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8" r:id="rId3"/>
    <p:sldId id="288" r:id="rId4"/>
    <p:sldId id="260" r:id="rId5"/>
    <p:sldId id="269" r:id="rId6"/>
    <p:sldId id="289" r:id="rId7"/>
    <p:sldId id="296" r:id="rId8"/>
    <p:sldId id="298" r:id="rId9"/>
    <p:sldId id="277" r:id="rId10"/>
    <p:sldId id="293" r:id="rId11"/>
    <p:sldId id="267" r:id="rId12"/>
    <p:sldId id="262" r:id="rId13"/>
    <p:sldId id="279" r:id="rId14"/>
    <p:sldId id="263" r:id="rId15"/>
    <p:sldId id="290" r:id="rId16"/>
    <p:sldId id="264" r:id="rId17"/>
    <p:sldId id="266" r:id="rId18"/>
    <p:sldId id="284" r:id="rId19"/>
    <p:sldId id="283" r:id="rId20"/>
    <p:sldId id="282" r:id="rId21"/>
    <p:sldId id="294" r:id="rId22"/>
    <p:sldId id="273" r:id="rId23"/>
    <p:sldId id="299" r:id="rId24"/>
    <p:sldId id="301" r:id="rId25"/>
    <p:sldId id="281" r:id="rId26"/>
    <p:sldId id="268" r:id="rId27"/>
    <p:sldId id="27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Johnson" initials="M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5980" autoAdjust="0"/>
  </p:normalViewPr>
  <p:slideViewPr>
    <p:cSldViewPr>
      <p:cViewPr varScale="1">
        <p:scale>
          <a:sx n="83" d="100"/>
          <a:sy n="83" d="100"/>
        </p:scale>
        <p:origin x="79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A5879D-429E-498E-9B5A-F2E8FCA3387E}" type="datetimeFigureOut">
              <a:rPr lang="en-US" smtClean="0"/>
              <a:pPr/>
              <a:t>10/24/2016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7D548F-6554-4564-B82B-6BD7B8DBBB87}" type="slidenum">
              <a:rPr lang="en-US" smtClean="0"/>
              <a:pPr/>
              <a:t>‹#›</a:t>
            </a:fld>
            <a:endParaRPr lang="en-US" dirty="0"/>
          </a:p>
        </p:txBody>
      </p:sp>
    </p:spTree>
    <p:extLst>
      <p:ext uri="{BB962C8B-B14F-4D97-AF65-F5344CB8AC3E}">
        <p14:creationId xmlns:p14="http://schemas.microsoft.com/office/powerpoint/2010/main" val="2392580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16671F-9CAD-41D7-B4AC-F369E49EC82B}" type="datetimeFigureOut">
              <a:rPr lang="en-US" smtClean="0"/>
              <a:pPr/>
              <a:t>10/24/2016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EADC5E-D4F1-4034-9DD2-907E8D56F949}" type="slidenum">
              <a:rPr lang="en-US" smtClean="0"/>
              <a:pPr/>
              <a:t>‹#›</a:t>
            </a:fld>
            <a:endParaRPr lang="en-US" dirty="0"/>
          </a:p>
        </p:txBody>
      </p:sp>
    </p:spTree>
    <p:extLst>
      <p:ext uri="{BB962C8B-B14F-4D97-AF65-F5344CB8AC3E}">
        <p14:creationId xmlns:p14="http://schemas.microsoft.com/office/powerpoint/2010/main" val="27132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pm.gov/furlough201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r>
              <a:rPr lang="en-US" dirty="0" smtClean="0"/>
              <a:t>*PRESS —RECORD*</a:t>
            </a:r>
          </a:p>
          <a:p>
            <a:endParaRPr lang="en-US" dirty="0" smtClean="0"/>
          </a:p>
          <a:p>
            <a:r>
              <a:rPr lang="en-US" dirty="0" smtClean="0"/>
              <a:t>Welcome. Thank you</a:t>
            </a:r>
            <a:r>
              <a:rPr lang="en-US" baseline="0" dirty="0" smtClean="0"/>
              <a:t> for joining us for the National Service in Nevada: Understanding how your organization might fit presentation. Nevada Volunteers and the CNCS State Office of the Corporation for National and Community Services has joined forces to present this information. We did this because understanding the different types of National Service, distinctions in terms of what your organization will be required to do in relation to both and how both programs can be utilized is often confusing. </a:t>
            </a:r>
          </a:p>
          <a:p>
            <a:endParaRPr lang="en-US" baseline="0" dirty="0" smtClean="0"/>
          </a:p>
          <a:p>
            <a:r>
              <a:rPr lang="en-US" baseline="0" dirty="0" smtClean="0"/>
              <a:t>I am Laura Dickey the Director of AmeriCorps for  Nevada Volunteers the Nevada Commission on service, which I will tell  you more about later during the presentation.  Co-presenting is Matt Johnson, State Director from the CNCS office.</a:t>
            </a:r>
          </a:p>
          <a:p>
            <a:endParaRPr lang="en-US" baseline="0" dirty="0" smtClean="0"/>
          </a:p>
          <a:p>
            <a:r>
              <a:rPr lang="en-US" baseline="0" dirty="0" smtClean="0"/>
              <a:t>One of the challenges local organizations have had in the past is determining if they are a good fit for an AmeriCorps grant. This presentation is an opportunity to cover some general AmeriCorps information that programs should know and consider before applying for either and AmeriCorps* State grant or for an AmeriCorps*VISTA Program.</a:t>
            </a:r>
          </a:p>
          <a:p>
            <a:endParaRPr lang="en-US" dirty="0" smtClean="0"/>
          </a:p>
        </p:txBody>
      </p:sp>
      <p:sp>
        <p:nvSpPr>
          <p:cNvPr id="4" name="Slide Number Placeholder 3"/>
          <p:cNvSpPr>
            <a:spLocks noGrp="1"/>
          </p:cNvSpPr>
          <p:nvPr>
            <p:ph type="sldNum" sz="quarter" idx="10"/>
          </p:nvPr>
        </p:nvSpPr>
        <p:spPr/>
        <p:txBody>
          <a:bodyPr/>
          <a:lstStyle/>
          <a:p>
            <a:fld id="{5EEADC5E-D4F1-4034-9DD2-907E8D56F949}" type="slidenum">
              <a:rPr lang="en-US" smtClean="0"/>
              <a:pPr/>
              <a:t>1</a:t>
            </a:fld>
            <a:endParaRPr lang="en-US" dirty="0"/>
          </a:p>
        </p:txBody>
      </p:sp>
    </p:spTree>
    <p:extLst>
      <p:ext uri="{BB962C8B-B14F-4D97-AF65-F5344CB8AC3E}">
        <p14:creationId xmlns:p14="http://schemas.microsoft.com/office/powerpoint/2010/main" val="90511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r>
              <a:rPr lang="en-US" dirty="0" smtClean="0"/>
              <a:t>These 2 priority areas are what</a:t>
            </a:r>
            <a:r>
              <a:rPr lang="en-US" baseline="0" dirty="0" smtClean="0"/>
              <a:t> grantees </a:t>
            </a:r>
            <a:r>
              <a:rPr lang="en-US" dirty="0" smtClean="0"/>
              <a:t>will select National Performance Measures for their programs. IN depth</a:t>
            </a:r>
            <a:r>
              <a:rPr lang="en-US" baseline="0" dirty="0" smtClean="0"/>
              <a:t> information on these areas are in the actual NOFO and on the AmeriCorps website. </a:t>
            </a:r>
            <a:r>
              <a:rPr lang="en-US" dirty="0" smtClean="0"/>
              <a:t> </a:t>
            </a:r>
          </a:p>
          <a:p>
            <a:endParaRPr lang="en-US" dirty="0" smtClean="0"/>
          </a:p>
          <a:p>
            <a:r>
              <a:rPr lang="en-US" dirty="0" smtClean="0"/>
              <a:t>If</a:t>
            </a:r>
            <a:r>
              <a:rPr lang="en-US" baseline="0" dirty="0" smtClean="0"/>
              <a:t> you are considering applying you should spend time in advance of your application reviewing the performance measures under each areas, looking at the Logic model/theory to create your performance measures. There is a link at the end of this presentation to assist you in doing so. </a:t>
            </a:r>
          </a:p>
          <a:p>
            <a:endParaRPr lang="en-US" baseline="0" dirty="0" smtClean="0"/>
          </a:p>
          <a:p>
            <a:pPr algn="ctr"/>
            <a:r>
              <a:rPr lang="en-US" u="sng" baseline="0" dirty="0" smtClean="0">
                <a:solidFill>
                  <a:srgbClr val="FF0000"/>
                </a:solidFill>
              </a:rPr>
              <a:t>BREAK FOR QUESTIONS</a:t>
            </a:r>
            <a:endParaRPr lang="en-US" u="sng" dirty="0">
              <a:solidFill>
                <a:srgbClr val="FF0000"/>
              </a:solidFill>
            </a:endParaRPr>
          </a:p>
        </p:txBody>
      </p:sp>
      <p:sp>
        <p:nvSpPr>
          <p:cNvPr id="4" name="Slide Number Placeholder 3"/>
          <p:cNvSpPr>
            <a:spLocks noGrp="1"/>
          </p:cNvSpPr>
          <p:nvPr>
            <p:ph type="sldNum" sz="quarter" idx="10"/>
          </p:nvPr>
        </p:nvSpPr>
        <p:spPr/>
        <p:txBody>
          <a:bodyPr/>
          <a:lstStyle/>
          <a:p>
            <a:fld id="{5EEADC5E-D4F1-4034-9DD2-907E8D56F949}" type="slidenum">
              <a:rPr lang="en-US" smtClean="0"/>
              <a:pPr/>
              <a:t>10</a:t>
            </a:fld>
            <a:endParaRPr lang="en-US" dirty="0"/>
          </a:p>
        </p:txBody>
      </p:sp>
    </p:spTree>
    <p:extLst>
      <p:ext uri="{BB962C8B-B14F-4D97-AF65-F5344CB8AC3E}">
        <p14:creationId xmlns:p14="http://schemas.microsoft.com/office/powerpoint/2010/main" val="290883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endParaRPr lang="en-US" dirty="0" smtClean="0"/>
          </a:p>
          <a:p>
            <a:r>
              <a:rPr lang="en-US" dirty="0" smtClean="0"/>
              <a:t>Nevada Volunteers is specifically interested in organizations who wish</a:t>
            </a:r>
            <a:r>
              <a:rPr lang="en-US" baseline="0" dirty="0" smtClean="0"/>
              <a:t> to serve as intermediaries.</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11</a:t>
            </a:fld>
            <a:endParaRPr lang="en-US" dirty="0"/>
          </a:p>
        </p:txBody>
      </p:sp>
    </p:spTree>
    <p:extLst>
      <p:ext uri="{BB962C8B-B14F-4D97-AF65-F5344CB8AC3E}">
        <p14:creationId xmlns:p14="http://schemas.microsoft.com/office/powerpoint/2010/main" val="134802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r>
              <a:rPr lang="en-US" dirty="0" smtClean="0"/>
              <a:t>It is very important for an organization applying for an AmeriCorps grant to understand the dual</a:t>
            </a:r>
            <a:r>
              <a:rPr lang="en-US" baseline="0" dirty="0" smtClean="0"/>
              <a:t> goals of impacting the community and supporting AmeriCorps members to develop and build skills to support future opportunities. A large focus of an AmeriCorps program is support of its members. </a:t>
            </a:r>
          </a:p>
          <a:p>
            <a:endParaRPr lang="en-US" baseline="0" dirty="0" smtClean="0"/>
          </a:p>
          <a:p>
            <a:r>
              <a:rPr lang="en-US" baseline="0" dirty="0" smtClean="0"/>
              <a:t>But to highlight some key benefits and expectations of an AmeriCorps grant.</a:t>
            </a:r>
          </a:p>
          <a:p>
            <a:endParaRPr lang="en-US" baseline="0" dirty="0" smtClean="0"/>
          </a:p>
          <a:p>
            <a:r>
              <a:rPr lang="en-US" baseline="0" dirty="0" smtClean="0"/>
              <a:t>EXPANDS capacity</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12</a:t>
            </a:fld>
            <a:endParaRPr lang="en-US" dirty="0"/>
          </a:p>
        </p:txBody>
      </p:sp>
    </p:spTree>
    <p:extLst>
      <p:ext uri="{BB962C8B-B14F-4D97-AF65-F5344CB8AC3E}">
        <p14:creationId xmlns:p14="http://schemas.microsoft.com/office/powerpoint/2010/main" val="345497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 1</a:t>
            </a:r>
            <a:r>
              <a:rPr lang="en-US" baseline="30000" dirty="0" smtClean="0"/>
              <a:t>st</a:t>
            </a:r>
            <a:r>
              <a:rPr lang="en-US" baseline="0" dirty="0" smtClean="0"/>
              <a:t> then Matt</a:t>
            </a:r>
            <a:endParaRPr lang="en-US" dirty="0" smtClean="0"/>
          </a:p>
          <a:p>
            <a:endParaRPr lang="en-US" dirty="0" smtClean="0"/>
          </a:p>
          <a:p>
            <a:r>
              <a:rPr lang="en-US" dirty="0" smtClean="0"/>
              <a:t>This list of different options is not all inclusive. Visit the AmeriCorps.gov website to read about what other organizations and commissions are doing with their AmeriCorps</a:t>
            </a:r>
            <a:r>
              <a:rPr lang="en-US" baseline="0" dirty="0" smtClean="0"/>
              <a:t> members</a:t>
            </a:r>
          </a:p>
          <a:p>
            <a:r>
              <a:rPr lang="en-US" baseline="0" dirty="0" smtClean="0"/>
              <a:t>Examples of AmeriCorps State member activities include…</a:t>
            </a:r>
          </a:p>
          <a:p>
            <a:r>
              <a:rPr lang="en-US" dirty="0" smtClean="0">
                <a:solidFill>
                  <a:srgbClr val="FF0000"/>
                </a:solidFill>
              </a:rPr>
              <a:t>Improving graduation rates</a:t>
            </a:r>
          </a:p>
          <a:p>
            <a:r>
              <a:rPr lang="en-US" dirty="0" smtClean="0">
                <a:solidFill>
                  <a:srgbClr val="FF0000"/>
                </a:solidFill>
              </a:rPr>
              <a:t>Reducing youth obesity rates</a:t>
            </a:r>
          </a:p>
          <a:p>
            <a:r>
              <a:rPr lang="en-US" dirty="0" smtClean="0">
                <a:solidFill>
                  <a:srgbClr val="FF0000"/>
                </a:solidFill>
              </a:rPr>
              <a:t>Increasing number of individuals receiving their GED</a:t>
            </a:r>
          </a:p>
          <a:p>
            <a:r>
              <a:rPr lang="en-US" dirty="0" smtClean="0">
                <a:solidFill>
                  <a:srgbClr val="FF0000"/>
                </a:solidFill>
              </a:rPr>
              <a:t>Improving school performance</a:t>
            </a:r>
          </a:p>
          <a:p>
            <a:r>
              <a:rPr lang="en-US" dirty="0" smtClean="0">
                <a:solidFill>
                  <a:srgbClr val="FF0000"/>
                </a:solidFill>
              </a:rPr>
              <a:t>Reducing homelessness by assisting individuals/families with securing sage and affordable housing</a:t>
            </a:r>
          </a:p>
          <a:p>
            <a:r>
              <a:rPr lang="en-US" dirty="0" smtClean="0">
                <a:solidFill>
                  <a:srgbClr val="FF0000"/>
                </a:solidFill>
              </a:rPr>
              <a:t>Increasing the number of public awareness/education programs around a particular topic (illiteracy, health, etc.)</a:t>
            </a:r>
          </a:p>
          <a:p>
            <a:r>
              <a:rPr lang="en-US" dirty="0" smtClean="0">
                <a:solidFill>
                  <a:srgbClr val="FF0000"/>
                </a:solidFill>
              </a:rPr>
              <a:t>Increasing the number of after-school slots for youth participants.</a:t>
            </a:r>
          </a:p>
          <a:p>
            <a:endParaRPr lang="en-US" dirty="0" smtClean="0">
              <a:solidFill>
                <a:srgbClr val="FF0000"/>
              </a:solidFill>
            </a:endParaRPr>
          </a:p>
          <a:p>
            <a:r>
              <a:rPr lang="en-US" dirty="0" smtClean="0">
                <a:solidFill>
                  <a:srgbClr val="FF0000"/>
                </a:solidFill>
              </a:rPr>
              <a:t>There are very specific limitations on the use of AmeriCorps State members duties-prohibited and unallowable activities. </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13</a:t>
            </a:fld>
            <a:endParaRPr lang="en-US" dirty="0"/>
          </a:p>
        </p:txBody>
      </p:sp>
    </p:spTree>
    <p:extLst>
      <p:ext uri="{BB962C8B-B14F-4D97-AF65-F5344CB8AC3E}">
        <p14:creationId xmlns:p14="http://schemas.microsoft.com/office/powerpoint/2010/main" val="4208882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smtClean="0"/>
          </a:p>
          <a:p>
            <a:r>
              <a:rPr lang="en-US" dirty="0" smtClean="0"/>
              <a:t>National Service members which receive a modest</a:t>
            </a:r>
            <a:r>
              <a:rPr lang="en-US" baseline="0" dirty="0" smtClean="0"/>
              <a:t> living allowance and education award for a significant amount of time and effort serving. </a:t>
            </a:r>
          </a:p>
          <a:p>
            <a:endParaRPr lang="en-US" baseline="0" dirty="0" smtClean="0"/>
          </a:p>
          <a:p>
            <a:r>
              <a:rPr lang="en-US" baseline="0" dirty="0" smtClean="0"/>
              <a:t>Highlight that members are not employees and they must go through a criminal background check as outlined through AmeriCorps rules and provisions. </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14</a:t>
            </a:fld>
            <a:endParaRPr lang="en-US" dirty="0"/>
          </a:p>
        </p:txBody>
      </p:sp>
    </p:spTree>
    <p:extLst>
      <p:ext uri="{BB962C8B-B14F-4D97-AF65-F5344CB8AC3E}">
        <p14:creationId xmlns:p14="http://schemas.microsoft.com/office/powerpoint/2010/main" val="20862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Matt 1</a:t>
            </a:r>
            <a:r>
              <a:rPr lang="en-US" b="1" baseline="30000" dirty="0" smtClean="0"/>
              <a:t>st</a:t>
            </a:r>
            <a:r>
              <a:rPr lang="en-US" b="1" dirty="0" smtClean="0"/>
              <a:t> then Laura</a:t>
            </a:r>
          </a:p>
          <a:p>
            <a:endParaRPr lang="en-US" b="1" dirty="0" smtClean="0"/>
          </a:p>
          <a:p>
            <a:r>
              <a:rPr lang="en-US" b="1" dirty="0" smtClean="0"/>
              <a:t>This list is not all inclusive. </a:t>
            </a:r>
            <a:r>
              <a:rPr lang="en-US" dirty="0" smtClean="0"/>
              <a:t>What is important to note is there are very</a:t>
            </a:r>
            <a:r>
              <a:rPr lang="en-US" baseline="0" dirty="0" smtClean="0"/>
              <a:t> REAL and intensive commitments when one applies for an AmeriCorps Program . You will see there are tangible differences based off of if you apply for an AmeriCorps state program, which provides funding to your organization, or AmeriCorps Vista which provides human capital. </a:t>
            </a:r>
          </a:p>
          <a:p>
            <a:endParaRPr lang="en-US" baseline="0" dirty="0" smtClean="0"/>
          </a:p>
          <a:p>
            <a:pPr algn="ctr"/>
            <a:r>
              <a:rPr lang="en-US" dirty="0" smtClean="0"/>
              <a:t>BREAK FOR QUESTIONS</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15</a:t>
            </a:fld>
            <a:endParaRPr lang="en-US" dirty="0"/>
          </a:p>
        </p:txBody>
      </p:sp>
    </p:spTree>
    <p:extLst>
      <p:ext uri="{BB962C8B-B14F-4D97-AF65-F5344CB8AC3E}">
        <p14:creationId xmlns:p14="http://schemas.microsoft.com/office/powerpoint/2010/main" val="3077875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r>
              <a:rPr lang="en-US" dirty="0" smtClean="0"/>
              <a:t>And the match increases each year</a:t>
            </a:r>
            <a:r>
              <a:rPr lang="en-US" baseline="0" dirty="0" smtClean="0"/>
              <a:t> with specific amounts. For a first time applicant the match requirement is 24%</a:t>
            </a:r>
          </a:p>
          <a:p>
            <a:endParaRPr lang="en-US" baseline="0" dirty="0" smtClean="0"/>
          </a:p>
          <a:p>
            <a:r>
              <a:rPr lang="en-US" baseline="0" dirty="0" smtClean="0"/>
              <a:t>Please note if you are looking for 1 or 2 members then you will want to consider a host site agreement or an AmeriCorps VISTA rather than this AmeriCorps*State funding as Nevada Volunteers requires a minimum of 10 MSY. </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16</a:t>
            </a:fld>
            <a:endParaRPr lang="en-US" dirty="0"/>
          </a:p>
        </p:txBody>
      </p:sp>
    </p:spTree>
    <p:extLst>
      <p:ext uri="{BB962C8B-B14F-4D97-AF65-F5344CB8AC3E}">
        <p14:creationId xmlns:p14="http://schemas.microsoft.com/office/powerpoint/2010/main" val="198855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endParaRPr lang="en-US" dirty="0" smtClean="0"/>
          </a:p>
          <a:p>
            <a:r>
              <a:rPr lang="en-US" dirty="0" smtClean="0"/>
              <a:t>Talk about host site option and what that means-NOT a part of this NOFO, but working directly with Nevada Volunteers Sub grantees. There are fees to hosting an AmeriCorps member and those vary</a:t>
            </a:r>
            <a:r>
              <a:rPr lang="en-US" baseline="0" dirty="0" smtClean="0"/>
              <a:t> by sub grantee and type of member term (FT, PT, etc). Host site fees range from </a:t>
            </a:r>
            <a:r>
              <a:rPr lang="en-US" sz="1200" kern="1200" dirty="0" smtClean="0">
                <a:solidFill>
                  <a:schemeClr val="tx1"/>
                </a:solidFill>
                <a:latin typeface="+mn-lt"/>
                <a:ea typeface="+mn-ea"/>
                <a:cs typeface="+mn-cs"/>
              </a:rPr>
              <a:t>$6,000 per MSY to $9,000 per MSY. Part-Time host site fees tend to run around $3,000.</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17</a:t>
            </a:fld>
            <a:endParaRPr lang="en-US" dirty="0"/>
          </a:p>
        </p:txBody>
      </p:sp>
    </p:spTree>
    <p:extLst>
      <p:ext uri="{BB962C8B-B14F-4D97-AF65-F5344CB8AC3E}">
        <p14:creationId xmlns:p14="http://schemas.microsoft.com/office/powerpoint/2010/main" val="3121637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18</a:t>
            </a:fld>
            <a:endParaRPr lang="en-US" dirty="0"/>
          </a:p>
        </p:txBody>
      </p:sp>
    </p:spTree>
    <p:extLst>
      <p:ext uri="{BB962C8B-B14F-4D97-AF65-F5344CB8AC3E}">
        <p14:creationId xmlns:p14="http://schemas.microsoft.com/office/powerpoint/2010/main" val="2242809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Laura</a:t>
            </a:r>
          </a:p>
          <a:p>
            <a:pPr lvl="0"/>
            <a:r>
              <a:rPr lang="en-US" dirty="0" smtClean="0"/>
              <a:t>Program Design</a:t>
            </a:r>
          </a:p>
          <a:p>
            <a:pPr lvl="0"/>
            <a:r>
              <a:rPr lang="en-US" dirty="0" smtClean="0"/>
              <a:t>Community Need—Convincingly  links  the need, the evidence based intervention that will be carried out by AmeriCorps members and community volunteers, the ways AmeriCorps member are well-suited to deliver the intervention and the anticipated outcomes (performance measures). </a:t>
            </a:r>
          </a:p>
          <a:p>
            <a:pPr lvl="0"/>
            <a:r>
              <a:rPr lang="en-US" dirty="0" smtClean="0"/>
              <a:t>Nevada Volunteers applicants are required to meet National Performance measures and program specific performance measures for every member activity. </a:t>
            </a:r>
          </a:p>
          <a:p>
            <a:pPr lvl="0"/>
            <a:endParaRPr lang="en-US" dirty="0" smtClean="0"/>
          </a:p>
          <a:p>
            <a:pPr lvl="0"/>
            <a:r>
              <a:rPr lang="en-US" dirty="0" smtClean="0"/>
              <a:t>Ethic of Services--Describes program components that enable AmeriCorps members to have a powerful service experience that produces increased community impact and lead to continued civic participation and connectivity with other AmeriCorps participants. </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19</a:t>
            </a:fld>
            <a:endParaRPr lang="en-US" dirty="0"/>
          </a:p>
        </p:txBody>
      </p:sp>
    </p:spTree>
    <p:extLst>
      <p:ext uri="{BB962C8B-B14F-4D97-AF65-F5344CB8AC3E}">
        <p14:creationId xmlns:p14="http://schemas.microsoft.com/office/powerpoint/2010/main" val="297975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r>
              <a:rPr lang="en-US" dirty="0" smtClean="0"/>
              <a:t>However, what this presentation</a:t>
            </a:r>
            <a:r>
              <a:rPr lang="en-US" baseline="0" dirty="0" smtClean="0"/>
              <a:t> will do is introduce you to national service programs in Nevada.</a:t>
            </a:r>
          </a:p>
          <a:p>
            <a:endParaRPr lang="en-US" baseline="0" dirty="0" smtClean="0"/>
          </a:p>
          <a:p>
            <a:r>
              <a:rPr lang="en-US" baseline="0" dirty="0" smtClean="0"/>
              <a:t>Outline what AmeriCorps programs and members can do (and some of what they cannot do) and talk about some of the requirements your organizations would need to meet in order to apply.  Again, in depth instructions and requirements will be covered in the mandatory webinar in April. This webinar is meant to provide an introduction or food for thought. </a:t>
            </a:r>
          </a:p>
          <a:p>
            <a:endParaRPr lang="en-US" baseline="0" dirty="0" smtClean="0"/>
          </a:p>
          <a:p>
            <a:r>
              <a:rPr lang="en-US" baseline="0" dirty="0" smtClean="0"/>
              <a:t>It will not address how to apply to be an AmeriCorps member or give you an “in” for funding. </a:t>
            </a:r>
          </a:p>
          <a:p>
            <a:endParaRPr lang="en-US" baseline="0" dirty="0" smtClean="0"/>
          </a:p>
          <a:p>
            <a:r>
              <a:rPr lang="en-US" baseline="0" dirty="0" smtClean="0"/>
              <a:t>We are also not covering the application instructions as that will be covered in-depth webinars which will be highlighted elsewhere in this presentation.</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a:t>
            </a:fld>
            <a:endParaRPr lang="en-US" dirty="0"/>
          </a:p>
        </p:txBody>
      </p:sp>
    </p:spTree>
    <p:extLst>
      <p:ext uri="{BB962C8B-B14F-4D97-AF65-F5344CB8AC3E}">
        <p14:creationId xmlns:p14="http://schemas.microsoft.com/office/powerpoint/2010/main" val="298767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r>
              <a:rPr lang="en-US" dirty="0" smtClean="0"/>
              <a:t>Links in NOFO to register for the trainings. Note deadlines.  </a:t>
            </a:r>
          </a:p>
          <a:p>
            <a:r>
              <a:rPr lang="en-US" dirty="0" smtClean="0"/>
              <a:t>Utilize the t/ta time period to</a:t>
            </a:r>
            <a:r>
              <a:rPr lang="en-US" baseline="0" dirty="0" smtClean="0"/>
              <a:t> submit questions.</a:t>
            </a:r>
            <a:endParaRPr lang="en-US" dirty="0" smtClean="0"/>
          </a:p>
          <a:p>
            <a:pPr lvl="0"/>
            <a:endParaRPr lang="en-US" dirty="0" smtClean="0"/>
          </a:p>
          <a:p>
            <a:pPr>
              <a:buNone/>
            </a:pPr>
            <a:endParaRPr lang="en-US" dirty="0" smtClean="0"/>
          </a:p>
          <a:p>
            <a:pPr algn="ctr"/>
            <a:r>
              <a:rPr lang="en-US" dirty="0" smtClean="0"/>
              <a:t>BREAK FOR QUESTIONS?</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20</a:t>
            </a:fld>
            <a:endParaRPr lang="en-US" dirty="0"/>
          </a:p>
        </p:txBody>
      </p:sp>
    </p:spTree>
    <p:extLst>
      <p:ext uri="{BB962C8B-B14F-4D97-AF65-F5344CB8AC3E}">
        <p14:creationId xmlns:p14="http://schemas.microsoft.com/office/powerpoint/2010/main" val="575549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r>
              <a:rPr lang="en-US" dirty="0" smtClean="0"/>
              <a:t>Links in NOFO to register for the trainings. Note deadlines.  </a:t>
            </a:r>
          </a:p>
          <a:p>
            <a:r>
              <a:rPr lang="en-US" dirty="0" smtClean="0"/>
              <a:t>Utilize the t/ta time period to</a:t>
            </a:r>
            <a:r>
              <a:rPr lang="en-US" baseline="0" dirty="0" smtClean="0"/>
              <a:t> submit questions.</a:t>
            </a:r>
            <a:endParaRPr lang="en-US" dirty="0" smtClean="0"/>
          </a:p>
          <a:p>
            <a:pPr lvl="0"/>
            <a:endParaRPr lang="en-US" dirty="0" smtClean="0"/>
          </a:p>
          <a:p>
            <a:pPr>
              <a:buNone/>
            </a:pPr>
            <a:endParaRPr lang="en-US" dirty="0" smtClean="0"/>
          </a:p>
          <a:p>
            <a:pPr algn="ctr"/>
            <a:r>
              <a:rPr lang="en-US" dirty="0" smtClean="0"/>
              <a:t>BREAK FOR QUESTIONS?</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21</a:t>
            </a:fld>
            <a:endParaRPr lang="en-US" dirty="0"/>
          </a:p>
        </p:txBody>
      </p:sp>
    </p:spTree>
    <p:extLst>
      <p:ext uri="{BB962C8B-B14F-4D97-AF65-F5344CB8AC3E}">
        <p14:creationId xmlns:p14="http://schemas.microsoft.com/office/powerpoint/2010/main" val="1715130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22</a:t>
            </a:fld>
            <a:endParaRPr lang="en-US" dirty="0"/>
          </a:p>
        </p:txBody>
      </p:sp>
    </p:spTree>
    <p:extLst>
      <p:ext uri="{BB962C8B-B14F-4D97-AF65-F5344CB8AC3E}">
        <p14:creationId xmlns:p14="http://schemas.microsoft.com/office/powerpoint/2010/main" val="1728482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23</a:t>
            </a:fld>
            <a:endParaRPr lang="en-US" dirty="0"/>
          </a:p>
        </p:txBody>
      </p:sp>
    </p:spTree>
    <p:extLst>
      <p:ext uri="{BB962C8B-B14F-4D97-AF65-F5344CB8AC3E}">
        <p14:creationId xmlns:p14="http://schemas.microsoft.com/office/powerpoint/2010/main" val="4290978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24</a:t>
            </a:fld>
            <a:endParaRPr lang="en-US" dirty="0"/>
          </a:p>
        </p:txBody>
      </p:sp>
    </p:spTree>
    <p:extLst>
      <p:ext uri="{BB962C8B-B14F-4D97-AF65-F5344CB8AC3E}">
        <p14:creationId xmlns:p14="http://schemas.microsoft.com/office/powerpoint/2010/main" val="2012674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r>
              <a:rPr lang="en-US" baseline="0" dirty="0" smtClean="0"/>
              <a:t> 1</a:t>
            </a:r>
            <a:r>
              <a:rPr lang="en-US" baseline="30000" dirty="0" smtClean="0"/>
              <a:t>st</a:t>
            </a:r>
            <a:r>
              <a:rPr lang="en-US" baseline="0" dirty="0" smtClean="0"/>
              <a:t> then Matt</a:t>
            </a:r>
          </a:p>
          <a:p>
            <a:endParaRPr lang="en-US" baseline="0" dirty="0" smtClean="0"/>
          </a:p>
          <a:p>
            <a:r>
              <a:rPr lang="en-US" dirty="0" smtClean="0"/>
              <a:t>Assessing if your organization is ready for a federal grant like an</a:t>
            </a:r>
            <a:r>
              <a:rPr lang="en-US" baseline="0" dirty="0" smtClean="0"/>
              <a:t> AmeriCorps grant can be done  through the readiness assessment. That form is on our website and is required of all new applicants. Be honest. It is tool to help organizations considering applying to assess their fit  and it is a tool we consider in evaluating your capacity to manage federal funds. </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25</a:t>
            </a:fld>
            <a:endParaRPr lang="en-US" dirty="0"/>
          </a:p>
        </p:txBody>
      </p:sp>
    </p:spTree>
    <p:extLst>
      <p:ext uri="{BB962C8B-B14F-4D97-AF65-F5344CB8AC3E}">
        <p14:creationId xmlns:p14="http://schemas.microsoft.com/office/powerpoint/2010/main" val="3849102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 and Matt</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26</a:t>
            </a:fld>
            <a:endParaRPr lang="en-US" dirty="0"/>
          </a:p>
        </p:txBody>
      </p:sp>
    </p:spTree>
    <p:extLst>
      <p:ext uri="{BB962C8B-B14F-4D97-AF65-F5344CB8AC3E}">
        <p14:creationId xmlns:p14="http://schemas.microsoft.com/office/powerpoint/2010/main" val="1035122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 and Matt</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27</a:t>
            </a:fld>
            <a:endParaRPr lang="en-US" dirty="0"/>
          </a:p>
        </p:txBody>
      </p:sp>
    </p:spTree>
    <p:extLst>
      <p:ext uri="{BB962C8B-B14F-4D97-AF65-F5344CB8AC3E}">
        <p14:creationId xmlns:p14="http://schemas.microsoft.com/office/powerpoint/2010/main" val="246909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r>
              <a:rPr lang="en-US" dirty="0" smtClean="0"/>
              <a:t>This organizational chart is meant to provide you with an overview of the structure of National Service in Nevada.  Note in the logos the three stars representing our three programs (AmeriCorps State and National, AmeriCorps Vista, AmeriCorps NCCC)</a:t>
            </a:r>
            <a:endParaRPr lang="en-US" dirty="0" smtClean="0">
              <a:solidFill>
                <a:srgbClr val="FF0000"/>
              </a:solidFill>
            </a:endParaRPr>
          </a:p>
          <a:p>
            <a:endParaRPr lang="en-US" dirty="0" smtClean="0"/>
          </a:p>
          <a:p>
            <a:r>
              <a:rPr lang="en-US" dirty="0" smtClean="0"/>
              <a:t>The three stripes represent citizenship, service, and responsibility.</a:t>
            </a:r>
          </a:p>
          <a:p>
            <a:endParaRPr lang="en-US" dirty="0" smtClean="0"/>
          </a:p>
          <a:p>
            <a:r>
              <a:rPr lang="en-US" dirty="0" smtClean="0"/>
              <a:t>CNCS is a federal agency which through public and private partnership engages more than 5 million Americans to serve in Senior Corps. AmeriCorps, and leads Presidents Obama’s national call to service initiative, United we Serve. Each year more than 1.5 million individuals help meet local needs  through a wide array of services and each year through national service members more than 3.4 million volunteers are mobilized. </a:t>
            </a:r>
          </a:p>
          <a:p>
            <a:endParaRPr lang="en-US" dirty="0" smtClean="0"/>
          </a:p>
          <a:p>
            <a:r>
              <a:rPr lang="en-US" dirty="0" smtClean="0"/>
              <a:t>Laura</a:t>
            </a:r>
          </a:p>
          <a:p>
            <a:r>
              <a:rPr lang="en-US" dirty="0" smtClean="0"/>
              <a:t>I will be address the three main programs in-depth in future slides, but wanted to draw your attention to the 2016-2017 Nevada –AmeriCorps STATE Programs, AmeriCorps state funding the the NOFO funding that Nevada Volunteers has released and which is currently open for application.   308 members serving at 64 host sites across Nevada.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3</a:t>
            </a:fld>
            <a:endParaRPr lang="en-US" dirty="0"/>
          </a:p>
        </p:txBody>
      </p:sp>
    </p:spTree>
    <p:extLst>
      <p:ext uri="{BB962C8B-B14F-4D97-AF65-F5344CB8AC3E}">
        <p14:creationId xmlns:p14="http://schemas.microsoft.com/office/powerpoint/2010/main" val="418456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r>
              <a:rPr lang="en-US" dirty="0" smtClean="0"/>
              <a:t>This federal agency which through public and private partnership engages more than five million Americans in service through Senior Corps, AmeriCorps, and Learn and Serve America, and leads President Obama's national call to service initiative, United We Serve</a:t>
            </a:r>
            <a:r>
              <a:rPr lang="en-US" dirty="0" smtClean="0">
                <a:hlinkClick r:id="rId3"/>
              </a:rPr>
              <a:t>.</a:t>
            </a:r>
            <a:endParaRPr lang="en-US" dirty="0" smtClean="0"/>
          </a:p>
          <a:p>
            <a:endParaRPr lang="en-US" dirty="0" smtClean="0"/>
          </a:p>
          <a:p>
            <a:r>
              <a:rPr lang="en-US" dirty="0" smtClean="0"/>
              <a:t>Each year, more than 1.5 million individuals of all ages and backgrounds help meet local needs through a wide array of service opportunities. </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4</a:t>
            </a:fld>
            <a:endParaRPr lang="en-US" dirty="0"/>
          </a:p>
        </p:txBody>
      </p:sp>
    </p:spTree>
    <p:extLst>
      <p:ext uri="{BB962C8B-B14F-4D97-AF65-F5344CB8AC3E}">
        <p14:creationId xmlns:p14="http://schemas.microsoft.com/office/powerpoint/2010/main" val="65024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Laura</a:t>
            </a:r>
          </a:p>
          <a:p>
            <a:pPr defTabSz="931774">
              <a:defRPr/>
            </a:pPr>
            <a:r>
              <a:rPr lang="en-US" dirty="0" smtClean="0"/>
              <a:t>Nevada Volunteers, known previously as the Nevada Commission for National and Community Service, serves as the Governor’s commission to administer AmeriCorps programs throughout Nevada and as the state’s information and resource center for volunteer and service efforts.</a:t>
            </a:r>
          </a:p>
          <a:p>
            <a:endParaRPr lang="en-US" dirty="0" smtClean="0"/>
          </a:p>
          <a:p>
            <a:r>
              <a:rPr lang="en-US" dirty="0" smtClean="0"/>
              <a:t>building a collaborative statewide infrastructure that supports already-existing volunteer efforts across the state; increases and improves volunteer opportunities; and improves volunteer management and retention</a:t>
            </a:r>
          </a:p>
          <a:p>
            <a:endParaRPr lang="en-US" dirty="0" smtClean="0"/>
          </a:p>
          <a:p>
            <a:r>
              <a:rPr lang="en-US" dirty="0" smtClean="0"/>
              <a:t>We invite you and your organization to get involved by posting your volunteer opportunities through out volunteer match website or through sharing your information with us via Facebook or twitter. Each day we release a volunteer opportunity through our Facebook account. We strive to not only help organizations promote their volunteer opportunities, but help  tell the story of the impact of volunteering on Nevada and provide training and resources to help volunteer managers build quality volunteer programs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5</a:t>
            </a:fld>
            <a:endParaRPr lang="en-US" dirty="0"/>
          </a:p>
        </p:txBody>
      </p:sp>
    </p:spTree>
    <p:extLst>
      <p:ext uri="{BB962C8B-B14F-4D97-AF65-F5344CB8AC3E}">
        <p14:creationId xmlns:p14="http://schemas.microsoft.com/office/powerpoint/2010/main" val="338617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6</a:t>
            </a:fld>
            <a:endParaRPr lang="en-US" dirty="0"/>
          </a:p>
        </p:txBody>
      </p:sp>
    </p:spTree>
    <p:extLst>
      <p:ext uri="{BB962C8B-B14F-4D97-AF65-F5344CB8AC3E}">
        <p14:creationId xmlns:p14="http://schemas.microsoft.com/office/powerpoint/2010/main" val="344243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7</a:t>
            </a:fld>
            <a:endParaRPr lang="en-US" dirty="0"/>
          </a:p>
        </p:txBody>
      </p:sp>
    </p:spTree>
    <p:extLst>
      <p:ext uri="{BB962C8B-B14F-4D97-AF65-F5344CB8AC3E}">
        <p14:creationId xmlns:p14="http://schemas.microsoft.com/office/powerpoint/2010/main" val="37525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8</a:t>
            </a:fld>
            <a:endParaRPr lang="en-US" dirty="0"/>
          </a:p>
        </p:txBody>
      </p:sp>
    </p:spTree>
    <p:extLst>
      <p:ext uri="{BB962C8B-B14F-4D97-AF65-F5344CB8AC3E}">
        <p14:creationId xmlns:p14="http://schemas.microsoft.com/office/powerpoint/2010/main" val="329623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a:t>
            </a:r>
          </a:p>
          <a:p>
            <a:r>
              <a:rPr lang="en-US" dirty="0" smtClean="0"/>
              <a:t>These 12 priority areas are what</a:t>
            </a:r>
            <a:r>
              <a:rPr lang="en-US" baseline="0" dirty="0" smtClean="0"/>
              <a:t> grantees </a:t>
            </a:r>
            <a:r>
              <a:rPr lang="en-US" dirty="0" smtClean="0"/>
              <a:t>will select National Performance Measures for their programs. IN depth</a:t>
            </a:r>
            <a:r>
              <a:rPr lang="en-US" baseline="0" dirty="0" smtClean="0"/>
              <a:t> information on these areas are in the actual NOFO and on the AmeriCorps website. </a:t>
            </a:r>
            <a:r>
              <a:rPr lang="en-US" dirty="0" smtClean="0"/>
              <a:t> </a:t>
            </a:r>
          </a:p>
          <a:p>
            <a:endParaRPr lang="en-US" dirty="0" smtClean="0"/>
          </a:p>
          <a:p>
            <a:r>
              <a:rPr lang="en-US" dirty="0" smtClean="0"/>
              <a:t>If</a:t>
            </a:r>
            <a:r>
              <a:rPr lang="en-US" baseline="0" dirty="0" smtClean="0"/>
              <a:t> you are considering applying you should spend time in advance of your application reviewing the performance measures under each areas, looking at the Logic model/theory to create your performance measures. There is a link at the end of this presentation to assist you in doing so. </a:t>
            </a:r>
          </a:p>
          <a:p>
            <a:endParaRPr lang="en-US" baseline="0" dirty="0" smtClean="0"/>
          </a:p>
          <a:p>
            <a:pPr algn="ctr"/>
            <a:r>
              <a:rPr lang="en-US" u="sng" baseline="0" dirty="0" smtClean="0">
                <a:solidFill>
                  <a:srgbClr val="FF0000"/>
                </a:solidFill>
              </a:rPr>
              <a:t>BREAK FOR QUESTIONS</a:t>
            </a:r>
            <a:endParaRPr lang="en-US" u="sng" dirty="0">
              <a:solidFill>
                <a:srgbClr val="FF0000"/>
              </a:solidFill>
            </a:endParaRPr>
          </a:p>
        </p:txBody>
      </p:sp>
      <p:sp>
        <p:nvSpPr>
          <p:cNvPr id="4" name="Slide Number Placeholder 3"/>
          <p:cNvSpPr>
            <a:spLocks noGrp="1"/>
          </p:cNvSpPr>
          <p:nvPr>
            <p:ph type="sldNum" sz="quarter" idx="10"/>
          </p:nvPr>
        </p:nvSpPr>
        <p:spPr/>
        <p:txBody>
          <a:bodyPr/>
          <a:lstStyle/>
          <a:p>
            <a:fld id="{5EEADC5E-D4F1-4034-9DD2-907E8D56F949}" type="slidenum">
              <a:rPr lang="en-US" smtClean="0"/>
              <a:pPr/>
              <a:t>9</a:t>
            </a:fld>
            <a:endParaRPr lang="en-US" dirty="0"/>
          </a:p>
        </p:txBody>
      </p:sp>
    </p:spTree>
    <p:extLst>
      <p:ext uri="{BB962C8B-B14F-4D97-AF65-F5344CB8AC3E}">
        <p14:creationId xmlns:p14="http://schemas.microsoft.com/office/powerpoint/2010/main" val="264343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6FD91-7349-4DD2-BF28-65E2E6199713}"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6FD91-7349-4DD2-BF28-65E2E6199713}" type="datetimeFigureOut">
              <a:rPr lang="en-US" smtClean="0"/>
              <a:pPr/>
              <a:t>10/24/2016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BAFA6-BED3-4C58-9FC1-2255345619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23.png"/><Relationship Id="rId5" Type="http://schemas.openxmlformats.org/officeDocument/2006/relationships/hyperlink" Target="mailto:egrants@nevadavolunteers.org" TargetMode="External"/><Relationship Id="rId10" Type="http://schemas.openxmlformats.org/officeDocument/2006/relationships/image" Target="../media/image7.jpeg"/><Relationship Id="rId4" Type="http://schemas.openxmlformats.org/officeDocument/2006/relationships/hyperlink" Target="mailto:grants@nevadavolunteers.org" TargetMode="External"/><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21.jpeg"/><Relationship Id="rId4" Type="http://schemas.openxmlformats.org/officeDocument/2006/relationships/image" Target="../media/image24.jpeg"/><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hyperlink" Target="http://www.vistacampus.org/v101"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hyperlink" Target="http://www.nationalservice.gov/programs/americorps/americorps-vista/sponsor-vista-projectVISTA%20Campus" TargetMode="External"/><Relationship Id="rId3" Type="http://schemas.openxmlformats.org/officeDocument/2006/relationships/image" Target="../media/image1.jpeg"/><Relationship Id="rId7" Type="http://schemas.openxmlformats.org/officeDocument/2006/relationships/hyperlink" Target="https://www.nationalserviceresources.gov/npm/ac" TargetMode="External"/><Relationship Id="rId12" Type="http://schemas.openxmlformats.org/officeDocument/2006/relationships/hyperlink" Target="http://www.vistacampus.org/v10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3.amazonaws.com/resource_center_video/taag/program-start-up/index.html" TargetMode="External"/><Relationship Id="rId11" Type="http://schemas.openxmlformats.org/officeDocument/2006/relationships/image" Target="../media/image5.jpeg"/><Relationship Id="rId5" Type="http://schemas.openxmlformats.org/officeDocument/2006/relationships/hyperlink" Target="http://www.nationalservice.gov/egrants/" TargetMode="External"/><Relationship Id="rId10" Type="http://schemas.openxmlformats.org/officeDocument/2006/relationships/image" Target="../media/image4.jpeg"/><Relationship Id="rId4" Type="http://schemas.openxmlformats.org/officeDocument/2006/relationships/hyperlink" Target="http://nevadavolunteers.org/americorps/americorps-funding/notice-of-funding-opportunities/" TargetMode="External"/><Relationship Id="rId9" Type="http://schemas.openxmlformats.org/officeDocument/2006/relationships/image" Target="../media/image3.jpeg"/><Relationship Id="rId14" Type="http://schemas.openxmlformats.org/officeDocument/2006/relationships/hyperlink" Target="http://www.vistacampus.gov/"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jgriffon@cns.gov" TargetMode="External"/><Relationship Id="rId13"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hyperlink" Target="http://www.nationalservice.gov/" TargetMode="External"/><Relationship Id="rId12"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mailto:mjohnson@cns.gov" TargetMode="External"/><Relationship Id="rId11" Type="http://schemas.openxmlformats.org/officeDocument/2006/relationships/image" Target="../media/image3.jpeg"/><Relationship Id="rId5" Type="http://schemas.openxmlformats.org/officeDocument/2006/relationships/hyperlink" Target="http://www.nevadavolunteers.org/" TargetMode="External"/><Relationship Id="rId10" Type="http://schemas.openxmlformats.org/officeDocument/2006/relationships/image" Target="../media/image2.jpeg"/><Relationship Id="rId4" Type="http://schemas.openxmlformats.org/officeDocument/2006/relationships/hyperlink" Target="mailto:laura@nevadavolunteers.org" TargetMode="External"/><Relationship Id="rId9" Type="http://schemas.openxmlformats.org/officeDocument/2006/relationships/hyperlink" Target="mailto:tgipson-nahman@cns.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nationalservice.gov/about/role_impact/history_timeline.asp"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21.jpeg"/><Relationship Id="rId4" Type="http://schemas.openxmlformats.org/officeDocument/2006/relationships/image" Target="../media/image19.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2" name="Title 1"/>
          <p:cNvSpPr>
            <a:spLocks noGrp="1"/>
          </p:cNvSpPr>
          <p:nvPr>
            <p:ph type="ctrTitle"/>
          </p:nvPr>
        </p:nvSpPr>
        <p:spPr>
          <a:xfrm>
            <a:off x="609600" y="1905000"/>
            <a:ext cx="7772400" cy="1470025"/>
          </a:xfrm>
        </p:spPr>
        <p:txBody>
          <a:bodyPr>
            <a:normAutofit/>
          </a:bodyPr>
          <a:lstStyle/>
          <a:p>
            <a:r>
              <a:rPr lang="en-US" dirty="0" smtClean="0"/>
              <a:t>National Service in Nevada:</a:t>
            </a:r>
            <a:br>
              <a:rPr lang="en-US" dirty="0" smtClean="0"/>
            </a:br>
            <a:r>
              <a:rPr lang="en-US" sz="3100" dirty="0" smtClean="0"/>
              <a:t>Determining how your organization can fit</a:t>
            </a:r>
            <a:endParaRPr lang="en-US" sz="3100" dirty="0"/>
          </a:p>
        </p:txBody>
      </p:sp>
      <p:sp>
        <p:nvSpPr>
          <p:cNvPr id="3" name="Subtitle 2"/>
          <p:cNvSpPr>
            <a:spLocks noGrp="1"/>
          </p:cNvSpPr>
          <p:nvPr>
            <p:ph type="subTitle" idx="1"/>
          </p:nvPr>
        </p:nvSpPr>
        <p:spPr/>
        <p:txBody>
          <a:bodyPr>
            <a:normAutofit/>
          </a:bodyPr>
          <a:lstStyle/>
          <a:p>
            <a:r>
              <a:rPr lang="en-US" sz="2400" dirty="0" smtClean="0">
                <a:solidFill>
                  <a:srgbClr val="FF0000"/>
                </a:solidFill>
              </a:rPr>
              <a:t>A presentation for organizations considering getting involved with AmeriCorps</a:t>
            </a:r>
            <a:endParaRPr lang="en-US" sz="2400" dirty="0">
              <a:solidFill>
                <a:srgbClr val="FF0000"/>
              </a:solidFill>
            </a:endParaRPr>
          </a:p>
        </p:txBody>
      </p:sp>
      <p:grpSp>
        <p:nvGrpSpPr>
          <p:cNvPr id="21"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4" name="Picture 23" descr="NVV-Logo_Horizontal Cropped_clear.jpg"/>
          <p:cNvPicPr>
            <a:picLocks noChangeAspect="1"/>
          </p:cNvPicPr>
          <p:nvPr/>
        </p:nvPicPr>
        <p:blipFill>
          <a:blip r:embed="rId8" cstate="print"/>
          <a:stretch>
            <a:fillRect/>
          </a:stretch>
        </p:blipFill>
        <p:spPr>
          <a:xfrm>
            <a:off x="685800" y="380999"/>
            <a:ext cx="5791200" cy="777969"/>
          </a:xfrm>
          <a:prstGeom prst="rect">
            <a:avLst/>
          </a:prstGeom>
        </p:spPr>
      </p:pic>
      <p:pic>
        <p:nvPicPr>
          <p:cNvPr id="25" name="Picture 24" descr="AmeriCorpsNEVADA.jpg"/>
          <p:cNvPicPr>
            <a:picLocks noChangeAspect="1"/>
          </p:cNvPicPr>
          <p:nvPr/>
        </p:nvPicPr>
        <p:blipFill>
          <a:blip r:embed="rId9" cstate="print"/>
          <a:stretch>
            <a:fillRect/>
          </a:stretch>
        </p:blipFill>
        <p:spPr>
          <a:xfrm>
            <a:off x="7086600" y="381000"/>
            <a:ext cx="1527048" cy="1527048"/>
          </a:xfrm>
          <a:prstGeom prst="rect">
            <a:avLst/>
          </a:prstGeom>
          <a:noFill/>
          <a:ln>
            <a:noFill/>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973"/>
            <a:ext cx="6705600" cy="1143000"/>
          </a:xfrm>
        </p:spPr>
        <p:txBody>
          <a:bodyPr>
            <a:normAutofit fontScale="90000"/>
          </a:bodyPr>
          <a:lstStyle/>
          <a:p>
            <a:r>
              <a:rPr lang="en-US" dirty="0" smtClean="0"/>
              <a:t/>
            </a:r>
            <a:br>
              <a:rPr lang="en-US" dirty="0" smtClean="0"/>
            </a:br>
            <a:r>
              <a:rPr lang="en-US" dirty="0" smtClean="0"/>
              <a:t>2017-2018 </a:t>
            </a:r>
            <a:r>
              <a:rPr lang="en-US" dirty="0"/>
              <a:t>Nevada Volunteers Focus Areas</a:t>
            </a:r>
            <a:br>
              <a:rPr lang="en-US" dirty="0"/>
            </a:br>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0" name="Title 11"/>
          <p:cNvSpPr txBox="1">
            <a:spLocks/>
          </p:cNvSpPr>
          <p:nvPr/>
        </p:nvSpPr>
        <p:spPr>
          <a:xfrm>
            <a:off x="457200" y="3581400"/>
            <a:ext cx="8382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Content Placeholder 12"/>
          <p:cNvSpPr>
            <a:spLocks noGrp="1"/>
          </p:cNvSpPr>
          <p:nvPr>
            <p:ph idx="1"/>
          </p:nvPr>
        </p:nvSpPr>
        <p:spPr>
          <a:xfrm>
            <a:off x="304800" y="1531947"/>
            <a:ext cx="8229600" cy="3040053"/>
          </a:xfrm>
        </p:spPr>
        <p:txBody>
          <a:bodyPr>
            <a:normAutofit fontScale="92500" lnSpcReduction="10000"/>
          </a:bodyPr>
          <a:lstStyle/>
          <a:p>
            <a:pPr lvl="0"/>
            <a:endParaRPr lang="en-US" sz="1400" dirty="0" smtClean="0"/>
          </a:p>
          <a:p>
            <a:endParaRPr lang="en-US" sz="1100" dirty="0" smtClean="0"/>
          </a:p>
          <a:p>
            <a:r>
              <a:rPr lang="en-US" sz="1800" b="1" dirty="0"/>
              <a:t>Programs  focused on serving and/or engaging Veterans and Military families</a:t>
            </a:r>
            <a:r>
              <a:rPr lang="en-US" sz="1800" b="1" dirty="0" smtClean="0"/>
              <a:t>.</a:t>
            </a:r>
          </a:p>
          <a:p>
            <a:endParaRPr lang="en-US" sz="1800" b="1" dirty="0"/>
          </a:p>
          <a:p>
            <a:r>
              <a:rPr lang="en-US" sz="1800" b="1" dirty="0"/>
              <a:t>Programs focused on education including those that will improve school readiness, improve educational outcomes, and prepare students for success in post-secondary </a:t>
            </a:r>
            <a:r>
              <a:rPr lang="en-US" sz="1800" b="1" dirty="0" smtClean="0"/>
              <a:t>institutions.</a:t>
            </a:r>
          </a:p>
          <a:p>
            <a:endParaRPr lang="en-US" sz="1800" b="1" dirty="0"/>
          </a:p>
          <a:p>
            <a:r>
              <a:rPr lang="en-US" sz="1800" b="1" dirty="0" smtClean="0"/>
              <a:t>Programs that have a primary member duty of direct service and capacity  building activities in the area of volunteer recruitment, management and effective volunteer practices and apply an intermediary program design.   </a:t>
            </a:r>
            <a:endParaRPr lang="en-US" sz="1800" dirty="0"/>
          </a:p>
          <a:p>
            <a:endParaRPr lang="en-US" sz="1800" dirty="0"/>
          </a:p>
        </p:txBody>
      </p:sp>
    </p:spTree>
    <p:extLst>
      <p:ext uri="{BB962C8B-B14F-4D97-AF65-F5344CB8AC3E}">
        <p14:creationId xmlns:p14="http://schemas.microsoft.com/office/powerpoint/2010/main" val="69837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smtClean="0"/>
              <a:t>Eligibility for an </a:t>
            </a:r>
            <a:br>
              <a:rPr lang="en-US" dirty="0" smtClean="0"/>
            </a:br>
            <a:r>
              <a:rPr lang="en-US" dirty="0" smtClean="0"/>
              <a:t>AmeriCorps Grant</a:t>
            </a:r>
            <a:endParaRPr lang="en-US" dirty="0"/>
          </a:p>
        </p:txBody>
      </p:sp>
      <p:sp>
        <p:nvSpPr>
          <p:cNvPr id="13" name="Content Placeholder 12"/>
          <p:cNvSpPr>
            <a:spLocks noGrp="1"/>
          </p:cNvSpPr>
          <p:nvPr>
            <p:ph idx="1"/>
          </p:nvPr>
        </p:nvSpPr>
        <p:spPr>
          <a:xfrm>
            <a:off x="457200" y="1828800"/>
            <a:ext cx="8229600" cy="4297363"/>
          </a:xfrm>
        </p:spPr>
        <p:txBody>
          <a:bodyPr>
            <a:normAutofit/>
          </a:bodyPr>
          <a:lstStyle/>
          <a:p>
            <a:r>
              <a:rPr lang="en-US" sz="1600" dirty="0" smtClean="0"/>
              <a:t>Non-Profit Organizations</a:t>
            </a:r>
          </a:p>
          <a:p>
            <a:pPr lvl="1"/>
            <a:r>
              <a:rPr lang="en-US" sz="1200" dirty="0" smtClean="0"/>
              <a:t>Community/Regional/Statewide</a:t>
            </a:r>
          </a:p>
          <a:p>
            <a:pPr lvl="1"/>
            <a:r>
              <a:rPr lang="en-US" sz="1200" dirty="0" smtClean="0"/>
              <a:t>Faith based</a:t>
            </a:r>
          </a:p>
          <a:p>
            <a:pPr lvl="1"/>
            <a:r>
              <a:rPr lang="en-US" sz="1200" dirty="0" smtClean="0"/>
              <a:t>Secular</a:t>
            </a:r>
          </a:p>
          <a:p>
            <a:r>
              <a:rPr lang="en-US" sz="1600" dirty="0" smtClean="0"/>
              <a:t>Government</a:t>
            </a:r>
          </a:p>
          <a:p>
            <a:pPr lvl="1"/>
            <a:r>
              <a:rPr lang="en-US" sz="1200" dirty="0" smtClean="0"/>
              <a:t>State/County/Local</a:t>
            </a:r>
          </a:p>
          <a:p>
            <a:r>
              <a:rPr lang="en-US" sz="1600" dirty="0" smtClean="0"/>
              <a:t>Education</a:t>
            </a:r>
          </a:p>
          <a:p>
            <a:pPr lvl="1"/>
            <a:r>
              <a:rPr lang="en-US" sz="1200" dirty="0" smtClean="0"/>
              <a:t>Districts</a:t>
            </a:r>
          </a:p>
          <a:p>
            <a:pPr lvl="1"/>
            <a:r>
              <a:rPr lang="en-US" sz="1200" dirty="0" smtClean="0"/>
              <a:t>Private</a:t>
            </a:r>
          </a:p>
          <a:p>
            <a:pPr lvl="1"/>
            <a:r>
              <a:rPr lang="en-US" sz="1200" dirty="0" smtClean="0"/>
              <a:t>Higher Education</a:t>
            </a:r>
          </a:p>
          <a:p>
            <a:r>
              <a:rPr lang="en-US" sz="1600" dirty="0" smtClean="0"/>
              <a:t>Indian Tribes</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086600" y="381000"/>
            <a:ext cx="1527048" cy="1527048"/>
          </a:xfrm>
          <a:prstGeom prst="rect">
            <a:avLst/>
          </a:prstGeom>
          <a:noFill/>
          <a:ln>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smtClean="0"/>
              <a:t>Benefits of an </a:t>
            </a:r>
            <a:br>
              <a:rPr lang="en-US" dirty="0" smtClean="0"/>
            </a:br>
            <a:r>
              <a:rPr lang="en-US" dirty="0" smtClean="0"/>
              <a:t>AmeriCorps grant</a:t>
            </a:r>
            <a:endParaRPr lang="en-US" dirty="0"/>
          </a:p>
        </p:txBody>
      </p:sp>
      <p:sp>
        <p:nvSpPr>
          <p:cNvPr id="13" name="Content Placeholder 12"/>
          <p:cNvSpPr>
            <a:spLocks noGrp="1"/>
          </p:cNvSpPr>
          <p:nvPr>
            <p:ph idx="1"/>
          </p:nvPr>
        </p:nvSpPr>
        <p:spPr>
          <a:xfrm>
            <a:off x="457200" y="1828800"/>
            <a:ext cx="8229600" cy="4297363"/>
          </a:xfrm>
        </p:spPr>
        <p:txBody>
          <a:bodyPr>
            <a:normAutofit/>
          </a:bodyPr>
          <a:lstStyle/>
          <a:p>
            <a:endParaRPr lang="en-US" sz="1600" dirty="0" smtClean="0"/>
          </a:p>
          <a:p>
            <a:r>
              <a:rPr lang="en-US" sz="1600" dirty="0" smtClean="0"/>
              <a:t>Expands the capacity of an organization to meet identified critical community needs.</a:t>
            </a:r>
          </a:p>
          <a:p>
            <a:r>
              <a:rPr lang="en-US" sz="1600" dirty="0" smtClean="0"/>
              <a:t>Provides funds to support program administration (AmeriCorps State only), access to training and technical assistance resources, and entrance into a national network of organizations.</a:t>
            </a:r>
          </a:p>
          <a:p>
            <a:r>
              <a:rPr lang="en-US" sz="1600" dirty="0" smtClean="0"/>
              <a:t>Allows organizations to recruit individuals from the community to serve as AmeriCorps members.</a:t>
            </a:r>
          </a:p>
          <a:p>
            <a:r>
              <a:rPr lang="en-US" sz="1600" dirty="0" smtClean="0"/>
              <a:t>AmeriCorps members gain skills, experience and an End of Service Award to be used to further their education or repay student loans.</a:t>
            </a:r>
          </a:p>
          <a:p>
            <a:r>
              <a:rPr lang="en-US" sz="1600" dirty="0" smtClean="0"/>
              <a:t>Members and volunteers gain a better understanding of community needs/challenges and how to solve them. </a:t>
            </a:r>
          </a:p>
          <a:p>
            <a:pPr>
              <a:buNone/>
            </a:pPr>
            <a:endParaRPr lang="en-US" sz="1600" dirty="0" smtClean="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086600" y="381000"/>
            <a:ext cx="1527048" cy="1527048"/>
          </a:xfrm>
          <a:prstGeom prst="rect">
            <a:avLst/>
          </a:prstGeom>
          <a:noFill/>
          <a:ln>
            <a:no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smtClean="0"/>
              <a:t>What can AmeriCorps Programs do?</a:t>
            </a:r>
            <a:endParaRPr lang="en-US" dirty="0"/>
          </a:p>
        </p:txBody>
      </p:sp>
      <p:sp>
        <p:nvSpPr>
          <p:cNvPr id="13" name="Content Placeholder 12"/>
          <p:cNvSpPr>
            <a:spLocks noGrp="1"/>
          </p:cNvSpPr>
          <p:nvPr>
            <p:ph idx="1"/>
          </p:nvPr>
        </p:nvSpPr>
        <p:spPr>
          <a:xfrm>
            <a:off x="381000" y="1752600"/>
            <a:ext cx="3657600" cy="3733800"/>
          </a:xfrm>
        </p:spPr>
        <p:txBody>
          <a:bodyPr>
            <a:normAutofit fontScale="47500" lnSpcReduction="20000"/>
          </a:bodyPr>
          <a:lstStyle/>
          <a:p>
            <a:pPr>
              <a:buNone/>
            </a:pPr>
            <a:r>
              <a:rPr lang="en-US" sz="3400" dirty="0" smtClean="0"/>
              <a:t>AmeriCorps State Programs address diverse community needs in the CNCS focus areas through direct services that: </a:t>
            </a:r>
          </a:p>
          <a:p>
            <a:r>
              <a:rPr lang="en-US" sz="3400" dirty="0" smtClean="0"/>
              <a:t>have a demonstrable impact; </a:t>
            </a:r>
          </a:p>
          <a:p>
            <a:r>
              <a:rPr lang="en-US" sz="3400" dirty="0" smtClean="0"/>
              <a:t>result in a specific, identifiable benefit that would not be provided with existing funds, volunteers and that does not duplicate the routine function of workers or displace paid employees;</a:t>
            </a:r>
          </a:p>
          <a:p>
            <a:pPr>
              <a:buNone/>
            </a:pPr>
            <a:r>
              <a:rPr lang="en-US" sz="3400" dirty="0" smtClean="0"/>
              <a:t>And, </a:t>
            </a:r>
          </a:p>
          <a:p>
            <a:r>
              <a:rPr lang="en-US" sz="3400" dirty="0" smtClean="0"/>
              <a:t>expand economic opportunity through the development of AmeriCorps members, helping them acquire the skills, education and training</a:t>
            </a:r>
          </a:p>
          <a:p>
            <a:pPr>
              <a:buNone/>
            </a:pPr>
            <a:endParaRPr lang="en-US" sz="2900" dirty="0" smtClean="0">
              <a:solidFill>
                <a:srgbClr val="FF0000"/>
              </a:solidFill>
            </a:endParaRPr>
          </a:p>
          <a:p>
            <a:endParaRPr lang="en-US" sz="2900" dirty="0" smtClean="0">
              <a:solidFill>
                <a:srgbClr val="FF0000"/>
              </a:solidFill>
            </a:endParaRPr>
          </a:p>
          <a:p>
            <a:pPr>
              <a:buNone/>
            </a:pPr>
            <a:endParaRPr lang="en-US" sz="1600" dirty="0" smtClean="0">
              <a:solidFill>
                <a:srgbClr val="FF0000"/>
              </a:solidFill>
            </a:endParaRPr>
          </a:p>
        </p:txBody>
      </p:sp>
      <p:grpSp>
        <p:nvGrpSpPr>
          <p:cNvPr id="2" name="Group 20"/>
          <p:cNvGrpSpPr/>
          <p:nvPr/>
        </p:nvGrpSpPr>
        <p:grpSpPr>
          <a:xfrm>
            <a:off x="0" y="5334000"/>
            <a:ext cx="9144000" cy="1524000"/>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239000" y="228600"/>
            <a:ext cx="1527048" cy="1527048"/>
          </a:xfrm>
          <a:prstGeom prst="rect">
            <a:avLst/>
          </a:prstGeom>
          <a:noFill/>
          <a:ln>
            <a:noFill/>
          </a:ln>
          <a:effectLst/>
        </p:spPr>
      </p:pic>
      <p:sp>
        <p:nvSpPr>
          <p:cNvPr id="4" name="TextBox 3"/>
          <p:cNvSpPr txBox="1"/>
          <p:nvPr/>
        </p:nvSpPr>
        <p:spPr>
          <a:xfrm>
            <a:off x="609600" y="1447800"/>
            <a:ext cx="2895600" cy="381000"/>
          </a:xfrm>
          <a:prstGeom prst="rect">
            <a:avLst/>
          </a:prstGeom>
          <a:noFill/>
        </p:spPr>
        <p:txBody>
          <a:bodyPr wrap="square" rtlCol="0">
            <a:spAutoFit/>
          </a:bodyPr>
          <a:lstStyle/>
          <a:p>
            <a:r>
              <a:rPr lang="en-US" b="1" dirty="0" smtClean="0"/>
              <a:t>AmeriCorps State</a:t>
            </a:r>
            <a:endParaRPr lang="en-US" b="1" dirty="0"/>
          </a:p>
        </p:txBody>
      </p:sp>
      <p:grpSp>
        <p:nvGrpSpPr>
          <p:cNvPr id="16" name="Group 15"/>
          <p:cNvGrpSpPr/>
          <p:nvPr/>
        </p:nvGrpSpPr>
        <p:grpSpPr>
          <a:xfrm>
            <a:off x="4648200" y="1524000"/>
            <a:ext cx="3581400" cy="3848655"/>
            <a:chOff x="4648200" y="1524000"/>
            <a:chExt cx="3581400" cy="3848655"/>
          </a:xfrm>
        </p:grpSpPr>
        <p:sp>
          <p:nvSpPr>
            <p:cNvPr id="14" name="TextBox 13"/>
            <p:cNvSpPr txBox="1"/>
            <p:nvPr/>
          </p:nvSpPr>
          <p:spPr>
            <a:xfrm>
              <a:off x="5334000" y="1524000"/>
              <a:ext cx="2895600" cy="381000"/>
            </a:xfrm>
            <a:prstGeom prst="rect">
              <a:avLst/>
            </a:prstGeom>
            <a:noFill/>
          </p:spPr>
          <p:txBody>
            <a:bodyPr wrap="square" rtlCol="0">
              <a:spAutoFit/>
            </a:bodyPr>
            <a:lstStyle/>
            <a:p>
              <a:r>
                <a:rPr lang="en-US" b="1" dirty="0" smtClean="0"/>
                <a:t>AmeriCorps VISTA</a:t>
              </a:r>
              <a:endParaRPr lang="en-US" b="1" dirty="0"/>
            </a:p>
          </p:txBody>
        </p:sp>
        <p:sp>
          <p:nvSpPr>
            <p:cNvPr id="18" name="Content Placeholder 12"/>
            <p:cNvSpPr txBox="1">
              <a:spLocks/>
            </p:cNvSpPr>
            <p:nvPr/>
          </p:nvSpPr>
          <p:spPr>
            <a:xfrm>
              <a:off x="4648200" y="1981200"/>
              <a:ext cx="3352800" cy="33914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600" dirty="0" smtClean="0"/>
                <a:t>All AmeriCorps VISTA Programs have an anti-poverty focus. VISTA Members build capacity  for the organizations the serve rather than providing direct services by:</a:t>
              </a:r>
            </a:p>
            <a:p>
              <a:r>
                <a:rPr lang="en-US" sz="1600" dirty="0" smtClean="0"/>
                <a:t>Developing infrastructure; </a:t>
              </a:r>
            </a:p>
            <a:p>
              <a:r>
                <a:rPr lang="en-US" sz="1600" dirty="0" smtClean="0"/>
                <a:t>Fundraising;</a:t>
              </a:r>
            </a:p>
            <a:p>
              <a:r>
                <a:rPr lang="en-US" sz="1600" dirty="0" smtClean="0"/>
                <a:t>Developing volunteer programs;</a:t>
              </a:r>
            </a:p>
            <a:p>
              <a:r>
                <a:rPr lang="en-US" sz="1600" dirty="0" smtClean="0"/>
                <a:t>Developing partnerships; </a:t>
              </a:r>
            </a:p>
            <a:p>
              <a:r>
                <a:rPr lang="en-US" sz="1600" dirty="0" smtClean="0"/>
                <a:t>Working towards sustainable solutions. </a:t>
              </a:r>
            </a:p>
            <a:p>
              <a:pPr>
                <a:buFont typeface="Arial" pitchFamily="34" charset="0"/>
                <a:buNone/>
              </a:pPr>
              <a:endParaRPr lang="en-US" sz="1600" dirty="0" smtClean="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304800" y="381000"/>
            <a:ext cx="6705600" cy="1143000"/>
          </a:xfrm>
        </p:spPr>
        <p:txBody>
          <a:bodyPr>
            <a:noAutofit/>
          </a:bodyPr>
          <a:lstStyle/>
          <a:p>
            <a:r>
              <a:rPr lang="en-US" sz="3600" dirty="0" smtClean="0"/>
              <a:t>How are AmeriCorps*State and AmeriCorps*VISTA different?</a:t>
            </a:r>
            <a:endParaRPr lang="en-US" sz="3600" dirty="0"/>
          </a:p>
        </p:txBody>
      </p:sp>
      <p:sp>
        <p:nvSpPr>
          <p:cNvPr id="13" name="Content Placeholder 12"/>
          <p:cNvSpPr>
            <a:spLocks noGrp="1"/>
          </p:cNvSpPr>
          <p:nvPr>
            <p:ph idx="1"/>
          </p:nvPr>
        </p:nvSpPr>
        <p:spPr>
          <a:xfrm>
            <a:off x="457200" y="2336744"/>
            <a:ext cx="3810000" cy="3373097"/>
          </a:xfrm>
        </p:spPr>
        <p:txBody>
          <a:bodyPr>
            <a:normAutofit/>
          </a:bodyPr>
          <a:lstStyle/>
          <a:p>
            <a:r>
              <a:rPr lang="en-US" sz="1600" dirty="0" smtClean="0"/>
              <a:t>Enroll for a specific term of service</a:t>
            </a:r>
          </a:p>
          <a:p>
            <a:r>
              <a:rPr lang="en-US" sz="1600" dirty="0" smtClean="0"/>
              <a:t>Are not volunteers or employees</a:t>
            </a:r>
          </a:p>
          <a:p>
            <a:r>
              <a:rPr lang="en-US" sz="1600" dirty="0" smtClean="0"/>
              <a:t>Receive an End of Service Award</a:t>
            </a:r>
          </a:p>
          <a:p>
            <a:r>
              <a:rPr lang="en-US" sz="1600" dirty="0" smtClean="0"/>
              <a:t>Receive a living allowance, health insurance, child care assistance </a:t>
            </a:r>
          </a:p>
          <a:p>
            <a:r>
              <a:rPr lang="en-US" sz="1600" dirty="0" smtClean="0"/>
              <a:t>Are subject to criminal history checks. </a:t>
            </a:r>
          </a:p>
          <a:p>
            <a:r>
              <a:rPr lang="en-US" sz="1600" dirty="0" smtClean="0"/>
              <a:t>Must be:</a:t>
            </a:r>
          </a:p>
          <a:p>
            <a:pPr lvl="1"/>
            <a:r>
              <a:rPr lang="en-US" sz="1200" dirty="0" smtClean="0"/>
              <a:t>U.S. Citizen, U.S. Nationals, or Lawful Permanent Residents of the United States</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318248" y="228600"/>
            <a:ext cx="1295400" cy="1295400"/>
          </a:xfrm>
          <a:prstGeom prst="rect">
            <a:avLst/>
          </a:prstGeom>
          <a:noFill/>
          <a:ln>
            <a:noFill/>
          </a:ln>
          <a:effectLst/>
        </p:spPr>
      </p:pic>
      <p:sp>
        <p:nvSpPr>
          <p:cNvPr id="11" name="TextBox 10"/>
          <p:cNvSpPr txBox="1"/>
          <p:nvPr/>
        </p:nvSpPr>
        <p:spPr>
          <a:xfrm>
            <a:off x="685800" y="1955744"/>
            <a:ext cx="2895600" cy="381000"/>
          </a:xfrm>
          <a:prstGeom prst="rect">
            <a:avLst/>
          </a:prstGeom>
          <a:noFill/>
        </p:spPr>
        <p:txBody>
          <a:bodyPr wrap="square" rtlCol="0">
            <a:spAutoFit/>
          </a:bodyPr>
          <a:lstStyle/>
          <a:p>
            <a:r>
              <a:rPr lang="en-US" b="1" dirty="0" smtClean="0"/>
              <a:t>All AmeriCorps Members</a:t>
            </a:r>
            <a:endParaRPr lang="en-US" b="1" dirty="0"/>
          </a:p>
        </p:txBody>
      </p:sp>
      <p:sp>
        <p:nvSpPr>
          <p:cNvPr id="14" name="TextBox 13"/>
          <p:cNvSpPr txBox="1"/>
          <p:nvPr/>
        </p:nvSpPr>
        <p:spPr>
          <a:xfrm>
            <a:off x="4953000" y="1939770"/>
            <a:ext cx="3810000" cy="369332"/>
          </a:xfrm>
          <a:prstGeom prst="rect">
            <a:avLst/>
          </a:prstGeom>
          <a:noFill/>
        </p:spPr>
        <p:txBody>
          <a:bodyPr wrap="square" rtlCol="0">
            <a:spAutoFit/>
          </a:bodyPr>
          <a:lstStyle/>
          <a:p>
            <a:r>
              <a:rPr lang="en-US" b="1" dirty="0" smtClean="0"/>
              <a:t>Differences for AC State and VISTA</a:t>
            </a:r>
            <a:endParaRPr lang="en-US" b="1" dirty="0"/>
          </a:p>
        </p:txBody>
      </p:sp>
      <p:sp>
        <p:nvSpPr>
          <p:cNvPr id="16" name="Content Placeholder 12"/>
          <p:cNvSpPr txBox="1">
            <a:spLocks/>
          </p:cNvSpPr>
          <p:nvPr/>
        </p:nvSpPr>
        <p:spPr>
          <a:xfrm>
            <a:off x="4820581" y="2209801"/>
            <a:ext cx="38100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VISTA’s serve 365 day terms</a:t>
            </a:r>
          </a:p>
          <a:p>
            <a:r>
              <a:rPr lang="en-US" sz="1600" dirty="0" smtClean="0"/>
              <a:t>AC State members serve 300, 450, 675, 900, or 1700 hour terms. </a:t>
            </a:r>
          </a:p>
          <a:p>
            <a:r>
              <a:rPr lang="en-US" sz="1600" dirty="0" smtClean="0"/>
              <a:t>VISTA’s can choose a cash award or a Segal AmeriCorps Education Award.</a:t>
            </a:r>
          </a:p>
          <a:p>
            <a:r>
              <a:rPr lang="en-US" sz="1600" dirty="0" smtClean="0"/>
              <a:t>AC State members can only choose the Education Award.</a:t>
            </a:r>
          </a:p>
          <a:p>
            <a:r>
              <a:rPr lang="en-US" sz="1600" dirty="0" smtClean="0"/>
              <a:t>AC State members must be providing direct services, AC VISTA members should be focused on capacity building</a:t>
            </a:r>
            <a:endParaRPr lang="en-US" sz="12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smtClean="0"/>
              <a:t>What are my responsibilities if I get an AmeriCorps program?</a:t>
            </a:r>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315200" y="228600"/>
            <a:ext cx="1527048" cy="1527048"/>
          </a:xfrm>
          <a:prstGeom prst="rect">
            <a:avLst/>
          </a:prstGeom>
          <a:noFill/>
          <a:ln>
            <a:noFill/>
          </a:ln>
          <a:effectLst/>
        </p:spPr>
      </p:pic>
      <p:sp>
        <p:nvSpPr>
          <p:cNvPr id="11" name="Content Placeholder 12"/>
          <p:cNvSpPr>
            <a:spLocks noGrp="1"/>
          </p:cNvSpPr>
          <p:nvPr>
            <p:ph idx="1"/>
          </p:nvPr>
        </p:nvSpPr>
        <p:spPr>
          <a:xfrm>
            <a:off x="4648200" y="1676400"/>
            <a:ext cx="4267200" cy="3617671"/>
          </a:xfrm>
        </p:spPr>
        <p:txBody>
          <a:bodyPr>
            <a:noAutofit/>
          </a:bodyPr>
          <a:lstStyle/>
          <a:p>
            <a:pPr>
              <a:buNone/>
            </a:pPr>
            <a:r>
              <a:rPr lang="en-US" sz="1600" dirty="0" smtClean="0"/>
              <a:t>All of the AmeriCorps VISTA responsibilities </a:t>
            </a:r>
            <a:r>
              <a:rPr lang="en-US" sz="1600" b="1" dirty="0" smtClean="0"/>
              <a:t>AND</a:t>
            </a:r>
            <a:r>
              <a:rPr lang="en-US" sz="1600" dirty="0" smtClean="0"/>
              <a:t> </a:t>
            </a:r>
          </a:p>
          <a:p>
            <a:r>
              <a:rPr lang="en-US" sz="1600" dirty="0" smtClean="0"/>
              <a:t>Have financial management systems (i.e. accounting practices and procedures, internal controls, audit trails, and cost allocation procedures.)</a:t>
            </a:r>
          </a:p>
          <a:p>
            <a:r>
              <a:rPr lang="en-US" sz="1600" dirty="0" smtClean="0"/>
              <a:t>Maintain records, audits, and participant information in accordance with AmeriCorps Regulations, Provisions and the Serve America Act</a:t>
            </a:r>
          </a:p>
          <a:p>
            <a:r>
              <a:rPr lang="en-US" sz="1600" dirty="0" smtClean="0"/>
              <a:t>Ensure that your activities, including those of host sites, will be conducted, and facilities operated, in compliance with the applicable civil rights statutes and their implementing regulations. </a:t>
            </a:r>
            <a:endParaRPr lang="en-US" sz="1600" dirty="0" smtClean="0">
              <a:solidFill>
                <a:srgbClr val="FF0000"/>
              </a:solidFill>
            </a:endParaRPr>
          </a:p>
        </p:txBody>
      </p:sp>
      <p:sp>
        <p:nvSpPr>
          <p:cNvPr id="14" name="TextBox 13"/>
          <p:cNvSpPr txBox="1"/>
          <p:nvPr/>
        </p:nvSpPr>
        <p:spPr>
          <a:xfrm>
            <a:off x="5029200" y="1447800"/>
            <a:ext cx="2895600" cy="381000"/>
          </a:xfrm>
          <a:prstGeom prst="rect">
            <a:avLst/>
          </a:prstGeom>
          <a:noFill/>
        </p:spPr>
        <p:txBody>
          <a:bodyPr wrap="square" rtlCol="0">
            <a:spAutoFit/>
          </a:bodyPr>
          <a:lstStyle/>
          <a:p>
            <a:r>
              <a:rPr lang="en-US" b="1" dirty="0" smtClean="0"/>
              <a:t>AmeriCorps State</a:t>
            </a:r>
            <a:endParaRPr lang="en-US" b="1" dirty="0"/>
          </a:p>
        </p:txBody>
      </p:sp>
      <p:sp>
        <p:nvSpPr>
          <p:cNvPr id="16" name="TextBox 15"/>
          <p:cNvSpPr txBox="1"/>
          <p:nvPr/>
        </p:nvSpPr>
        <p:spPr>
          <a:xfrm>
            <a:off x="990600" y="1524000"/>
            <a:ext cx="2895600" cy="381000"/>
          </a:xfrm>
          <a:prstGeom prst="rect">
            <a:avLst/>
          </a:prstGeom>
          <a:noFill/>
        </p:spPr>
        <p:txBody>
          <a:bodyPr wrap="square" rtlCol="0">
            <a:spAutoFit/>
          </a:bodyPr>
          <a:lstStyle/>
          <a:p>
            <a:r>
              <a:rPr lang="en-US" b="1" dirty="0" smtClean="0"/>
              <a:t>AmeriCorps VISTA</a:t>
            </a:r>
            <a:endParaRPr lang="en-US" b="1" dirty="0"/>
          </a:p>
        </p:txBody>
      </p:sp>
      <p:sp>
        <p:nvSpPr>
          <p:cNvPr id="17" name="Content Placeholder 12"/>
          <p:cNvSpPr txBox="1">
            <a:spLocks/>
          </p:cNvSpPr>
          <p:nvPr/>
        </p:nvSpPr>
        <p:spPr>
          <a:xfrm>
            <a:off x="533400" y="1981201"/>
            <a:ext cx="3352800" cy="33152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Recruit quality applicants; </a:t>
            </a:r>
          </a:p>
          <a:p>
            <a:r>
              <a:rPr lang="en-US" sz="1600" dirty="0" smtClean="0"/>
              <a:t>Develop orientation and training plans;</a:t>
            </a:r>
          </a:p>
          <a:p>
            <a:r>
              <a:rPr lang="en-US" sz="1600" dirty="0" smtClean="0"/>
              <a:t>Provide a well-defined position description; </a:t>
            </a:r>
          </a:p>
          <a:p>
            <a:r>
              <a:rPr lang="en-US" sz="1600" dirty="0" smtClean="0"/>
              <a:t>Track and report progress towards well-defined goals;</a:t>
            </a:r>
          </a:p>
          <a:p>
            <a:r>
              <a:rPr lang="en-US" sz="1600" dirty="0" smtClean="0"/>
              <a:t>Provide supervision and support to members</a:t>
            </a:r>
          </a:p>
          <a:p>
            <a:endParaRPr lang="en-US" sz="1600" dirty="0" smtClean="0"/>
          </a:p>
          <a:p>
            <a:pPr>
              <a:buFont typeface="Arial" pitchFamily="34" charset="0"/>
              <a:buNone/>
            </a:pPr>
            <a:endParaRPr lang="en-US" sz="16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smtClean="0"/>
              <a:t>AmeriCorps State Grants…</a:t>
            </a:r>
            <a:br>
              <a:rPr lang="en-US" dirty="0" smtClean="0"/>
            </a:br>
            <a:r>
              <a:rPr lang="en-US" sz="2200" dirty="0" smtClean="0"/>
              <a:t>2017-2018 Nevada AmeriCorps State grant opportunities</a:t>
            </a:r>
            <a:r>
              <a:rPr lang="en-US" dirty="0" smtClean="0"/>
              <a:t/>
            </a:r>
            <a:br>
              <a:rPr lang="en-US" dirty="0" smtClean="0"/>
            </a:br>
            <a:endParaRPr lang="en-US" sz="1300" dirty="0">
              <a:solidFill>
                <a:srgbClr val="FF0000"/>
              </a:solidFill>
            </a:endParaRPr>
          </a:p>
        </p:txBody>
      </p:sp>
      <p:sp>
        <p:nvSpPr>
          <p:cNvPr id="13" name="Content Placeholder 12"/>
          <p:cNvSpPr>
            <a:spLocks noGrp="1"/>
          </p:cNvSpPr>
          <p:nvPr>
            <p:ph idx="1"/>
          </p:nvPr>
        </p:nvSpPr>
        <p:spPr>
          <a:xfrm>
            <a:off x="457200" y="1600200"/>
            <a:ext cx="8229600" cy="3733801"/>
          </a:xfrm>
        </p:spPr>
        <p:txBody>
          <a:bodyPr>
            <a:normAutofit fontScale="85000" lnSpcReduction="20000"/>
          </a:bodyPr>
          <a:lstStyle/>
          <a:p>
            <a:pPr>
              <a:buFont typeface="+mj-lt"/>
              <a:buAutoNum type="arabicPeriod"/>
            </a:pPr>
            <a:r>
              <a:rPr lang="en-US" sz="1600" b="1" dirty="0" smtClean="0"/>
              <a:t>Operational Grant - </a:t>
            </a:r>
            <a:r>
              <a:rPr lang="en-US" sz="1600" dirty="0" smtClean="0"/>
              <a:t>Sound program design and implementation strategy identified; clearly articulated member responsibilities, activities, training, supervision, evaluation, organizational history and capacity, sustainability plans and fund management.</a:t>
            </a:r>
          </a:p>
          <a:p>
            <a:pPr>
              <a:buFont typeface="+mj-lt"/>
              <a:buAutoNum type="arabicPeriod"/>
            </a:pPr>
            <a:r>
              <a:rPr lang="en-US" sz="1600" b="1" dirty="0" smtClean="0"/>
              <a:t>Fixed-Amount - </a:t>
            </a:r>
            <a:r>
              <a:rPr lang="en-US" sz="1600" dirty="0" smtClean="0"/>
              <a:t>Grantees will receive an award for a specific amount of MSY; No match required and no approved budget. </a:t>
            </a:r>
            <a:r>
              <a:rPr lang="en-US" sz="1600" dirty="0" smtClean="0">
                <a:solidFill>
                  <a:srgbClr val="FF0000"/>
                </a:solidFill>
              </a:rPr>
              <a:t>This opportunity is only available to organizations with a proven track record in operating an AmeriCorps program.</a:t>
            </a:r>
          </a:p>
          <a:p>
            <a:pPr>
              <a:buFont typeface="+mj-lt"/>
              <a:buAutoNum type="arabicPeriod"/>
            </a:pPr>
            <a:r>
              <a:rPr lang="en-US" sz="1600" b="1" dirty="0" smtClean="0"/>
              <a:t>Evidence-Based Intervention Planning Grant – </a:t>
            </a:r>
            <a:r>
              <a:rPr lang="en-US" sz="1600" dirty="0" smtClean="0"/>
              <a:t>Develop new national models that seek to integrate members in innovative ways into evidence-based interventions.</a:t>
            </a:r>
          </a:p>
          <a:p>
            <a:pPr>
              <a:buFont typeface="+mj-lt"/>
              <a:buAutoNum type="arabicPeriod"/>
            </a:pPr>
            <a:r>
              <a:rPr lang="en-US" sz="1600" b="1" dirty="0" smtClean="0"/>
              <a:t>Planning Grant – </a:t>
            </a:r>
            <a:r>
              <a:rPr lang="en-US" sz="1600" dirty="0" smtClean="0"/>
              <a:t>Planning grants do </a:t>
            </a:r>
            <a:r>
              <a:rPr lang="en-US" sz="1600" b="1" dirty="0" smtClean="0"/>
              <a:t>NOT</a:t>
            </a:r>
            <a:r>
              <a:rPr lang="en-US" sz="1600" dirty="0" smtClean="0"/>
              <a:t> provide AmeriCorps members. Planning grants provide initial funding to support current staff or hire additional staff who can plan the proposed AmeriCorps program, negotiate collaborations with partners, develop meaningful performance measures, and develop systems for successful implementation of the AmeriCorps operational grant application that is submitted the following year.  </a:t>
            </a:r>
            <a:endParaRPr lang="en-US" sz="1600" b="1" dirty="0" smtClean="0"/>
          </a:p>
          <a:p>
            <a:pPr algn="ctr">
              <a:buNone/>
            </a:pPr>
            <a:endParaRPr lang="en-US" sz="1600" b="1" dirty="0" smtClean="0"/>
          </a:p>
          <a:p>
            <a:pPr algn="ctr">
              <a:buNone/>
            </a:pPr>
            <a:r>
              <a:rPr lang="en-US" sz="1600" b="1" u="sng" dirty="0" smtClean="0"/>
              <a:t>Key Considerations</a:t>
            </a:r>
          </a:p>
          <a:p>
            <a:pPr algn="ctr">
              <a:buNone/>
            </a:pPr>
            <a:r>
              <a:rPr lang="en-US" sz="2000" dirty="0" smtClean="0"/>
              <a:t>AmeriCorps State grants provide partial funding, solely for program expenses in an amount directly tied to the specific number of members requested and requires the organization to provide a cash or in-kind match to support the project. </a:t>
            </a:r>
          </a:p>
          <a:p>
            <a:endParaRPr lang="en-US" sz="1600" dirty="0" smtClean="0"/>
          </a:p>
          <a:p>
            <a:pPr>
              <a:buNone/>
            </a:pPr>
            <a:endParaRPr lang="en-US" sz="1600" dirty="0" smtClean="0"/>
          </a:p>
          <a:p>
            <a:pPr lvl="1"/>
            <a:endParaRPr lang="en-US" sz="12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086600" y="152400"/>
            <a:ext cx="1527048" cy="1527048"/>
          </a:xfrm>
          <a:prstGeom prst="rect">
            <a:avLst/>
          </a:prstGeom>
          <a:noFill/>
          <a:ln>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828801"/>
            <a:ext cx="8229600" cy="3429000"/>
          </a:xfrm>
        </p:spPr>
        <p:txBody>
          <a:bodyPr>
            <a:normAutofit fontScale="92500"/>
          </a:bodyPr>
          <a:lstStyle/>
          <a:p>
            <a:r>
              <a:rPr lang="en-US" sz="1600" dirty="0" smtClean="0"/>
              <a:t>The size of an  AmeriCorps grant is directly related to the number of Member Service Years (MSY) an applicant requests.</a:t>
            </a:r>
            <a:r>
              <a:rPr lang="en-US" sz="1600" dirty="0" smtClean="0">
                <a:solidFill>
                  <a:srgbClr val="FF0000"/>
                </a:solidFill>
              </a:rPr>
              <a:t> Nevada requires program design to support at least 10 members with a full time program director.  </a:t>
            </a:r>
            <a:r>
              <a:rPr lang="en-US" sz="1600" dirty="0" smtClean="0"/>
              <a:t>Except for the priority areas listed below, organizations unable to support 10 MSY should consider applying to become a host site with an existing grantee. </a:t>
            </a:r>
          </a:p>
          <a:p>
            <a:r>
              <a:rPr lang="en-US" sz="1600" dirty="0" smtClean="0"/>
              <a:t>We will consider programs proposing to sponsor fewer than 10 MSY if the proposal clearly targets rural communities, engaging and/or serving Veterans, or food insecurity/sustainability. </a:t>
            </a:r>
          </a:p>
          <a:p>
            <a:r>
              <a:rPr lang="en-US" sz="1600" dirty="0" smtClean="0"/>
              <a:t>1 MSY is equivalent to 1 Full Time member (1700 hours). </a:t>
            </a:r>
          </a:p>
          <a:p>
            <a:r>
              <a:rPr lang="en-US" sz="1600" dirty="0" smtClean="0"/>
              <a:t>The number and kind of slot configuration will determine the number of MSY requested by the program i.e. 10FT, 10 HT, 12 QT = 32 slots and 18.18 MSY.</a:t>
            </a:r>
          </a:p>
          <a:p>
            <a:r>
              <a:rPr lang="en-US" sz="1600" dirty="0" smtClean="0"/>
              <a:t>The application instructions help you calculate the number of MSY. Cost per MSY is a competitive factor during grant review. </a:t>
            </a:r>
          </a:p>
          <a:p>
            <a:pPr>
              <a:buNone/>
            </a:pPr>
            <a:endParaRPr lang="en-US" sz="1600" dirty="0" smtClean="0"/>
          </a:p>
          <a:p>
            <a:pPr algn="ctr">
              <a:buNone/>
            </a:pPr>
            <a:r>
              <a:rPr lang="en-US" sz="1600" dirty="0" smtClean="0"/>
              <a:t>Maximum Cost per MSY for 2017 $13,830</a:t>
            </a:r>
            <a:endParaRPr lang="en-US" sz="16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086600" y="381000"/>
            <a:ext cx="1527048" cy="1527048"/>
          </a:xfrm>
          <a:prstGeom prst="rect">
            <a:avLst/>
          </a:prstGeom>
          <a:noFill/>
          <a:ln>
            <a:noFill/>
          </a:ln>
          <a:effectLst/>
        </p:spPr>
      </p:pic>
      <p:sp>
        <p:nvSpPr>
          <p:cNvPr id="11" name="Title 11"/>
          <p:cNvSpPr txBox="1">
            <a:spLocks/>
          </p:cNvSpPr>
          <p:nvPr/>
        </p:nvSpPr>
        <p:spPr>
          <a:xfrm>
            <a:off x="304800" y="304800"/>
            <a:ext cx="6705600" cy="11430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0" b="0" i="0" u="none" strike="noStrike" kern="1200" cap="none" spc="0" normalizeH="0" baseline="0" noProof="0" dirty="0" smtClean="0">
                <a:ln>
                  <a:noFill/>
                </a:ln>
                <a:solidFill>
                  <a:schemeClr val="tx1"/>
                </a:solidFill>
                <a:effectLst/>
                <a:uLnTx/>
                <a:uFillTx/>
                <a:latin typeface="+mj-lt"/>
                <a:ea typeface="+mj-ea"/>
                <a:cs typeface="+mj-cs"/>
              </a:rPr>
              <a:t>AmeriCorps State Grants…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700" dirty="0" smtClean="0">
                <a:latin typeface="+mj-lt"/>
                <a:ea typeface="+mj-ea"/>
                <a:cs typeface="+mj-cs"/>
              </a:rPr>
              <a:t>What amount can I request?</a:t>
            </a:r>
            <a:endParaRPr kumimoji="0" lang="en-US" sz="67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13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a:bodyPr>
          <a:lstStyle/>
          <a:p>
            <a:r>
              <a:rPr lang="en-US" dirty="0" smtClean="0"/>
              <a:t>Required Match</a:t>
            </a:r>
            <a:endParaRPr lang="en-US" dirty="0"/>
          </a:p>
        </p:txBody>
      </p:sp>
      <p:sp>
        <p:nvSpPr>
          <p:cNvPr id="13" name="Content Placeholder 12"/>
          <p:cNvSpPr>
            <a:spLocks noGrp="1"/>
          </p:cNvSpPr>
          <p:nvPr>
            <p:ph idx="1"/>
          </p:nvPr>
        </p:nvSpPr>
        <p:spPr>
          <a:xfrm>
            <a:off x="457200" y="1905000"/>
            <a:ext cx="8229600" cy="3276601"/>
          </a:xfrm>
        </p:spPr>
        <p:txBody>
          <a:bodyPr>
            <a:normAutofit/>
          </a:bodyPr>
          <a:lstStyle/>
          <a:p>
            <a:pPr lvl="1"/>
            <a:endParaRPr lang="en-US" sz="1600" dirty="0" smtClean="0"/>
          </a:p>
          <a:p>
            <a:pPr>
              <a:buNone/>
            </a:pPr>
            <a:endParaRPr lang="en-US" sz="1600" dirty="0" smtClean="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086600" y="381000"/>
            <a:ext cx="1527048" cy="1527048"/>
          </a:xfrm>
          <a:prstGeom prst="rect">
            <a:avLst/>
          </a:prstGeom>
          <a:noFill/>
          <a:ln>
            <a:noFill/>
          </a:ln>
          <a:effectLst/>
        </p:spPr>
      </p:pic>
      <p:graphicFrame>
        <p:nvGraphicFramePr>
          <p:cNvPr id="18" name="Table 17"/>
          <p:cNvGraphicFramePr>
            <a:graphicFrameLocks noGrp="1"/>
          </p:cNvGraphicFramePr>
          <p:nvPr/>
        </p:nvGraphicFramePr>
        <p:xfrm>
          <a:off x="228600" y="2438400"/>
          <a:ext cx="8686799" cy="1280160"/>
        </p:xfrm>
        <a:graphic>
          <a:graphicData uri="http://schemas.openxmlformats.org/drawingml/2006/table">
            <a:tbl>
              <a:tblPr firstRow="1" bandRow="1">
                <a:tableStyleId>{5C22544A-7EE6-4342-B048-85BDC9FD1C3A}</a:tableStyleId>
              </a:tblPr>
              <a:tblGrid>
                <a:gridCol w="789709"/>
                <a:gridCol w="789709"/>
                <a:gridCol w="789709"/>
                <a:gridCol w="789709"/>
                <a:gridCol w="789709"/>
                <a:gridCol w="789709"/>
                <a:gridCol w="789709"/>
                <a:gridCol w="789709"/>
                <a:gridCol w="789709"/>
                <a:gridCol w="789709"/>
                <a:gridCol w="789709"/>
              </a:tblGrid>
              <a:tr h="370840">
                <a:tc>
                  <a:txBody>
                    <a:bodyPr/>
                    <a:lstStyle/>
                    <a:p>
                      <a:endParaRPr lang="en-US" dirty="0"/>
                    </a:p>
                  </a:txBody>
                  <a:tcPr/>
                </a:tc>
                <a:tc>
                  <a:txBody>
                    <a:bodyPr/>
                    <a:lstStyle/>
                    <a:p>
                      <a:pPr algn="ctr"/>
                      <a:r>
                        <a:rPr lang="en-US" dirty="0" smtClean="0"/>
                        <a:t>Year</a:t>
                      </a:r>
                    </a:p>
                    <a:p>
                      <a:pPr algn="ctr"/>
                      <a:r>
                        <a:rPr lang="en-US" dirty="0" smtClean="0"/>
                        <a:t>1</a:t>
                      </a:r>
                      <a:endParaRPr lang="en-US" dirty="0"/>
                    </a:p>
                  </a:txBody>
                  <a:tcPr/>
                </a:tc>
                <a:tc>
                  <a:txBody>
                    <a:bodyPr/>
                    <a:lstStyle/>
                    <a:p>
                      <a:pPr algn="ctr"/>
                      <a:r>
                        <a:rPr lang="en-US" dirty="0" smtClean="0"/>
                        <a:t>Year</a:t>
                      </a:r>
                    </a:p>
                    <a:p>
                      <a:pPr algn="ctr"/>
                      <a:r>
                        <a:rPr lang="en-US" dirty="0" smtClean="0"/>
                        <a:t>2</a:t>
                      </a:r>
                      <a:endParaRPr lang="en-US" dirty="0"/>
                    </a:p>
                  </a:txBody>
                  <a:tcPr/>
                </a:tc>
                <a:tc>
                  <a:txBody>
                    <a:bodyPr/>
                    <a:lstStyle/>
                    <a:p>
                      <a:pPr algn="ctr"/>
                      <a:r>
                        <a:rPr lang="en-US" dirty="0" smtClean="0"/>
                        <a:t>Year</a:t>
                      </a:r>
                    </a:p>
                    <a:p>
                      <a:pPr algn="ctr"/>
                      <a:r>
                        <a:rPr lang="en-US" dirty="0" smtClean="0"/>
                        <a:t>3</a:t>
                      </a:r>
                      <a:endParaRPr lang="en-US" dirty="0"/>
                    </a:p>
                  </a:txBody>
                  <a:tcPr/>
                </a:tc>
                <a:tc>
                  <a:txBody>
                    <a:bodyPr/>
                    <a:lstStyle/>
                    <a:p>
                      <a:pPr algn="ctr"/>
                      <a:r>
                        <a:rPr lang="en-US" dirty="0" smtClean="0"/>
                        <a:t>Year</a:t>
                      </a:r>
                    </a:p>
                    <a:p>
                      <a:pPr algn="ctr"/>
                      <a:r>
                        <a:rPr lang="en-US" dirty="0" smtClean="0"/>
                        <a:t>4</a:t>
                      </a:r>
                      <a:endParaRPr lang="en-US" dirty="0"/>
                    </a:p>
                  </a:txBody>
                  <a:tcPr/>
                </a:tc>
                <a:tc>
                  <a:txBody>
                    <a:bodyPr/>
                    <a:lstStyle/>
                    <a:p>
                      <a:pPr algn="ctr"/>
                      <a:r>
                        <a:rPr lang="en-US" dirty="0" smtClean="0"/>
                        <a:t>Year</a:t>
                      </a:r>
                    </a:p>
                    <a:p>
                      <a:pPr algn="ctr"/>
                      <a:r>
                        <a:rPr lang="en-US" dirty="0" smtClean="0"/>
                        <a:t>5</a:t>
                      </a:r>
                      <a:endParaRPr lang="en-US" dirty="0"/>
                    </a:p>
                  </a:txBody>
                  <a:tcPr/>
                </a:tc>
                <a:tc>
                  <a:txBody>
                    <a:bodyPr/>
                    <a:lstStyle/>
                    <a:p>
                      <a:pPr algn="ctr"/>
                      <a:r>
                        <a:rPr lang="en-US" dirty="0" smtClean="0"/>
                        <a:t>Year</a:t>
                      </a:r>
                    </a:p>
                    <a:p>
                      <a:pPr algn="ctr"/>
                      <a:r>
                        <a:rPr lang="en-US" dirty="0" smtClean="0"/>
                        <a:t>6</a:t>
                      </a:r>
                      <a:endParaRPr lang="en-US" dirty="0"/>
                    </a:p>
                  </a:txBody>
                  <a:tcPr/>
                </a:tc>
                <a:tc>
                  <a:txBody>
                    <a:bodyPr/>
                    <a:lstStyle/>
                    <a:p>
                      <a:pPr algn="ctr"/>
                      <a:r>
                        <a:rPr lang="en-US" dirty="0" smtClean="0"/>
                        <a:t>Year</a:t>
                      </a:r>
                    </a:p>
                    <a:p>
                      <a:pPr algn="ctr"/>
                      <a:r>
                        <a:rPr lang="en-US" dirty="0" smtClean="0"/>
                        <a:t>7</a:t>
                      </a:r>
                      <a:endParaRPr lang="en-US" dirty="0"/>
                    </a:p>
                  </a:txBody>
                  <a:tcPr/>
                </a:tc>
                <a:tc>
                  <a:txBody>
                    <a:bodyPr/>
                    <a:lstStyle/>
                    <a:p>
                      <a:pPr algn="ctr"/>
                      <a:r>
                        <a:rPr lang="en-US" dirty="0" smtClean="0"/>
                        <a:t>Year</a:t>
                      </a:r>
                    </a:p>
                    <a:p>
                      <a:pPr algn="ctr"/>
                      <a:r>
                        <a:rPr lang="en-US" dirty="0" smtClean="0"/>
                        <a:t>8</a:t>
                      </a:r>
                      <a:endParaRPr lang="en-US" dirty="0"/>
                    </a:p>
                  </a:txBody>
                  <a:tcPr/>
                </a:tc>
                <a:tc>
                  <a:txBody>
                    <a:bodyPr/>
                    <a:lstStyle/>
                    <a:p>
                      <a:pPr algn="ctr"/>
                      <a:r>
                        <a:rPr lang="en-US" dirty="0" smtClean="0"/>
                        <a:t>Year</a:t>
                      </a:r>
                    </a:p>
                    <a:p>
                      <a:pPr algn="ctr"/>
                      <a:r>
                        <a:rPr lang="en-US" dirty="0" smtClean="0"/>
                        <a:t>9</a:t>
                      </a:r>
                      <a:endParaRPr lang="en-US" dirty="0"/>
                    </a:p>
                  </a:txBody>
                  <a:tcPr/>
                </a:tc>
                <a:tc>
                  <a:txBody>
                    <a:bodyPr/>
                    <a:lstStyle/>
                    <a:p>
                      <a:pPr algn="ctr"/>
                      <a:r>
                        <a:rPr lang="en-US" dirty="0" smtClean="0"/>
                        <a:t>Year</a:t>
                      </a:r>
                    </a:p>
                    <a:p>
                      <a:pPr algn="ctr"/>
                      <a:r>
                        <a:rPr lang="en-US" dirty="0" smtClean="0"/>
                        <a:t>10</a:t>
                      </a:r>
                      <a:endParaRPr lang="en-US" dirty="0"/>
                    </a:p>
                  </a:txBody>
                  <a:tcPr/>
                </a:tc>
              </a:tr>
              <a:tr h="370840">
                <a:tc>
                  <a:txBody>
                    <a:bodyPr/>
                    <a:lstStyle/>
                    <a:p>
                      <a:r>
                        <a:rPr lang="en-US" sz="1200" dirty="0" smtClean="0"/>
                        <a:t>Minimum overall Share</a:t>
                      </a:r>
                      <a:endParaRPr lang="en-US" sz="1200" dirty="0"/>
                    </a:p>
                  </a:txBody>
                  <a:tcPr/>
                </a:tc>
                <a:tc>
                  <a:txBody>
                    <a:bodyPr/>
                    <a:lstStyle/>
                    <a:p>
                      <a:pPr algn="ctr"/>
                      <a:r>
                        <a:rPr lang="en-US" dirty="0" smtClean="0"/>
                        <a:t>24%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24%</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24%</a:t>
                      </a:r>
                    </a:p>
                    <a:p>
                      <a:pPr algn="ctr"/>
                      <a:endParaRPr lang="en-US" dirty="0"/>
                    </a:p>
                  </a:txBody>
                  <a:tcPr/>
                </a:tc>
                <a:tc>
                  <a:txBody>
                    <a:bodyPr/>
                    <a:lstStyle/>
                    <a:p>
                      <a:pPr algn="ctr"/>
                      <a:r>
                        <a:rPr lang="en-US" dirty="0" smtClean="0"/>
                        <a:t>26%</a:t>
                      </a:r>
                      <a:endParaRPr lang="en-US" dirty="0"/>
                    </a:p>
                  </a:txBody>
                  <a:tcPr/>
                </a:tc>
                <a:tc>
                  <a:txBody>
                    <a:bodyPr/>
                    <a:lstStyle/>
                    <a:p>
                      <a:pPr algn="ctr"/>
                      <a:r>
                        <a:rPr lang="en-US" dirty="0" smtClean="0"/>
                        <a:t>30%</a:t>
                      </a:r>
                      <a:endParaRPr lang="en-US" dirty="0"/>
                    </a:p>
                  </a:txBody>
                  <a:tcPr/>
                </a:tc>
                <a:tc>
                  <a:txBody>
                    <a:bodyPr/>
                    <a:lstStyle/>
                    <a:p>
                      <a:pPr algn="ctr"/>
                      <a:r>
                        <a:rPr lang="en-US" dirty="0" smtClean="0"/>
                        <a:t>34%</a:t>
                      </a:r>
                      <a:endParaRPr lang="en-US" dirty="0"/>
                    </a:p>
                  </a:txBody>
                  <a:tcPr/>
                </a:tc>
                <a:tc>
                  <a:txBody>
                    <a:bodyPr/>
                    <a:lstStyle/>
                    <a:p>
                      <a:pPr algn="ctr"/>
                      <a:r>
                        <a:rPr lang="en-US" dirty="0" smtClean="0"/>
                        <a:t>38%</a:t>
                      </a:r>
                      <a:endParaRPr lang="en-US" dirty="0"/>
                    </a:p>
                  </a:txBody>
                  <a:tcPr/>
                </a:tc>
                <a:tc>
                  <a:txBody>
                    <a:bodyPr/>
                    <a:lstStyle/>
                    <a:p>
                      <a:pPr algn="ctr"/>
                      <a:r>
                        <a:rPr lang="en-US" dirty="0" smtClean="0"/>
                        <a:t>42%</a:t>
                      </a:r>
                      <a:endParaRPr lang="en-US" dirty="0"/>
                    </a:p>
                  </a:txBody>
                  <a:tcPr/>
                </a:tc>
                <a:tc>
                  <a:txBody>
                    <a:bodyPr/>
                    <a:lstStyle/>
                    <a:p>
                      <a:pPr algn="ctr"/>
                      <a:r>
                        <a:rPr lang="en-US" dirty="0" smtClean="0"/>
                        <a:t>46%</a:t>
                      </a:r>
                      <a:endParaRPr lang="en-US" dirty="0"/>
                    </a:p>
                  </a:txBody>
                  <a:tcPr/>
                </a:tc>
                <a:tc>
                  <a:txBody>
                    <a:bodyPr/>
                    <a:lstStyle/>
                    <a:p>
                      <a:pPr algn="ctr"/>
                      <a:r>
                        <a:rPr lang="en-US" dirty="0" smtClean="0"/>
                        <a:t>50%</a:t>
                      </a:r>
                      <a:endParaRPr lang="en-U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smtClean="0"/>
              <a:t>AmeriCorps State Selection Criteria</a:t>
            </a:r>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086600" y="381000"/>
            <a:ext cx="1527048" cy="1527048"/>
          </a:xfrm>
          <a:prstGeom prst="rect">
            <a:avLst/>
          </a:prstGeom>
          <a:noFill/>
          <a:ln>
            <a:noFill/>
          </a:ln>
          <a:effectLst/>
        </p:spPr>
      </p:pic>
      <p:sp>
        <p:nvSpPr>
          <p:cNvPr id="19" name="Content Placeholder 12"/>
          <p:cNvSpPr>
            <a:spLocks noGrp="1"/>
          </p:cNvSpPr>
          <p:nvPr>
            <p:ph idx="1"/>
          </p:nvPr>
        </p:nvSpPr>
        <p:spPr>
          <a:xfrm>
            <a:off x="457200" y="1981200"/>
            <a:ext cx="8229600" cy="3276601"/>
          </a:xfrm>
        </p:spPr>
        <p:txBody>
          <a:bodyPr>
            <a:normAutofit fontScale="92500" lnSpcReduction="10000"/>
          </a:bodyPr>
          <a:lstStyle/>
          <a:p>
            <a:pPr>
              <a:buNone/>
            </a:pPr>
            <a:r>
              <a:rPr lang="en-US" sz="1600" b="1" dirty="0" smtClean="0"/>
              <a:t>Program Design (50%): </a:t>
            </a:r>
            <a:r>
              <a:rPr lang="en-US" sz="1400" dirty="0" smtClean="0"/>
              <a:t>Problem/Need, Theory of Change and Logic Model, Evidence Base, NOFO Priority, Member Training, Member Supervision, Member Experience, AmeriCorps Identification, Volunteer generation.</a:t>
            </a:r>
          </a:p>
          <a:p>
            <a:pPr lvl="0">
              <a:buNone/>
            </a:pPr>
            <a:endParaRPr lang="en-US" sz="1400" b="1" dirty="0" smtClean="0"/>
          </a:p>
          <a:p>
            <a:pPr lvl="0">
              <a:buNone/>
            </a:pPr>
            <a:r>
              <a:rPr lang="en-US" sz="1400" b="1" dirty="0" smtClean="0"/>
              <a:t>Link: Need                 Intervention                Member Activities                 Anticipated outcomes</a:t>
            </a:r>
          </a:p>
          <a:p>
            <a:pPr>
              <a:buNone/>
            </a:pPr>
            <a:endParaRPr lang="en-US" sz="1600" b="1" dirty="0" smtClean="0"/>
          </a:p>
          <a:p>
            <a:pPr>
              <a:buNone/>
            </a:pPr>
            <a:r>
              <a:rPr lang="en-US" sz="1600" b="1" dirty="0" smtClean="0"/>
              <a:t>Organizational capability (25%): </a:t>
            </a:r>
            <a:r>
              <a:rPr lang="en-US" sz="1400" dirty="0" smtClean="0"/>
              <a:t>Sound  organizational structure, success in securing community support, compliance and accountability.</a:t>
            </a:r>
          </a:p>
          <a:p>
            <a:pPr>
              <a:buNone/>
            </a:pPr>
            <a:r>
              <a:rPr lang="en-US" sz="1600" b="1" dirty="0" smtClean="0"/>
              <a:t>Cost Effectiveness and Budget Adequacy (25%): </a:t>
            </a:r>
            <a:r>
              <a:rPr lang="en-US" sz="1400" dirty="0" smtClean="0"/>
              <a:t>Budget is clear, reasonable, cost-effective and in alignment with program narrative not exceeding maximum MSY.</a:t>
            </a:r>
            <a:endParaRPr lang="en-US" sz="1400" b="1" dirty="0" smtClean="0"/>
          </a:p>
          <a:p>
            <a:pPr>
              <a:buNone/>
            </a:pPr>
            <a:endParaRPr lang="en-US" sz="1600" b="1" dirty="0" smtClean="0"/>
          </a:p>
          <a:p>
            <a:pPr>
              <a:buNone/>
            </a:pPr>
            <a:r>
              <a:rPr lang="en-US" sz="1600" b="1" dirty="0" smtClean="0"/>
              <a:t>New Grantees: </a:t>
            </a:r>
            <a:r>
              <a:rPr lang="en-US" sz="1600" dirty="0" smtClean="0"/>
              <a:t>evidence of ability to meet match, identified need and intervention, demonstrated ability to manage an AmeriCorps program through the Readiness Self Assessment.</a:t>
            </a:r>
          </a:p>
          <a:p>
            <a:pPr>
              <a:buNone/>
            </a:pPr>
            <a:r>
              <a:rPr lang="en-US" sz="1600" dirty="0" smtClean="0"/>
              <a:t> </a:t>
            </a:r>
            <a:r>
              <a:rPr lang="en-US" sz="1600" b="1" dirty="0" smtClean="0"/>
              <a:t>Intermediaries</a:t>
            </a:r>
            <a:r>
              <a:rPr lang="en-US" sz="1600" dirty="0" smtClean="0"/>
              <a:t> that provide support to organizations with limited organizational capacity are encouraged to apply.</a:t>
            </a:r>
          </a:p>
          <a:p>
            <a:pPr>
              <a:buNone/>
            </a:pPr>
            <a:endParaRPr lang="en-US" sz="1600" dirty="0" smtClean="0"/>
          </a:p>
          <a:p>
            <a:pPr>
              <a:buNone/>
            </a:pPr>
            <a:endParaRPr lang="en-US" sz="1600" dirty="0" smtClean="0"/>
          </a:p>
          <a:p>
            <a:pPr lvl="1"/>
            <a:endParaRPr lang="en-US" sz="1600" dirty="0" smtClean="0"/>
          </a:p>
          <a:p>
            <a:pPr>
              <a:buNone/>
            </a:pPr>
            <a:endParaRPr lang="en-US" sz="1600" dirty="0" smtClean="0"/>
          </a:p>
        </p:txBody>
      </p:sp>
      <p:cxnSp>
        <p:nvCxnSpPr>
          <p:cNvPr id="22" name="Straight Arrow Connector 21"/>
          <p:cNvCxnSpPr/>
          <p:nvPr/>
        </p:nvCxnSpPr>
        <p:spPr>
          <a:xfrm>
            <a:off x="1295400" y="2743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9400" y="2743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24400" y="2743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meriCorpsNEVADA.jpg"/>
          <p:cNvPicPr>
            <a:picLocks noChangeAspect="1"/>
          </p:cNvPicPr>
          <p:nvPr/>
        </p:nvPicPr>
        <p:blipFill>
          <a:blip r:embed="rId3" cstate="print"/>
          <a:stretch>
            <a:fillRect/>
          </a:stretch>
        </p:blipFill>
        <p:spPr>
          <a:xfrm>
            <a:off x="7086600" y="381000"/>
            <a:ext cx="1527048" cy="1527048"/>
          </a:xfrm>
          <a:prstGeom prst="rect">
            <a:avLst/>
          </a:prstGeom>
          <a:noFill/>
          <a:ln>
            <a:noFill/>
          </a:ln>
          <a:effectLst/>
        </p:spPr>
      </p:pic>
      <p:pic>
        <p:nvPicPr>
          <p:cNvPr id="15" name="Picture 14" descr="MLK1.jpg"/>
          <p:cNvPicPr>
            <a:picLocks noChangeAspect="1"/>
          </p:cNvPicPr>
          <p:nvPr/>
        </p:nvPicPr>
        <p:blipFill>
          <a:blip r:embed="rId4" cstate="print"/>
          <a:stretch>
            <a:fillRect/>
          </a:stretch>
        </p:blipFill>
        <p:spPr>
          <a:xfrm>
            <a:off x="4953000" y="5296454"/>
            <a:ext cx="2087949" cy="1561546"/>
          </a:xfrm>
          <a:prstGeom prst="rect">
            <a:avLst/>
          </a:prstGeom>
        </p:spPr>
      </p:pic>
      <p:sp>
        <p:nvSpPr>
          <p:cNvPr id="14" name="Title 13"/>
          <p:cNvSpPr>
            <a:spLocks noGrp="1"/>
          </p:cNvSpPr>
          <p:nvPr>
            <p:ph type="title"/>
          </p:nvPr>
        </p:nvSpPr>
        <p:spPr>
          <a:xfrm>
            <a:off x="457200" y="274638"/>
            <a:ext cx="6629400" cy="1143000"/>
          </a:xfrm>
        </p:spPr>
        <p:txBody>
          <a:bodyPr>
            <a:normAutofit fontScale="90000"/>
          </a:bodyPr>
          <a:lstStyle/>
          <a:p>
            <a:r>
              <a:rPr lang="en-US" dirty="0" smtClean="0"/>
              <a:t>This training</a:t>
            </a:r>
            <a:br>
              <a:rPr lang="en-US" dirty="0" smtClean="0"/>
            </a:br>
            <a:endParaRPr lang="en-US" dirty="0">
              <a:solidFill>
                <a:srgbClr val="FF0000"/>
              </a:solidFill>
            </a:endParaRPr>
          </a:p>
        </p:txBody>
      </p:sp>
      <p:sp>
        <p:nvSpPr>
          <p:cNvPr id="16" name="Text Placeholder 15"/>
          <p:cNvSpPr>
            <a:spLocks noGrp="1"/>
          </p:cNvSpPr>
          <p:nvPr>
            <p:ph type="body" idx="1"/>
          </p:nvPr>
        </p:nvSpPr>
        <p:spPr/>
        <p:txBody>
          <a:bodyPr/>
          <a:lstStyle/>
          <a:p>
            <a:r>
              <a:rPr lang="en-US" dirty="0" smtClean="0"/>
              <a:t>Will…</a:t>
            </a:r>
            <a:endParaRPr lang="en-US" dirty="0"/>
          </a:p>
        </p:txBody>
      </p:sp>
      <p:sp>
        <p:nvSpPr>
          <p:cNvPr id="17" name="Content Placeholder 16"/>
          <p:cNvSpPr>
            <a:spLocks noGrp="1"/>
          </p:cNvSpPr>
          <p:nvPr>
            <p:ph sz="half" idx="2"/>
          </p:nvPr>
        </p:nvSpPr>
        <p:spPr>
          <a:xfrm>
            <a:off x="457200" y="2174875"/>
            <a:ext cx="4040188" cy="3119196"/>
          </a:xfrm>
        </p:spPr>
        <p:txBody>
          <a:bodyPr>
            <a:normAutofit/>
          </a:bodyPr>
          <a:lstStyle/>
          <a:p>
            <a:r>
              <a:rPr lang="en-US" sz="2000" dirty="0" smtClean="0"/>
              <a:t>Tell you about Nevada Volunteers and the Corporation for National and Community Service (CNCS)</a:t>
            </a:r>
          </a:p>
          <a:p>
            <a:r>
              <a:rPr lang="en-US" sz="2000" dirty="0" smtClean="0"/>
              <a:t>Demystify AmeriCorps programs</a:t>
            </a:r>
          </a:p>
          <a:p>
            <a:r>
              <a:rPr lang="en-US" sz="2000" dirty="0" smtClean="0"/>
              <a:t>Give you information about how your organization can apply for AmeriCorps resources</a:t>
            </a:r>
          </a:p>
          <a:p>
            <a:r>
              <a:rPr lang="en-US" sz="2000" dirty="0" smtClean="0"/>
              <a:t>Give additional resources</a:t>
            </a:r>
            <a:endParaRPr lang="en-US" sz="2000" dirty="0"/>
          </a:p>
        </p:txBody>
      </p:sp>
      <p:sp>
        <p:nvSpPr>
          <p:cNvPr id="18" name="Text Placeholder 17"/>
          <p:cNvSpPr>
            <a:spLocks noGrp="1"/>
          </p:cNvSpPr>
          <p:nvPr>
            <p:ph type="body" sz="quarter" idx="3"/>
          </p:nvPr>
        </p:nvSpPr>
        <p:spPr/>
        <p:txBody>
          <a:bodyPr/>
          <a:lstStyle/>
          <a:p>
            <a:r>
              <a:rPr lang="en-US" dirty="0" smtClean="0"/>
              <a:t>Will not…</a:t>
            </a:r>
            <a:endParaRPr lang="en-US" dirty="0"/>
          </a:p>
        </p:txBody>
      </p:sp>
      <p:sp>
        <p:nvSpPr>
          <p:cNvPr id="19" name="Content Placeholder 18"/>
          <p:cNvSpPr>
            <a:spLocks noGrp="1"/>
          </p:cNvSpPr>
          <p:nvPr>
            <p:ph sz="quarter" idx="4"/>
          </p:nvPr>
        </p:nvSpPr>
        <p:spPr/>
        <p:txBody>
          <a:bodyPr/>
          <a:lstStyle/>
          <a:p>
            <a:r>
              <a:rPr lang="en-US" dirty="0" smtClean="0"/>
              <a:t>Tell you how to become an AmeriCorps member</a:t>
            </a:r>
          </a:p>
          <a:p>
            <a:r>
              <a:rPr lang="en-US" dirty="0" smtClean="0"/>
              <a:t>Ensure you are awarded an AmeriCorps or any other CNCS grant</a:t>
            </a:r>
          </a:p>
          <a:p>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5"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6"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7"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8" cstate="print"/>
            <a:stretch>
              <a:fillRect/>
            </a:stretch>
          </p:blipFill>
          <p:spPr>
            <a:xfrm>
              <a:off x="6763212" y="5294071"/>
              <a:ext cx="2380788" cy="1563929"/>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676400"/>
            <a:ext cx="8229600" cy="3733800"/>
          </a:xfrm>
        </p:spPr>
        <p:txBody>
          <a:bodyPr>
            <a:normAutofit lnSpcReduction="10000"/>
          </a:bodyPr>
          <a:lstStyle/>
          <a:p>
            <a:pPr algn="ctr">
              <a:buNone/>
            </a:pPr>
            <a:r>
              <a:rPr lang="en-US" sz="1600" b="1" u="sng" dirty="0" smtClean="0"/>
              <a:t>2017-2018 AmeriCorps State Grant Application ‘Formula’ Timeline</a:t>
            </a:r>
          </a:p>
          <a:p>
            <a:r>
              <a:rPr lang="en-US" sz="1400" b="1" dirty="0" smtClean="0"/>
              <a:t>November 10, 2016 – Pre-Application Deadline:</a:t>
            </a:r>
            <a:r>
              <a:rPr lang="en-US" sz="1400" dirty="0" smtClean="0"/>
              <a:t> Applicants must submit a pre-application for this competition regardless of whether they will be applying for the competitive or formula funding consideration, unless they are a competitive continuation applicant. </a:t>
            </a:r>
          </a:p>
          <a:p>
            <a:r>
              <a:rPr lang="en-US" sz="1400" b="1" dirty="0" smtClean="0"/>
              <a:t>December </a:t>
            </a:r>
            <a:r>
              <a:rPr lang="en-US" sz="1400" b="1" dirty="0"/>
              <a:t>2, 2016 – Applicants notified if they will be on the Competitive or Formula application </a:t>
            </a:r>
            <a:r>
              <a:rPr lang="en-US" sz="1400" b="1" dirty="0" smtClean="0"/>
              <a:t>timeline.</a:t>
            </a:r>
            <a:endParaRPr lang="en-US" sz="1400" b="1" dirty="0"/>
          </a:p>
          <a:p>
            <a:r>
              <a:rPr lang="en-US" sz="1400" b="1" dirty="0" smtClean="0"/>
              <a:t>December 20, 2016 – Competitive Application Deadline: </a:t>
            </a:r>
            <a:r>
              <a:rPr lang="en-US" sz="1400" dirty="0" smtClean="0"/>
              <a:t>A first draft of the full application will be due in eGrants by </a:t>
            </a:r>
            <a:r>
              <a:rPr lang="en-US" sz="1400" b="1" dirty="0" smtClean="0"/>
              <a:t>5 p.m. PST by December 20, 2016. Final Applications </a:t>
            </a:r>
            <a:r>
              <a:rPr lang="en-US" sz="1400" dirty="0" smtClean="0"/>
              <a:t>are due in eGrants and required documents are due via email to </a:t>
            </a:r>
            <a:r>
              <a:rPr lang="en-US" sz="1400" dirty="0" smtClean="0">
                <a:hlinkClick r:id="rId4"/>
              </a:rPr>
              <a:t>grants@nevadavolunteers.org</a:t>
            </a:r>
            <a:r>
              <a:rPr lang="en-US" sz="1400" dirty="0" smtClean="0"/>
              <a:t> by </a:t>
            </a:r>
            <a:r>
              <a:rPr lang="en-US" sz="1400" b="1" dirty="0" smtClean="0"/>
              <a:t>5 p.m. PST Wednesday, January 20, 2017. </a:t>
            </a:r>
          </a:p>
          <a:p>
            <a:r>
              <a:rPr lang="en-US" sz="1400" b="1" dirty="0" smtClean="0"/>
              <a:t>February 10, 2017 – Formula Application Deadline:</a:t>
            </a:r>
            <a:r>
              <a:rPr lang="en-US" sz="1400" dirty="0" smtClean="0"/>
              <a:t> Applications are due in eGrants and additionally required documents are due via email to </a:t>
            </a:r>
            <a:r>
              <a:rPr lang="en-US" sz="1400" dirty="0" smtClean="0">
                <a:hlinkClick r:id="rId5"/>
              </a:rPr>
              <a:t>egrants@nevadavolunteers.org</a:t>
            </a:r>
            <a:r>
              <a:rPr lang="en-US" sz="1400" dirty="0" smtClean="0"/>
              <a:t> by </a:t>
            </a:r>
            <a:r>
              <a:rPr lang="en-US" sz="1400" b="1" dirty="0" smtClean="0"/>
              <a:t>5 p.m. PST Friday, February 20, 2017.</a:t>
            </a:r>
          </a:p>
          <a:p>
            <a:r>
              <a:rPr lang="en-US" sz="1400" b="1" dirty="0" smtClean="0"/>
              <a:t>May 15, 2017 – Application Notification: </a:t>
            </a:r>
            <a:r>
              <a:rPr lang="en-US" sz="1400" dirty="0" smtClean="0"/>
              <a:t>Successful </a:t>
            </a:r>
            <a:r>
              <a:rPr lang="en-US" sz="1400" b="1" dirty="0" smtClean="0"/>
              <a:t>competitive applicants</a:t>
            </a:r>
            <a:r>
              <a:rPr lang="en-US" sz="1400" dirty="0" smtClean="0"/>
              <a:t> will be notified </a:t>
            </a:r>
            <a:r>
              <a:rPr lang="en-US" sz="1400" b="1" dirty="0" smtClean="0"/>
              <a:t>no later than Monday, May 15, 2017.</a:t>
            </a:r>
          </a:p>
          <a:p>
            <a:r>
              <a:rPr lang="en-US" sz="1400" b="1" dirty="0" smtClean="0"/>
              <a:t>June 10, 2017 – Application Notification:</a:t>
            </a:r>
            <a:r>
              <a:rPr lang="en-US" sz="1400" dirty="0" smtClean="0"/>
              <a:t> Successful </a:t>
            </a:r>
            <a:r>
              <a:rPr lang="en-US" sz="1400" b="1" dirty="0" smtClean="0"/>
              <a:t>formula applicants </a:t>
            </a:r>
            <a:r>
              <a:rPr lang="en-US" sz="1400" dirty="0" smtClean="0"/>
              <a:t>will be notified </a:t>
            </a:r>
            <a:r>
              <a:rPr lang="en-US" sz="1400" b="1" dirty="0" smtClean="0"/>
              <a:t>no later than June 10, 2017.</a:t>
            </a:r>
            <a:endParaRPr lang="en-US" sz="1200" b="1" dirty="0" smtClean="0"/>
          </a:p>
          <a:p>
            <a:pPr lvl="1"/>
            <a:endParaRPr lang="en-US" sz="1200" dirty="0" smtClean="0"/>
          </a:p>
          <a:p>
            <a:endParaRPr lang="en-US" sz="1200" dirty="0" smtClean="0"/>
          </a:p>
          <a:p>
            <a:pPr lvl="1"/>
            <a:endParaRPr lang="en-US" sz="1200" b="1" i="1" dirty="0" smtClean="0"/>
          </a:p>
          <a:p>
            <a:endParaRPr lang="en-US" sz="1200" dirty="0" smtClean="0"/>
          </a:p>
          <a:p>
            <a:pPr lvl="1"/>
            <a:endParaRPr lang="en-US" sz="1200" dirty="0" smtClean="0"/>
          </a:p>
          <a:p>
            <a:endParaRPr lang="en-US" sz="1200" dirty="0" smtClean="0"/>
          </a:p>
          <a:p>
            <a:endParaRPr lang="en-US" sz="1200" dirty="0" smtClean="0"/>
          </a:p>
          <a:p>
            <a:endParaRPr lang="en-US" sz="1200" b="1" dirty="0" smtClean="0"/>
          </a:p>
          <a:p>
            <a:endParaRPr lang="en-US" sz="1200" dirty="0" smtClean="0"/>
          </a:p>
          <a:p>
            <a:endParaRPr lang="en-US" sz="1200" dirty="0" smtClean="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6"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7"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8"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9"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10" cstate="print"/>
          <a:stretch>
            <a:fillRect/>
          </a:stretch>
        </p:blipFill>
        <p:spPr>
          <a:xfrm>
            <a:off x="7315200" y="152400"/>
            <a:ext cx="1527048" cy="1527048"/>
          </a:xfrm>
          <a:prstGeom prst="rect">
            <a:avLst/>
          </a:prstGeom>
          <a:noFill/>
          <a:ln>
            <a:noFill/>
          </a:ln>
          <a:effectLst/>
        </p:spPr>
      </p:pic>
      <p:pic>
        <p:nvPicPr>
          <p:cNvPr id="11" name="Picture 10" descr="NV_VOL_horizontal_new-tagline_onecolor.png"/>
          <p:cNvPicPr>
            <a:picLocks noChangeAspect="1"/>
          </p:cNvPicPr>
          <p:nvPr/>
        </p:nvPicPr>
        <p:blipFill>
          <a:blip r:embed="rId11" cstate="print"/>
          <a:stretch>
            <a:fillRect/>
          </a:stretch>
        </p:blipFill>
        <p:spPr>
          <a:xfrm>
            <a:off x="457200" y="304800"/>
            <a:ext cx="5855217" cy="12390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676400"/>
            <a:ext cx="8229600" cy="3733800"/>
          </a:xfrm>
        </p:spPr>
        <p:txBody>
          <a:bodyPr>
            <a:normAutofit/>
          </a:bodyPr>
          <a:lstStyle/>
          <a:p>
            <a:pPr algn="ctr">
              <a:buNone/>
            </a:pPr>
            <a:r>
              <a:rPr lang="en-US" sz="1600" b="1" u="sng" dirty="0" smtClean="0"/>
              <a:t>2017-2018 AmeriCorps State Grant Application Training and Technical Assistance Opportunities</a:t>
            </a:r>
          </a:p>
          <a:p>
            <a:endParaRPr lang="en-US" sz="1400" b="1" dirty="0" smtClean="0"/>
          </a:p>
          <a:p>
            <a:r>
              <a:rPr lang="en-US" sz="1400" b="1" dirty="0" smtClean="0"/>
              <a:t>October 6, 2016, 10:00 to 11:30 a.m. WEBINAR ~ </a:t>
            </a:r>
            <a:r>
              <a:rPr lang="en-US" sz="1400" dirty="0" smtClean="0"/>
              <a:t>Understanding AmeriCorps and Determining Organizational Fit </a:t>
            </a:r>
          </a:p>
          <a:p>
            <a:r>
              <a:rPr lang="en-US" sz="1400" b="1" dirty="0" smtClean="0"/>
              <a:t>October 13, 2016 , 10:00 to 11:30 a.m</a:t>
            </a:r>
            <a:r>
              <a:rPr lang="en-US" sz="1400" b="1" dirty="0"/>
              <a:t>.</a:t>
            </a:r>
            <a:r>
              <a:rPr lang="en-US" sz="1400" b="1" dirty="0" smtClean="0"/>
              <a:t> WEBINAR ~ </a:t>
            </a:r>
            <a:r>
              <a:rPr lang="en-US" sz="1400" dirty="0" smtClean="0"/>
              <a:t>Program Design and Logic Models </a:t>
            </a:r>
          </a:p>
          <a:p>
            <a:r>
              <a:rPr lang="en-US" sz="1400" b="1" dirty="0" smtClean="0"/>
              <a:t>October 14, 2016, 9:00 to 11:00 a.m. Reno In-person Meeting ~ </a:t>
            </a:r>
            <a:r>
              <a:rPr lang="en-US" sz="1400" dirty="0" smtClean="0"/>
              <a:t>Navigating National Service and determining the best resource for your organization United Way of Northern Nevada and the Sierra  </a:t>
            </a:r>
          </a:p>
          <a:p>
            <a:r>
              <a:rPr lang="en-US" sz="1400" b="1" dirty="0" smtClean="0"/>
              <a:t>October 20 , 2016, 10:00 a.m. to 11:30 a.m. WEBINAR ~ </a:t>
            </a:r>
            <a:r>
              <a:rPr lang="en-US" sz="1400" dirty="0" smtClean="0"/>
              <a:t>Understanding the NOFO Narrative and Performance Measures Requirements</a:t>
            </a:r>
          </a:p>
          <a:p>
            <a:r>
              <a:rPr lang="en-US" sz="1400" b="1" dirty="0" smtClean="0"/>
              <a:t>October 26, 2016, 2:30 p.m. to 4:30 p.m. Las Vegas In-person Meeting ~ </a:t>
            </a:r>
            <a:r>
              <a:rPr lang="en-US" sz="1400" dirty="0" smtClean="0"/>
              <a:t>Navigating National Service and determining the best resource for your organization United Way of Southern Nevada  </a:t>
            </a:r>
          </a:p>
          <a:p>
            <a:r>
              <a:rPr lang="en-US" sz="1400" b="1" dirty="0" smtClean="0"/>
              <a:t>October 27, 2016, 10:00 a.m. to 11:30 a.m. WEBINAR ~ </a:t>
            </a:r>
            <a:r>
              <a:rPr lang="en-US" sz="1400" dirty="0" smtClean="0"/>
              <a:t>Understanding the AmeriCorps Budget and NOFO Requirements </a:t>
            </a:r>
          </a:p>
          <a:p>
            <a:r>
              <a:rPr lang="en-US" sz="1400" b="1" dirty="0" smtClean="0">
                <a:solidFill>
                  <a:srgbClr val="FF0000"/>
                </a:solidFill>
              </a:rPr>
              <a:t>All webinars are being recorded and posted to Nevada Volunteers website.</a:t>
            </a:r>
            <a:endParaRPr lang="en-US" sz="1000" b="1" dirty="0" smtClean="0">
              <a:solidFill>
                <a:srgbClr val="FF0000"/>
              </a:solidFill>
            </a:endParaRPr>
          </a:p>
          <a:p>
            <a:pPr marL="457200" lvl="1" indent="0">
              <a:buNone/>
            </a:pPr>
            <a:endParaRPr lang="en-US" sz="1200" dirty="0" smtClean="0"/>
          </a:p>
          <a:p>
            <a:endParaRPr lang="en-US" sz="1200" dirty="0" smtClean="0"/>
          </a:p>
          <a:p>
            <a:pPr lvl="1"/>
            <a:endParaRPr lang="en-US" sz="1200" b="1" i="1" dirty="0" smtClean="0"/>
          </a:p>
          <a:p>
            <a:endParaRPr lang="en-US" sz="1200" dirty="0" smtClean="0"/>
          </a:p>
          <a:p>
            <a:pPr lvl="1"/>
            <a:endParaRPr lang="en-US" sz="1200" dirty="0" smtClean="0"/>
          </a:p>
          <a:p>
            <a:endParaRPr lang="en-US" sz="1200" dirty="0" smtClean="0"/>
          </a:p>
          <a:p>
            <a:endParaRPr lang="en-US" sz="1200" dirty="0" smtClean="0"/>
          </a:p>
          <a:p>
            <a:endParaRPr lang="en-US" sz="1200" b="1" dirty="0" smtClean="0"/>
          </a:p>
          <a:p>
            <a:endParaRPr lang="en-US" sz="1200" dirty="0" smtClean="0"/>
          </a:p>
          <a:p>
            <a:endParaRPr lang="en-US" sz="1200" dirty="0" smtClean="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315200" y="152400"/>
            <a:ext cx="1527048" cy="1527048"/>
          </a:xfrm>
          <a:prstGeom prst="rect">
            <a:avLst/>
          </a:prstGeom>
          <a:noFill/>
          <a:ln>
            <a:noFill/>
          </a:ln>
          <a:effectLst/>
        </p:spPr>
      </p:pic>
      <p:pic>
        <p:nvPicPr>
          <p:cNvPr id="11" name="Picture 10" descr="NV_VOL_horizontal_new-tagline_onecolor.png"/>
          <p:cNvPicPr>
            <a:picLocks noChangeAspect="1"/>
          </p:cNvPicPr>
          <p:nvPr/>
        </p:nvPicPr>
        <p:blipFill>
          <a:blip r:embed="rId9" cstate="print"/>
          <a:stretch>
            <a:fillRect/>
          </a:stretch>
        </p:blipFill>
        <p:spPr>
          <a:xfrm>
            <a:off x="457200" y="304800"/>
            <a:ext cx="5855217" cy="1239071"/>
          </a:xfrm>
          <a:prstGeom prst="rect">
            <a:avLst/>
          </a:prstGeom>
        </p:spPr>
      </p:pic>
    </p:spTree>
    <p:extLst>
      <p:ext uri="{BB962C8B-B14F-4D97-AF65-F5344CB8AC3E}">
        <p14:creationId xmlns:p14="http://schemas.microsoft.com/office/powerpoint/2010/main" val="1325332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a:bodyPr>
          <a:lstStyle/>
          <a:p>
            <a:r>
              <a:rPr lang="en-US" dirty="0" smtClean="0"/>
              <a:t>AmeriCorps*VISTA Grants</a:t>
            </a:r>
            <a:br>
              <a:rPr lang="en-US" dirty="0" smtClean="0"/>
            </a:br>
            <a:endParaRPr lang="en-US" sz="1300" dirty="0">
              <a:solidFill>
                <a:srgbClr val="FF0000"/>
              </a:solidFill>
            </a:endParaRP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1" name="Picture 9"/>
          <p:cNvPicPr>
            <a:picLocks noChangeAspect="1" noChangeArrowheads="1"/>
          </p:cNvPicPr>
          <p:nvPr/>
        </p:nvPicPr>
        <p:blipFill>
          <a:blip r:embed="rId8" cstate="print"/>
          <a:srcRect/>
          <a:stretch>
            <a:fillRect/>
          </a:stretch>
        </p:blipFill>
        <p:spPr bwMode="auto">
          <a:xfrm>
            <a:off x="7086600" y="381000"/>
            <a:ext cx="1524000" cy="1524000"/>
          </a:xfrm>
          <a:prstGeom prst="rect">
            <a:avLst/>
          </a:prstGeom>
          <a:noFill/>
          <a:ln w="9525">
            <a:noFill/>
            <a:miter lim="800000"/>
            <a:headEnd/>
            <a:tailEnd/>
          </a:ln>
        </p:spPr>
      </p:pic>
      <p:sp>
        <p:nvSpPr>
          <p:cNvPr id="3" name="Content Placeholder 2"/>
          <p:cNvSpPr>
            <a:spLocks noGrp="1"/>
          </p:cNvSpPr>
          <p:nvPr>
            <p:ph idx="1"/>
          </p:nvPr>
        </p:nvSpPr>
        <p:spPr>
          <a:xfrm>
            <a:off x="457200" y="1600201"/>
            <a:ext cx="8229600" cy="3703320"/>
          </a:xfrm>
        </p:spPr>
        <p:txBody>
          <a:bodyPr>
            <a:normAutofit fontScale="92500"/>
          </a:bodyPr>
          <a:lstStyle/>
          <a:p>
            <a:r>
              <a:rPr lang="en-US" dirty="0" smtClean="0"/>
              <a:t>Human resource not $$$</a:t>
            </a:r>
          </a:p>
          <a:p>
            <a:r>
              <a:rPr lang="en-US" dirty="0" smtClean="0"/>
              <a:t>No matching requirement but strict limitation on duties and goals</a:t>
            </a:r>
          </a:p>
          <a:p>
            <a:r>
              <a:rPr lang="en-US" dirty="0" smtClean="0"/>
              <a:t>3-5 year resource only</a:t>
            </a:r>
          </a:p>
          <a:p>
            <a:r>
              <a:rPr lang="en-US" dirty="0" smtClean="0"/>
              <a:t>No fewer than 2 members and rarely more than 5</a:t>
            </a:r>
          </a:p>
          <a:p>
            <a:r>
              <a:rPr lang="en-US" dirty="0" smtClean="0"/>
              <a:t>Must submit a Concept Paper prior to application.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8229600" cy="1143000"/>
          </a:xfrm>
        </p:spPr>
        <p:txBody>
          <a:bodyPr>
            <a:normAutofit/>
          </a:bodyPr>
          <a:lstStyle/>
          <a:p>
            <a:r>
              <a:rPr lang="en-US" dirty="0" smtClean="0"/>
              <a:t>CNCS State OFFICE – VISTA Grants</a:t>
            </a:r>
            <a:endParaRPr lang="en-US" dirty="0"/>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7344" y="1406914"/>
            <a:ext cx="1745856" cy="2022086"/>
          </a:xfrm>
        </p:spPr>
      </p:pic>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5"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6"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7"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8" cstate="print"/>
            <a:stretch>
              <a:fillRect/>
            </a:stretch>
          </p:blipFill>
          <p:spPr>
            <a:xfrm>
              <a:off x="6763212" y="5294071"/>
              <a:ext cx="2380788" cy="1563929"/>
            </a:xfrm>
            <a:prstGeom prst="rect">
              <a:avLst/>
            </a:prstGeom>
          </p:spPr>
        </p:pic>
      </p:gr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108" y="3505200"/>
            <a:ext cx="1600200" cy="16002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4333" y="3505200"/>
            <a:ext cx="1600200" cy="1600200"/>
          </a:xfrm>
          <a:prstGeom prst="rect">
            <a:avLst/>
          </a:prstGeom>
        </p:spPr>
      </p:pic>
      <p:sp>
        <p:nvSpPr>
          <p:cNvPr id="16" name="Content Placeholder 12"/>
          <p:cNvSpPr txBox="1">
            <a:spLocks/>
          </p:cNvSpPr>
          <p:nvPr/>
        </p:nvSpPr>
        <p:spPr>
          <a:xfrm>
            <a:off x="4472940" y="1615758"/>
            <a:ext cx="4137659" cy="371824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dirty="0" smtClean="0"/>
              <a:t>Applying for AmeriCorps* VISTA Grants</a:t>
            </a:r>
          </a:p>
          <a:p>
            <a:endParaRPr lang="en-US" sz="2900" dirty="0" smtClean="0"/>
          </a:p>
          <a:p>
            <a:r>
              <a:rPr lang="en-US" sz="2900" dirty="0" smtClean="0"/>
              <a:t>What to expect?</a:t>
            </a:r>
          </a:p>
          <a:p>
            <a:pPr lvl="1"/>
            <a:r>
              <a:rPr lang="en-US" sz="2300" dirty="0" smtClean="0"/>
              <a:t>CNCS State will release request for concept papers in the next month</a:t>
            </a:r>
          </a:p>
          <a:p>
            <a:pPr lvl="1"/>
            <a:r>
              <a:rPr lang="en-US" sz="2300" dirty="0" smtClean="0"/>
              <a:t>6 month application process</a:t>
            </a:r>
          </a:p>
          <a:p>
            <a:pPr lvl="1"/>
            <a:r>
              <a:rPr lang="en-US" sz="2300" dirty="0" smtClean="0"/>
              <a:t>VISTAs starting date April 2017</a:t>
            </a:r>
          </a:p>
          <a:p>
            <a:pPr lvl="1"/>
            <a:r>
              <a:rPr lang="en-US" sz="2300" dirty="0" smtClean="0"/>
              <a:t>TT &amp; A webinars &amp; outreach</a:t>
            </a:r>
          </a:p>
          <a:p>
            <a:pPr lvl="1"/>
            <a:r>
              <a:rPr lang="en-US" sz="2300" dirty="0" smtClean="0"/>
              <a:t>Is your organization on the interest list?</a:t>
            </a:r>
          </a:p>
          <a:p>
            <a:pPr marL="457200" lvl="1" indent="0">
              <a:buNone/>
            </a:pPr>
            <a:endParaRPr lang="en-US" sz="1600" dirty="0" smtClean="0"/>
          </a:p>
          <a:p>
            <a:pPr marL="457200" lvl="1" indent="0">
              <a:buNone/>
            </a:pPr>
            <a:endParaRPr lang="en-US" sz="1600" dirty="0" smtClean="0"/>
          </a:p>
          <a:p>
            <a:pPr lvl="1"/>
            <a:endParaRPr lang="en-US" sz="1600" dirty="0" smtClean="0"/>
          </a:p>
          <a:p>
            <a:pPr>
              <a:buNone/>
            </a:pPr>
            <a:r>
              <a:rPr lang="en-US" sz="2000" dirty="0"/>
              <a:t>	</a:t>
            </a:r>
            <a:endParaRPr lang="en-US" sz="2000" dirty="0" smtClean="0"/>
          </a:p>
        </p:txBody>
      </p:sp>
    </p:spTree>
    <p:extLst>
      <p:ext uri="{BB962C8B-B14F-4D97-AF65-F5344CB8AC3E}">
        <p14:creationId xmlns:p14="http://schemas.microsoft.com/office/powerpoint/2010/main" val="1172423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p:txBody>
          <a:bodyPr>
            <a:normAutofit fontScale="90000"/>
          </a:bodyPr>
          <a:lstStyle/>
          <a:p>
            <a:r>
              <a:rPr lang="en-US" dirty="0" smtClean="0"/>
              <a:t>NCCC – Project Concept Form Deadlines</a:t>
            </a:r>
            <a:endParaRPr lang="en-US" dirty="0"/>
          </a:p>
        </p:txBody>
      </p:sp>
      <p:sp>
        <p:nvSpPr>
          <p:cNvPr id="11" name="Content Placeholder 10"/>
          <p:cNvSpPr>
            <a:spLocks noGrp="1"/>
          </p:cNvSpPr>
          <p:nvPr>
            <p:ph sz="half" idx="1"/>
          </p:nvPr>
        </p:nvSpPr>
        <p:spPr>
          <a:xfrm>
            <a:off x="457200" y="1600200"/>
            <a:ext cx="4191000" cy="4525963"/>
          </a:xfrm>
        </p:spPr>
        <p:txBody>
          <a:bodyPr>
            <a:normAutofit/>
          </a:bodyPr>
          <a:lstStyle/>
          <a:p>
            <a:pPr marL="0" indent="0">
              <a:buNone/>
            </a:pPr>
            <a:r>
              <a:rPr lang="en-US" sz="2400" b="1" dirty="0" smtClean="0"/>
              <a:t>Teams Available</a:t>
            </a:r>
          </a:p>
          <a:p>
            <a:pPr lvl="1"/>
            <a:r>
              <a:rPr lang="en-US" sz="2000" dirty="0" smtClean="0"/>
              <a:t>Round 1 (Nov 7 – Dec 21)</a:t>
            </a:r>
          </a:p>
          <a:p>
            <a:pPr lvl="1"/>
            <a:r>
              <a:rPr lang="en-US" sz="2000" dirty="0" smtClean="0"/>
              <a:t>Round 2 (Jan 11 – Mar 17)</a:t>
            </a:r>
          </a:p>
          <a:p>
            <a:pPr lvl="1"/>
            <a:r>
              <a:rPr lang="en-US" sz="2000" dirty="0" smtClean="0"/>
              <a:t>Round 3 (Mar 27 – May 16)</a:t>
            </a:r>
          </a:p>
          <a:p>
            <a:pPr lvl="1"/>
            <a:r>
              <a:rPr lang="en-US" sz="2000" dirty="0" smtClean="0"/>
              <a:t>Round 4 (May 24 – July 12)</a:t>
            </a:r>
          </a:p>
        </p:txBody>
      </p:sp>
      <p:sp>
        <p:nvSpPr>
          <p:cNvPr id="4" name="Content Placeholder 3"/>
          <p:cNvSpPr>
            <a:spLocks noGrp="1"/>
          </p:cNvSpPr>
          <p:nvPr>
            <p:ph sz="half" idx="2"/>
          </p:nvPr>
        </p:nvSpPr>
        <p:spPr>
          <a:xfrm>
            <a:off x="4343400" y="1600200"/>
            <a:ext cx="4572000" cy="4525963"/>
          </a:xfrm>
        </p:spPr>
        <p:txBody>
          <a:bodyPr>
            <a:normAutofit/>
          </a:bodyPr>
          <a:lstStyle/>
          <a:p>
            <a:pPr marL="0" indent="0">
              <a:buNone/>
            </a:pPr>
            <a:r>
              <a:rPr lang="en-US" sz="2400" b="1" dirty="0" smtClean="0"/>
              <a:t>Project Concept Form Deadline</a:t>
            </a:r>
          </a:p>
          <a:p>
            <a:pPr marL="0" indent="0">
              <a:buNone/>
            </a:pPr>
            <a:r>
              <a:rPr lang="en-US" sz="2400" b="1" dirty="0"/>
              <a:t>	</a:t>
            </a:r>
            <a:r>
              <a:rPr lang="en-US" sz="2400" dirty="0" smtClean="0"/>
              <a:t>- </a:t>
            </a:r>
            <a:r>
              <a:rPr lang="en-US" sz="2000" dirty="0" smtClean="0"/>
              <a:t>July 1, 2016</a:t>
            </a:r>
          </a:p>
          <a:p>
            <a:pPr marL="0" indent="0">
              <a:buNone/>
            </a:pPr>
            <a:r>
              <a:rPr lang="en-US" sz="2000" b="1" dirty="0"/>
              <a:t>	</a:t>
            </a:r>
            <a:r>
              <a:rPr lang="en-US" sz="2000" dirty="0" smtClean="0"/>
              <a:t>- September 6, 2016</a:t>
            </a:r>
          </a:p>
          <a:p>
            <a:pPr marL="0" indent="0">
              <a:buNone/>
            </a:pPr>
            <a:r>
              <a:rPr lang="en-US" sz="2000" b="1" dirty="0"/>
              <a:t>	</a:t>
            </a:r>
            <a:r>
              <a:rPr lang="en-US" sz="2000" dirty="0" smtClean="0"/>
              <a:t>- December 5, 2016</a:t>
            </a:r>
          </a:p>
          <a:p>
            <a:pPr marL="0" indent="0">
              <a:buNone/>
            </a:pPr>
            <a:r>
              <a:rPr lang="en-US" sz="2400" b="1" dirty="0" smtClean="0"/>
              <a:t>	</a:t>
            </a:r>
            <a:r>
              <a:rPr lang="en-US" sz="2400" dirty="0" smtClean="0"/>
              <a:t>- </a:t>
            </a:r>
            <a:r>
              <a:rPr lang="en-US" sz="2000" dirty="0" smtClean="0"/>
              <a:t>February 1, 2017</a:t>
            </a:r>
            <a:endParaRPr lang="en-US" sz="2000" b="1"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6" name="Content Placeholder 12"/>
          <p:cNvSpPr txBox="1">
            <a:spLocks/>
          </p:cNvSpPr>
          <p:nvPr/>
        </p:nvSpPr>
        <p:spPr>
          <a:xfrm>
            <a:off x="3932508" y="1981200"/>
            <a:ext cx="4678092" cy="3352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sz="2000" dirty="0" smtClean="0"/>
          </a:p>
        </p:txBody>
      </p:sp>
    </p:spTree>
    <p:extLst>
      <p:ext uri="{BB962C8B-B14F-4D97-AF65-F5344CB8AC3E}">
        <p14:creationId xmlns:p14="http://schemas.microsoft.com/office/powerpoint/2010/main" val="3958152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smtClean="0"/>
              <a:t>Is AmeriCorps a fit for my organization?</a:t>
            </a:r>
            <a:endParaRPr lang="en-US" sz="1800" dirty="0">
              <a:solidFill>
                <a:srgbClr val="FF0000"/>
              </a:solidFill>
            </a:endParaRPr>
          </a:p>
        </p:txBody>
      </p:sp>
      <p:sp>
        <p:nvSpPr>
          <p:cNvPr id="13" name="Content Placeholder 12"/>
          <p:cNvSpPr>
            <a:spLocks noGrp="1"/>
          </p:cNvSpPr>
          <p:nvPr>
            <p:ph idx="1"/>
          </p:nvPr>
        </p:nvSpPr>
        <p:spPr>
          <a:xfrm>
            <a:off x="554708" y="1863118"/>
            <a:ext cx="4331830" cy="3440402"/>
          </a:xfrm>
        </p:spPr>
        <p:txBody>
          <a:bodyPr>
            <a:normAutofit lnSpcReduction="10000"/>
          </a:bodyPr>
          <a:lstStyle/>
          <a:p>
            <a:endParaRPr lang="en-US" sz="1600" dirty="0" smtClean="0"/>
          </a:p>
          <a:p>
            <a:r>
              <a:rPr lang="en-US" sz="1600" dirty="0" smtClean="0"/>
              <a:t>Does my organization address compelling needs in education, the environment, public safety, homeland security or other human needs?</a:t>
            </a:r>
          </a:p>
          <a:p>
            <a:r>
              <a:rPr lang="en-US" sz="1600" dirty="0" smtClean="0"/>
              <a:t>Would this program support my organization’s mission and strategic plans?</a:t>
            </a:r>
          </a:p>
          <a:p>
            <a:r>
              <a:rPr lang="en-US" sz="1600" dirty="0" smtClean="0"/>
              <a:t>What will be the change in the community as a result of the presence of AmeriCorps members?</a:t>
            </a:r>
          </a:p>
          <a:p>
            <a:r>
              <a:rPr lang="en-US" sz="1600" dirty="0" smtClean="0"/>
              <a:t>Does my organization have the organizational, technological and fiscal capacity to handle a federal grant?</a:t>
            </a:r>
          </a:p>
          <a:p>
            <a:pPr>
              <a:buNone/>
            </a:pPr>
            <a:endParaRPr lang="en-US" sz="1200" dirty="0" smtClean="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086600" y="381000"/>
            <a:ext cx="1527048" cy="1527048"/>
          </a:xfrm>
          <a:prstGeom prst="rect">
            <a:avLst/>
          </a:prstGeom>
          <a:noFill/>
          <a:ln>
            <a:noFill/>
          </a:ln>
          <a:effectLst/>
        </p:spPr>
      </p:pic>
      <p:sp>
        <p:nvSpPr>
          <p:cNvPr id="11" name="TextBox 10"/>
          <p:cNvSpPr txBox="1"/>
          <p:nvPr/>
        </p:nvSpPr>
        <p:spPr>
          <a:xfrm>
            <a:off x="849771" y="1717548"/>
            <a:ext cx="2895600" cy="381000"/>
          </a:xfrm>
          <a:prstGeom prst="rect">
            <a:avLst/>
          </a:prstGeom>
          <a:noFill/>
        </p:spPr>
        <p:txBody>
          <a:bodyPr wrap="square" rtlCol="0">
            <a:spAutoFit/>
          </a:bodyPr>
          <a:lstStyle/>
          <a:p>
            <a:r>
              <a:rPr lang="en-US" b="1" dirty="0" smtClean="0"/>
              <a:t>AmeriCorps State</a:t>
            </a:r>
            <a:endParaRPr lang="en-US" b="1" dirty="0"/>
          </a:p>
        </p:txBody>
      </p:sp>
      <p:sp>
        <p:nvSpPr>
          <p:cNvPr id="14" name="Content Placeholder 12"/>
          <p:cNvSpPr txBox="1">
            <a:spLocks/>
          </p:cNvSpPr>
          <p:nvPr/>
        </p:nvSpPr>
        <p:spPr>
          <a:xfrm>
            <a:off x="5054320" y="1856052"/>
            <a:ext cx="3861080" cy="34404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smtClean="0"/>
          </a:p>
          <a:p>
            <a:r>
              <a:rPr lang="en-US" sz="1600" dirty="0" smtClean="0"/>
              <a:t>Does my proposal have an anti-poverty focus?</a:t>
            </a:r>
          </a:p>
          <a:p>
            <a:r>
              <a:rPr lang="en-US" sz="1600" dirty="0" smtClean="0"/>
              <a:t>What will VISTA’s do to build capacity?</a:t>
            </a:r>
          </a:p>
          <a:p>
            <a:r>
              <a:rPr lang="en-US" sz="1600" dirty="0" smtClean="0"/>
              <a:t>Can my organization provide a designated person to recruit and supervise VISTA Members?</a:t>
            </a:r>
          </a:p>
          <a:p>
            <a:r>
              <a:rPr lang="en-US" sz="2000" dirty="0" smtClean="0"/>
              <a:t>Take </a:t>
            </a:r>
            <a:r>
              <a:rPr lang="en-US" sz="2000" dirty="0" smtClean="0">
                <a:hlinkClick r:id="rId9"/>
              </a:rPr>
              <a:t>VISTA 101</a:t>
            </a:r>
            <a:endParaRPr lang="en-US" sz="2000" dirty="0" smtClean="0"/>
          </a:p>
        </p:txBody>
      </p:sp>
      <p:sp>
        <p:nvSpPr>
          <p:cNvPr id="16" name="TextBox 15"/>
          <p:cNvSpPr txBox="1"/>
          <p:nvPr/>
        </p:nvSpPr>
        <p:spPr>
          <a:xfrm>
            <a:off x="5349383" y="1710482"/>
            <a:ext cx="2580928" cy="381000"/>
          </a:xfrm>
          <a:prstGeom prst="rect">
            <a:avLst/>
          </a:prstGeom>
          <a:noFill/>
        </p:spPr>
        <p:txBody>
          <a:bodyPr wrap="square" rtlCol="0">
            <a:spAutoFit/>
          </a:bodyPr>
          <a:lstStyle/>
          <a:p>
            <a:r>
              <a:rPr lang="en-US" b="1" dirty="0" smtClean="0"/>
              <a:t>AmeriCorps VISTA</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1371600" y="152400"/>
            <a:ext cx="6705600" cy="1143000"/>
          </a:xfrm>
        </p:spPr>
        <p:txBody>
          <a:bodyPr>
            <a:normAutofit/>
          </a:bodyPr>
          <a:lstStyle/>
          <a:p>
            <a:r>
              <a:rPr lang="en-US" dirty="0" smtClean="0"/>
              <a:t>Helpful links</a:t>
            </a:r>
            <a:br>
              <a:rPr lang="en-US" dirty="0" smtClean="0"/>
            </a:br>
            <a:endParaRPr lang="en-US" sz="1600" dirty="0">
              <a:solidFill>
                <a:srgbClr val="FF0000"/>
              </a:solidFill>
            </a:endParaRPr>
          </a:p>
        </p:txBody>
      </p:sp>
      <p:sp>
        <p:nvSpPr>
          <p:cNvPr id="13" name="Content Placeholder 12"/>
          <p:cNvSpPr>
            <a:spLocks noGrp="1"/>
          </p:cNvSpPr>
          <p:nvPr>
            <p:ph idx="1"/>
          </p:nvPr>
        </p:nvSpPr>
        <p:spPr>
          <a:xfrm>
            <a:off x="457200" y="1524000"/>
            <a:ext cx="3962400" cy="4297363"/>
          </a:xfrm>
        </p:spPr>
        <p:txBody>
          <a:bodyPr>
            <a:normAutofit/>
          </a:bodyPr>
          <a:lstStyle/>
          <a:p>
            <a:r>
              <a:rPr lang="en-US" sz="2000" dirty="0" smtClean="0"/>
              <a:t>2017-2018 Notice of Funding Opportunity, Instructions, and Attachments</a:t>
            </a:r>
          </a:p>
          <a:p>
            <a:pPr>
              <a:buNone/>
            </a:pPr>
            <a:r>
              <a:rPr lang="en-US" sz="1600" dirty="0" smtClean="0">
                <a:hlinkClick r:id="rId4"/>
              </a:rPr>
              <a:t>http://nevadavolunteers.org/americorps/americorps-funding/notice-of-funding-opportunities/</a:t>
            </a:r>
            <a:endParaRPr lang="en-US" sz="1600" dirty="0" smtClean="0"/>
          </a:p>
          <a:p>
            <a:r>
              <a:rPr lang="en-US" sz="1600" dirty="0" smtClean="0"/>
              <a:t>Link to eGrants</a:t>
            </a:r>
          </a:p>
          <a:p>
            <a:pPr marL="0" indent="0">
              <a:buNone/>
            </a:pPr>
            <a:r>
              <a:rPr lang="en-US" sz="1600" dirty="0" smtClean="0">
                <a:hlinkClick r:id="rId5"/>
              </a:rPr>
              <a:t>http://www.nationalservice.gov/egrants/</a:t>
            </a:r>
            <a:r>
              <a:rPr lang="en-US" sz="1600" dirty="0" smtClean="0"/>
              <a:t>  </a:t>
            </a:r>
          </a:p>
          <a:p>
            <a:r>
              <a:rPr lang="en-US" sz="1600" dirty="0" smtClean="0"/>
              <a:t>Link to Program start –up resources:</a:t>
            </a:r>
          </a:p>
          <a:p>
            <a:pPr marL="0" indent="0">
              <a:buNone/>
            </a:pPr>
            <a:r>
              <a:rPr lang="en-US" sz="1600" dirty="0" smtClean="0">
                <a:hlinkClick r:id="rId6"/>
              </a:rPr>
              <a:t>http://s3.amazonaws.com/resource_center_video/taag/program-start-up/index.html</a:t>
            </a:r>
            <a:endParaRPr lang="en-US" sz="1600" dirty="0" smtClean="0"/>
          </a:p>
          <a:p>
            <a:r>
              <a:rPr lang="en-US" sz="1600" dirty="0" smtClean="0"/>
              <a:t>Performance Measurement Resources</a:t>
            </a:r>
          </a:p>
          <a:p>
            <a:pPr marL="0" indent="0">
              <a:buNone/>
            </a:pPr>
            <a:r>
              <a:rPr lang="en-US" sz="1600" dirty="0" smtClean="0">
                <a:hlinkClick r:id="rId7"/>
              </a:rPr>
              <a:t>https://www.nationalserviceresources.gov/npm/ac#.VEkeK_ldW_A</a:t>
            </a:r>
            <a:endParaRPr lang="en-US" sz="1600" dirty="0"/>
          </a:p>
          <a:p>
            <a:pPr>
              <a:buNone/>
            </a:pPr>
            <a:endParaRPr lang="en-US" sz="1600" dirty="0" smtClean="0"/>
          </a:p>
          <a:p>
            <a:pPr>
              <a:buNone/>
            </a:pPr>
            <a:endParaRPr lang="en-US" sz="1600" dirty="0" smtClean="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8"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9"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10"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11" cstate="print"/>
            <a:stretch>
              <a:fillRect/>
            </a:stretch>
          </p:blipFill>
          <p:spPr>
            <a:xfrm>
              <a:off x="6763212" y="5294071"/>
              <a:ext cx="2380788" cy="1563929"/>
            </a:xfrm>
            <a:prstGeom prst="rect">
              <a:avLst/>
            </a:prstGeom>
          </p:spPr>
        </p:pic>
      </p:grpSp>
      <p:sp>
        <p:nvSpPr>
          <p:cNvPr id="10" name="TextBox 9"/>
          <p:cNvSpPr txBox="1"/>
          <p:nvPr/>
        </p:nvSpPr>
        <p:spPr>
          <a:xfrm>
            <a:off x="381000" y="1143000"/>
            <a:ext cx="2895600" cy="381000"/>
          </a:xfrm>
          <a:prstGeom prst="rect">
            <a:avLst/>
          </a:prstGeom>
          <a:noFill/>
        </p:spPr>
        <p:txBody>
          <a:bodyPr wrap="square" rtlCol="0">
            <a:spAutoFit/>
          </a:bodyPr>
          <a:lstStyle/>
          <a:p>
            <a:r>
              <a:rPr lang="en-US" b="1" dirty="0" smtClean="0"/>
              <a:t>AmeriCorps State</a:t>
            </a:r>
            <a:endParaRPr lang="en-US" b="1" dirty="0"/>
          </a:p>
        </p:txBody>
      </p:sp>
      <p:sp>
        <p:nvSpPr>
          <p:cNvPr id="11" name="Content Placeholder 12"/>
          <p:cNvSpPr txBox="1">
            <a:spLocks/>
          </p:cNvSpPr>
          <p:nvPr/>
        </p:nvSpPr>
        <p:spPr>
          <a:xfrm>
            <a:off x="4969417" y="1524000"/>
            <a:ext cx="3962400" cy="34747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VISTA 101</a:t>
            </a:r>
          </a:p>
          <a:p>
            <a:pPr marL="0" indent="0">
              <a:buNone/>
            </a:pPr>
            <a:r>
              <a:rPr lang="en-US" sz="1600" dirty="0" smtClean="0">
                <a:hlinkClick r:id="rId12"/>
              </a:rPr>
              <a:t>http://www.vistacampus.org/v101</a:t>
            </a:r>
            <a:endParaRPr lang="en-US" sz="1600" dirty="0" smtClean="0"/>
          </a:p>
          <a:p>
            <a:pPr marL="0" indent="0">
              <a:buNone/>
            </a:pPr>
            <a:r>
              <a:rPr lang="en-US" sz="1600" dirty="0" smtClean="0"/>
              <a:t>201 VISTA Program Guidance</a:t>
            </a:r>
          </a:p>
          <a:p>
            <a:pPr marL="0" indent="0">
              <a:buNone/>
            </a:pPr>
            <a:r>
              <a:rPr lang="en-US" sz="1600" dirty="0" smtClean="0">
                <a:hlinkClick r:id="rId13"/>
              </a:rPr>
              <a:t>http://www.nationalservice.gov/programs/americorps/americorps-vista/sponsor-vista-projectVISTA Campus</a:t>
            </a:r>
            <a:endParaRPr lang="en-US" sz="1600" dirty="0" smtClean="0"/>
          </a:p>
          <a:p>
            <a:pPr marL="0" indent="0">
              <a:buNone/>
            </a:pPr>
            <a:endParaRPr lang="en-US" sz="1600" dirty="0" smtClean="0"/>
          </a:p>
          <a:p>
            <a:pPr marL="0" indent="0">
              <a:buNone/>
            </a:pPr>
            <a:r>
              <a:rPr lang="en-US" sz="1600" dirty="0" smtClean="0"/>
              <a:t>VISTA Campus</a:t>
            </a:r>
          </a:p>
          <a:p>
            <a:pPr marL="0" indent="0">
              <a:buNone/>
            </a:pPr>
            <a:r>
              <a:rPr lang="en-US" sz="1600" dirty="0" smtClean="0">
                <a:hlinkClick r:id="rId14"/>
              </a:rPr>
              <a:t>http://www.vistacampus.gov/</a:t>
            </a:r>
            <a:endParaRPr lang="en-US" sz="1600" dirty="0" smtClean="0"/>
          </a:p>
          <a:p>
            <a:pPr>
              <a:buFont typeface="Arial" pitchFamily="34" charset="0"/>
              <a:buNone/>
            </a:pPr>
            <a:endParaRPr lang="en-US" sz="1600" dirty="0" smtClean="0"/>
          </a:p>
          <a:p>
            <a:pPr>
              <a:buFont typeface="Arial" pitchFamily="34" charset="0"/>
              <a:buNone/>
            </a:pPr>
            <a:endParaRPr lang="en-US" sz="1600" dirty="0" smtClean="0"/>
          </a:p>
          <a:p>
            <a:pPr>
              <a:buFont typeface="Arial" pitchFamily="34" charset="0"/>
              <a:buNone/>
            </a:pPr>
            <a:endParaRPr lang="en-US" sz="1600" dirty="0" smtClean="0"/>
          </a:p>
        </p:txBody>
      </p:sp>
      <p:sp>
        <p:nvSpPr>
          <p:cNvPr id="14" name="TextBox 13"/>
          <p:cNvSpPr txBox="1"/>
          <p:nvPr/>
        </p:nvSpPr>
        <p:spPr>
          <a:xfrm>
            <a:off x="4876800" y="1143000"/>
            <a:ext cx="2895600" cy="381000"/>
          </a:xfrm>
          <a:prstGeom prst="rect">
            <a:avLst/>
          </a:prstGeom>
          <a:noFill/>
        </p:spPr>
        <p:txBody>
          <a:bodyPr wrap="square" rtlCol="0">
            <a:spAutoFit/>
          </a:bodyPr>
          <a:lstStyle/>
          <a:p>
            <a:r>
              <a:rPr lang="en-US" b="1" dirty="0" smtClean="0"/>
              <a:t>AmeriCorps VISTA</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p:txBody>
          <a:bodyPr>
            <a:normAutofit/>
          </a:bodyPr>
          <a:lstStyle/>
          <a:p>
            <a:r>
              <a:rPr lang="en-US" dirty="0" smtClean="0"/>
              <a:t>For more information</a:t>
            </a:r>
            <a:endParaRPr lang="en-US" dirty="0"/>
          </a:p>
        </p:txBody>
      </p:sp>
      <p:sp>
        <p:nvSpPr>
          <p:cNvPr id="13" name="Content Placeholder 12"/>
          <p:cNvSpPr>
            <a:spLocks noGrp="1"/>
          </p:cNvSpPr>
          <p:nvPr>
            <p:ph sz="half" idx="1"/>
          </p:nvPr>
        </p:nvSpPr>
        <p:spPr>
          <a:xfrm>
            <a:off x="457200" y="1295401"/>
            <a:ext cx="4191000" cy="3886200"/>
          </a:xfrm>
        </p:spPr>
        <p:txBody>
          <a:bodyPr>
            <a:normAutofit fontScale="92500" lnSpcReduction="20000"/>
          </a:bodyPr>
          <a:lstStyle/>
          <a:p>
            <a:pPr algn="ctr">
              <a:buNone/>
            </a:pPr>
            <a:r>
              <a:rPr lang="en-US" sz="2000" b="1" dirty="0" smtClean="0"/>
              <a:t>Nevada Volunteers, AmeriCorps*State  </a:t>
            </a:r>
          </a:p>
          <a:p>
            <a:pPr algn="ctr">
              <a:buNone/>
            </a:pPr>
            <a:r>
              <a:rPr lang="en-US" sz="1700" dirty="0" smtClean="0"/>
              <a:t>Laura J. Dickey</a:t>
            </a:r>
          </a:p>
          <a:p>
            <a:pPr algn="ctr">
              <a:buNone/>
            </a:pPr>
            <a:r>
              <a:rPr lang="en-US" sz="1700" dirty="0" smtClean="0"/>
              <a:t>Director of AmeriCorps</a:t>
            </a:r>
          </a:p>
          <a:p>
            <a:pPr algn="ctr">
              <a:buNone/>
            </a:pPr>
            <a:r>
              <a:rPr lang="en-US" sz="1700" dirty="0" smtClean="0"/>
              <a:t>775.825.1900</a:t>
            </a:r>
          </a:p>
          <a:p>
            <a:pPr algn="ctr">
              <a:buNone/>
            </a:pPr>
            <a:r>
              <a:rPr lang="en-US" sz="1700" dirty="0" smtClean="0">
                <a:hlinkClick r:id="rId4"/>
              </a:rPr>
              <a:t>laura@nevadavolunteers.org</a:t>
            </a:r>
            <a:endParaRPr lang="en-US" sz="1700" dirty="0" smtClean="0"/>
          </a:p>
          <a:p>
            <a:pPr algn="ctr">
              <a:buNone/>
            </a:pPr>
            <a:r>
              <a:rPr lang="en-US" sz="1700" dirty="0" smtClean="0">
                <a:hlinkClick r:id="rId5"/>
              </a:rPr>
              <a:t>www.nevadavolunteers.org</a:t>
            </a:r>
            <a:endParaRPr lang="en-US" sz="1700" dirty="0" smtClean="0"/>
          </a:p>
          <a:p>
            <a:pPr algn="ctr">
              <a:buNone/>
            </a:pPr>
            <a:endParaRPr lang="en-US" sz="1600" dirty="0" smtClean="0"/>
          </a:p>
          <a:p>
            <a:pPr algn="ctr">
              <a:buNone/>
            </a:pPr>
            <a:endParaRPr lang="en-US" sz="2000" b="1" dirty="0" smtClean="0"/>
          </a:p>
          <a:p>
            <a:pPr algn="ctr">
              <a:buNone/>
            </a:pPr>
            <a:r>
              <a:rPr lang="en-US" sz="2000" b="1" dirty="0" smtClean="0"/>
              <a:t>CNCS State Office, Nevada, AmeriCorps*VISTA</a:t>
            </a:r>
          </a:p>
          <a:p>
            <a:pPr algn="ctr">
              <a:buNone/>
            </a:pPr>
            <a:r>
              <a:rPr lang="en-US" sz="1700" dirty="0" smtClean="0"/>
              <a:t>Matt Johnson, State Program Director</a:t>
            </a:r>
          </a:p>
          <a:p>
            <a:pPr algn="ctr">
              <a:buNone/>
            </a:pPr>
            <a:r>
              <a:rPr lang="en-US" sz="1700" dirty="0" smtClean="0"/>
              <a:t>775.784.7474</a:t>
            </a:r>
          </a:p>
          <a:p>
            <a:pPr algn="ctr">
              <a:buNone/>
            </a:pPr>
            <a:r>
              <a:rPr lang="en-US" sz="1700" u="sng" dirty="0" smtClean="0">
                <a:hlinkClick r:id="rId6"/>
              </a:rPr>
              <a:t>mjohnson@cns.gov</a:t>
            </a:r>
            <a:endParaRPr lang="en-US" sz="1700" u="sng" dirty="0" smtClean="0"/>
          </a:p>
          <a:p>
            <a:pPr algn="ctr">
              <a:buNone/>
            </a:pPr>
            <a:r>
              <a:rPr lang="en-US" sz="1700" u="sng" dirty="0" smtClean="0">
                <a:solidFill>
                  <a:srgbClr val="0070C0"/>
                </a:solidFill>
                <a:hlinkClick r:id="rId7"/>
              </a:rPr>
              <a:t>www.nationalservice.gov</a:t>
            </a:r>
            <a:endParaRPr lang="en-US" sz="1700" u="sng" dirty="0" smtClean="0">
              <a:solidFill>
                <a:srgbClr val="0070C0"/>
              </a:solidFill>
            </a:endParaRPr>
          </a:p>
          <a:p>
            <a:pPr algn="ctr">
              <a:buNone/>
            </a:pPr>
            <a:endParaRPr lang="en-US" sz="1600" u="sng" dirty="0" smtClean="0">
              <a:solidFill>
                <a:srgbClr val="0070C0"/>
              </a:solidFill>
            </a:endParaRPr>
          </a:p>
          <a:p>
            <a:pPr algn="ctr">
              <a:buNone/>
            </a:pPr>
            <a:endParaRPr lang="en-US" sz="1600" i="1" u="sng" dirty="0" smtClean="0"/>
          </a:p>
          <a:p>
            <a:pPr algn="ctr">
              <a:buNone/>
            </a:pPr>
            <a:endParaRPr lang="en-US" sz="1600" i="1" u="sng" dirty="0" smtClean="0">
              <a:solidFill>
                <a:srgbClr val="0070C0"/>
              </a:solidFill>
            </a:endParaRPr>
          </a:p>
          <a:p>
            <a:pPr algn="ctr">
              <a:buNone/>
            </a:pPr>
            <a:endParaRPr lang="en-US" sz="1600" dirty="0">
              <a:solidFill>
                <a:schemeClr val="accent1">
                  <a:lumMod val="75000"/>
                </a:schemeClr>
              </a:solidFill>
            </a:endParaRPr>
          </a:p>
        </p:txBody>
      </p:sp>
      <p:sp>
        <p:nvSpPr>
          <p:cNvPr id="8" name="Content Placeholder 7"/>
          <p:cNvSpPr>
            <a:spLocks noGrp="1"/>
          </p:cNvSpPr>
          <p:nvPr>
            <p:ph sz="half" idx="2"/>
          </p:nvPr>
        </p:nvSpPr>
        <p:spPr>
          <a:xfrm>
            <a:off x="4800600" y="1295401"/>
            <a:ext cx="3886199" cy="3733799"/>
          </a:xfrm>
        </p:spPr>
        <p:txBody>
          <a:bodyPr>
            <a:normAutofit fontScale="92500" lnSpcReduction="20000"/>
          </a:bodyPr>
          <a:lstStyle/>
          <a:p>
            <a:pPr marL="0" indent="0" algn="ctr">
              <a:buNone/>
            </a:pPr>
            <a:r>
              <a:rPr lang="en-US" sz="1900" b="1" dirty="0" smtClean="0"/>
              <a:t>National </a:t>
            </a:r>
            <a:r>
              <a:rPr lang="en-US" sz="1900" b="1" smtClean="0"/>
              <a:t>Civilian </a:t>
            </a:r>
            <a:r>
              <a:rPr lang="en-US" sz="1900" b="1" smtClean="0"/>
              <a:t>Community </a:t>
            </a:r>
            <a:r>
              <a:rPr lang="en-US" sz="1900" b="1" dirty="0" smtClean="0"/>
              <a:t>Corps</a:t>
            </a:r>
          </a:p>
          <a:p>
            <a:pPr marL="0" indent="0" algn="ctr">
              <a:buNone/>
            </a:pPr>
            <a:r>
              <a:rPr lang="en-US" sz="1700" dirty="0" smtClean="0"/>
              <a:t>James Griffin</a:t>
            </a:r>
          </a:p>
          <a:p>
            <a:pPr marL="0" indent="0" algn="ctr">
              <a:buNone/>
            </a:pPr>
            <a:r>
              <a:rPr lang="en-US" sz="1700" dirty="0" smtClean="0"/>
              <a:t>Assistant Program Director</a:t>
            </a:r>
          </a:p>
          <a:p>
            <a:pPr marL="0" indent="0" algn="ctr">
              <a:buNone/>
            </a:pPr>
            <a:r>
              <a:rPr lang="en-US" sz="1700" dirty="0" smtClean="0"/>
              <a:t>AmeriCorps NCC/Pacific Region</a:t>
            </a:r>
          </a:p>
          <a:p>
            <a:pPr marL="0" indent="0" algn="ctr">
              <a:buNone/>
            </a:pPr>
            <a:r>
              <a:rPr lang="en-US" sz="1700" dirty="0" smtClean="0"/>
              <a:t>916.640.0333 (office)</a:t>
            </a:r>
          </a:p>
          <a:p>
            <a:pPr marL="0" indent="0" algn="ctr">
              <a:buNone/>
            </a:pPr>
            <a:r>
              <a:rPr lang="en-US" sz="1700" dirty="0" smtClean="0"/>
              <a:t>202.534.7034 (cell)</a:t>
            </a:r>
          </a:p>
          <a:p>
            <a:pPr marL="0" indent="0" algn="ctr">
              <a:buNone/>
            </a:pPr>
            <a:r>
              <a:rPr lang="en-US" sz="1700" dirty="0" smtClean="0">
                <a:hlinkClick r:id="rId8"/>
              </a:rPr>
              <a:t>jgriffon@cns.gov</a:t>
            </a:r>
            <a:endParaRPr lang="en-US" sz="1700" dirty="0" smtClean="0"/>
          </a:p>
          <a:p>
            <a:pPr marL="0" indent="0" algn="ctr">
              <a:buNone/>
            </a:pPr>
            <a:endParaRPr lang="en-US" sz="1700" dirty="0" smtClean="0"/>
          </a:p>
          <a:p>
            <a:pPr marL="0" indent="0" algn="ctr">
              <a:buNone/>
            </a:pPr>
            <a:r>
              <a:rPr lang="en-US" sz="1700" dirty="0" smtClean="0"/>
              <a:t>Tanya Gipson-Nahman</a:t>
            </a:r>
          </a:p>
          <a:p>
            <a:pPr marL="0" indent="0" algn="ctr">
              <a:buNone/>
            </a:pPr>
            <a:r>
              <a:rPr lang="en-US" sz="1700" dirty="0" smtClean="0"/>
              <a:t>Deputy Region Director for Programming</a:t>
            </a:r>
          </a:p>
          <a:p>
            <a:pPr marL="0" indent="0" algn="ctr">
              <a:buNone/>
            </a:pPr>
            <a:r>
              <a:rPr lang="en-US" sz="1700" dirty="0" smtClean="0"/>
              <a:t>AmeriCorps NCCC/Pacific Region</a:t>
            </a:r>
          </a:p>
          <a:p>
            <a:pPr marL="0" indent="0" algn="ctr">
              <a:buNone/>
            </a:pPr>
            <a:r>
              <a:rPr lang="en-US" sz="1700" dirty="0" smtClean="0">
                <a:hlinkClick r:id="rId9"/>
              </a:rPr>
              <a:t>tgipson-nahman@cns.gov</a:t>
            </a:r>
            <a:endParaRPr lang="en-US" sz="1700" dirty="0" smtClean="0"/>
          </a:p>
          <a:p>
            <a:pPr marL="0" indent="0" algn="ctr">
              <a:buNone/>
            </a:pPr>
            <a:endParaRPr lang="en-US" sz="17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10"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11"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12"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13" cstate="print"/>
            <a:stretch>
              <a:fillRect/>
            </a:stretch>
          </p:blipFill>
          <p:spPr>
            <a:xfrm>
              <a:off x="6763212" y="5294071"/>
              <a:ext cx="2380788" cy="156392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meriCorps Nevada Logo jpeg.JPG"/>
          <p:cNvPicPr>
            <a:picLocks noGrp="1" noChangeAspect="1"/>
          </p:cNvPicPr>
          <p:nvPr>
            <p:ph sz="half" idx="2"/>
          </p:nvPr>
        </p:nvPicPr>
        <p:blipFill>
          <a:blip r:embed="rId3" cstate="print"/>
          <a:stretch>
            <a:fillRect/>
          </a:stretch>
        </p:blipFill>
        <p:spPr>
          <a:xfrm>
            <a:off x="381000" y="2895600"/>
            <a:ext cx="1371600" cy="1259306"/>
          </a:xfrm>
        </p:spPr>
      </p:pic>
      <p:pic>
        <p:nvPicPr>
          <p:cNvPr id="1026" name="Picture 2"/>
          <p:cNvPicPr>
            <a:picLocks noChangeAspect="1" noChangeArrowheads="1"/>
          </p:cNvPicPr>
          <p:nvPr/>
        </p:nvPicPr>
        <p:blipFill>
          <a:blip r:embed="rId4" cstate="print"/>
          <a:srcRect/>
          <a:stretch>
            <a:fillRect/>
          </a:stretch>
        </p:blipFill>
        <p:spPr bwMode="auto">
          <a:xfrm>
            <a:off x="3048000" y="304800"/>
            <a:ext cx="2895600" cy="1283716"/>
          </a:xfrm>
          <a:prstGeom prst="rect">
            <a:avLst/>
          </a:prstGeom>
          <a:noFill/>
          <a:ln w="9525">
            <a:noFill/>
            <a:miter lim="800000"/>
            <a:headEnd/>
            <a:tailEnd/>
          </a:ln>
        </p:spPr>
      </p:pic>
      <p:pic>
        <p:nvPicPr>
          <p:cNvPr id="12" name="Picture 11" descr="NV_VOL_horizontal_new-tagline.png"/>
          <p:cNvPicPr>
            <a:picLocks noChangeAspect="1"/>
          </p:cNvPicPr>
          <p:nvPr/>
        </p:nvPicPr>
        <p:blipFill>
          <a:blip r:embed="rId5" cstate="print"/>
          <a:stretch>
            <a:fillRect/>
          </a:stretch>
        </p:blipFill>
        <p:spPr>
          <a:xfrm>
            <a:off x="457200" y="2057400"/>
            <a:ext cx="2875959" cy="609600"/>
          </a:xfrm>
          <a:prstGeom prst="rect">
            <a:avLst/>
          </a:prstGeom>
        </p:spPr>
      </p:pic>
      <p:pic>
        <p:nvPicPr>
          <p:cNvPr id="1027" name="Picture 3"/>
          <p:cNvPicPr>
            <a:picLocks noChangeAspect="1" noChangeArrowheads="1"/>
          </p:cNvPicPr>
          <p:nvPr/>
        </p:nvPicPr>
        <p:blipFill>
          <a:blip r:embed="rId6" cstate="print"/>
          <a:srcRect/>
          <a:stretch>
            <a:fillRect/>
          </a:stretch>
        </p:blipFill>
        <p:spPr bwMode="auto">
          <a:xfrm>
            <a:off x="4267200" y="3581400"/>
            <a:ext cx="1219200" cy="1219200"/>
          </a:xfrm>
          <a:prstGeom prst="rect">
            <a:avLst/>
          </a:prstGeom>
          <a:noFill/>
          <a:ln w="9525">
            <a:noFill/>
            <a:miter lim="800000"/>
            <a:headEnd/>
            <a:tailEnd/>
          </a:ln>
        </p:spPr>
      </p:pic>
      <p:cxnSp>
        <p:nvCxnSpPr>
          <p:cNvPr id="23" name="Straight Arrow Connector 22"/>
          <p:cNvCxnSpPr/>
          <p:nvPr/>
        </p:nvCxnSpPr>
        <p:spPr>
          <a:xfrm flipH="1">
            <a:off x="2590800" y="1676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96000" y="16002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7" cstate="print"/>
          <a:srcRect/>
          <a:stretch>
            <a:fillRect/>
          </a:stretch>
        </p:blipFill>
        <p:spPr bwMode="auto">
          <a:xfrm>
            <a:off x="5814044" y="3581400"/>
            <a:ext cx="1219200" cy="1219200"/>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a:off x="3352800" y="5791200"/>
            <a:ext cx="1447800" cy="419862"/>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4953000" y="6019800"/>
            <a:ext cx="1682577" cy="359460"/>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srcRect/>
          <a:stretch>
            <a:fillRect/>
          </a:stretch>
        </p:blipFill>
        <p:spPr bwMode="auto">
          <a:xfrm>
            <a:off x="5928758" y="5529534"/>
            <a:ext cx="1858483" cy="370932"/>
          </a:xfrm>
          <a:prstGeom prst="rect">
            <a:avLst/>
          </a:prstGeom>
          <a:noFill/>
          <a:ln w="9525">
            <a:noFill/>
            <a:miter lim="800000"/>
            <a:headEnd/>
            <a:tailEnd/>
          </a:ln>
        </p:spPr>
      </p:pic>
      <p:cxnSp>
        <p:nvCxnSpPr>
          <p:cNvPr id="35" name="Straight Arrow Connector 34"/>
          <p:cNvCxnSpPr/>
          <p:nvPr/>
        </p:nvCxnSpPr>
        <p:spPr>
          <a:xfrm>
            <a:off x="1066800" y="26670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09800" y="3429000"/>
            <a:ext cx="1143000" cy="646331"/>
          </a:xfrm>
          <a:prstGeom prst="rect">
            <a:avLst/>
          </a:prstGeom>
          <a:noFill/>
          <a:ln w="25400">
            <a:solidFill>
              <a:schemeClr val="accent1"/>
            </a:solidFill>
          </a:ln>
        </p:spPr>
        <p:txBody>
          <a:bodyPr wrap="square" rtlCol="0">
            <a:spAutoFit/>
          </a:bodyPr>
          <a:lstStyle/>
          <a:p>
            <a:r>
              <a:rPr lang="en-US" b="1" dirty="0" smtClean="0">
                <a:solidFill>
                  <a:schemeClr val="tx2"/>
                </a:solidFill>
                <a:latin typeface="Franklin Gothic Book" pitchFamily="34" charset="0"/>
                <a:cs typeface="Lucida Sans Unicode" pitchFamily="34" charset="0"/>
              </a:rPr>
              <a:t>Volunteer Initiative</a:t>
            </a:r>
            <a:endParaRPr lang="en-US" b="1" dirty="0">
              <a:solidFill>
                <a:schemeClr val="tx2"/>
              </a:solidFill>
              <a:latin typeface="Franklin Gothic Book" pitchFamily="34" charset="0"/>
              <a:cs typeface="Lucida Sans Unicode" pitchFamily="34" charset="0"/>
            </a:endParaRPr>
          </a:p>
        </p:txBody>
      </p:sp>
      <p:cxnSp>
        <p:nvCxnSpPr>
          <p:cNvPr id="39" name="Straight Arrow Connector 38"/>
          <p:cNvCxnSpPr/>
          <p:nvPr/>
        </p:nvCxnSpPr>
        <p:spPr>
          <a:xfrm>
            <a:off x="1905000" y="2743200"/>
            <a:ext cx="4953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4038600" y="2133600"/>
            <a:ext cx="1828800" cy="1131332"/>
            <a:chOff x="4114800" y="2133600"/>
            <a:chExt cx="1828800" cy="1131332"/>
          </a:xfrm>
        </p:grpSpPr>
        <p:pic>
          <p:nvPicPr>
            <p:cNvPr id="40" name="Picture 2"/>
            <p:cNvPicPr>
              <a:picLocks noChangeAspect="1" noChangeArrowheads="1"/>
            </p:cNvPicPr>
            <p:nvPr/>
          </p:nvPicPr>
          <p:blipFill>
            <a:blip r:embed="rId11" cstate="print"/>
            <a:srcRect/>
            <a:stretch>
              <a:fillRect/>
            </a:stretch>
          </p:blipFill>
          <p:spPr bwMode="auto">
            <a:xfrm>
              <a:off x="4114800" y="2133600"/>
              <a:ext cx="1828800" cy="810768"/>
            </a:xfrm>
            <a:prstGeom prst="rect">
              <a:avLst/>
            </a:prstGeom>
            <a:noFill/>
            <a:ln w="9525">
              <a:noFill/>
              <a:miter lim="800000"/>
              <a:headEnd/>
              <a:tailEnd/>
            </a:ln>
          </p:spPr>
        </p:pic>
        <p:sp>
          <p:nvSpPr>
            <p:cNvPr id="43" name="TextBox 42"/>
            <p:cNvSpPr txBox="1"/>
            <p:nvPr/>
          </p:nvSpPr>
          <p:spPr>
            <a:xfrm>
              <a:off x="4191000" y="2895600"/>
              <a:ext cx="1752600" cy="369332"/>
            </a:xfrm>
            <a:prstGeom prst="rect">
              <a:avLst/>
            </a:prstGeom>
            <a:noFill/>
          </p:spPr>
          <p:txBody>
            <a:bodyPr wrap="square" rtlCol="0">
              <a:spAutoFit/>
            </a:bodyPr>
            <a:lstStyle/>
            <a:p>
              <a:r>
                <a:rPr lang="en-US" b="1" dirty="0" smtClean="0"/>
                <a:t>STATE OFFICE</a:t>
              </a:r>
              <a:endParaRPr lang="en-US" b="1" dirty="0"/>
            </a:p>
          </p:txBody>
        </p:sp>
      </p:grpSp>
      <p:cxnSp>
        <p:nvCxnSpPr>
          <p:cNvPr id="47" name="Straight Arrow Connector 46"/>
          <p:cNvCxnSpPr/>
          <p:nvPr/>
        </p:nvCxnSpPr>
        <p:spPr>
          <a:xfrm>
            <a:off x="4800600" y="3200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15000" y="31242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00600" y="1676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419600" y="4876800"/>
            <a:ext cx="22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953000" y="4800600"/>
            <a:ext cx="533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486400" y="4572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7162800" y="381000"/>
            <a:ext cx="1828800" cy="1588532"/>
            <a:chOff x="7162800" y="381000"/>
            <a:chExt cx="1828800" cy="1588532"/>
          </a:xfrm>
        </p:grpSpPr>
        <p:pic>
          <p:nvPicPr>
            <p:cNvPr id="1037" name="Picture 13"/>
            <p:cNvPicPr>
              <a:picLocks noChangeAspect="1" noChangeArrowheads="1"/>
            </p:cNvPicPr>
            <p:nvPr/>
          </p:nvPicPr>
          <p:blipFill>
            <a:blip r:embed="rId12" cstate="print"/>
            <a:srcRect/>
            <a:stretch>
              <a:fillRect/>
            </a:stretch>
          </p:blipFill>
          <p:spPr bwMode="auto">
            <a:xfrm>
              <a:off x="7162800" y="381000"/>
              <a:ext cx="1257300" cy="1257300"/>
            </a:xfrm>
            <a:prstGeom prst="rect">
              <a:avLst/>
            </a:prstGeom>
            <a:noFill/>
            <a:ln w="9525">
              <a:noFill/>
              <a:miter lim="800000"/>
              <a:headEnd/>
              <a:tailEnd/>
            </a:ln>
          </p:spPr>
        </p:pic>
        <p:sp>
          <p:nvSpPr>
            <p:cNvPr id="65" name="TextBox 64"/>
            <p:cNvSpPr txBox="1"/>
            <p:nvPr/>
          </p:nvSpPr>
          <p:spPr>
            <a:xfrm>
              <a:off x="7162800" y="1600200"/>
              <a:ext cx="1828800" cy="369332"/>
            </a:xfrm>
            <a:prstGeom prst="rect">
              <a:avLst/>
            </a:prstGeom>
            <a:noFill/>
          </p:spPr>
          <p:txBody>
            <a:bodyPr wrap="square" rtlCol="0">
              <a:spAutoFit/>
            </a:bodyPr>
            <a:lstStyle/>
            <a:p>
              <a:r>
                <a:rPr lang="en-US" b="1" dirty="0" smtClean="0"/>
                <a:t>National Direct</a:t>
              </a:r>
              <a:endParaRPr lang="en-US" b="1" dirty="0"/>
            </a:p>
          </p:txBody>
        </p:sp>
      </p:grpSp>
      <p:cxnSp>
        <p:nvCxnSpPr>
          <p:cNvPr id="68" name="Straight Arrow Connector 67"/>
          <p:cNvCxnSpPr/>
          <p:nvPr/>
        </p:nvCxnSpPr>
        <p:spPr>
          <a:xfrm>
            <a:off x="6172200" y="990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066800" y="4191000"/>
            <a:ext cx="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0" y="4419600"/>
            <a:ext cx="3429000" cy="2123658"/>
          </a:xfrm>
          <a:prstGeom prst="rect">
            <a:avLst/>
          </a:prstGeom>
          <a:noFill/>
        </p:spPr>
        <p:txBody>
          <a:bodyPr wrap="square" rtlCol="0">
            <a:spAutoFit/>
          </a:bodyPr>
          <a:lstStyle/>
          <a:p>
            <a:r>
              <a:rPr lang="en-US" sz="1200" b="1" dirty="0" smtClean="0">
                <a:solidFill>
                  <a:schemeClr val="tx2"/>
                </a:solidFill>
                <a:latin typeface="Franklin Gothic Book" pitchFamily="34" charset="0"/>
              </a:rPr>
              <a:t>2016-17 Nevada AmeriCorps programs</a:t>
            </a:r>
          </a:p>
          <a:p>
            <a:pPr>
              <a:buFont typeface="Arial" pitchFamily="34" charset="0"/>
              <a:buChar char="•"/>
            </a:pPr>
            <a:r>
              <a:rPr lang="en-US" sz="1200" dirty="0" smtClean="0">
                <a:solidFill>
                  <a:schemeClr val="tx2"/>
                </a:solidFill>
                <a:latin typeface="Franklin Gothic Book" pitchFamily="34" charset="0"/>
              </a:rPr>
              <a:t>Great Basin Institute-Nevada Conservation Corps</a:t>
            </a:r>
          </a:p>
          <a:p>
            <a:pPr>
              <a:buFont typeface="Arial" pitchFamily="34" charset="0"/>
              <a:buChar char="•"/>
            </a:pPr>
            <a:r>
              <a:rPr lang="en-US" sz="1200" dirty="0" smtClean="0">
                <a:solidFill>
                  <a:schemeClr val="tx2"/>
                </a:solidFill>
                <a:latin typeface="Franklin Gothic Book" pitchFamily="34" charset="0"/>
              </a:rPr>
              <a:t>Nevada Outdoor School AmeriCorps Program</a:t>
            </a:r>
          </a:p>
          <a:p>
            <a:pPr>
              <a:buFont typeface="Arial" pitchFamily="34" charset="0"/>
              <a:buChar char="•"/>
            </a:pPr>
            <a:r>
              <a:rPr lang="en-US" sz="1200" dirty="0" smtClean="0">
                <a:solidFill>
                  <a:schemeClr val="tx2"/>
                </a:solidFill>
                <a:latin typeface="Franklin Gothic Book" pitchFamily="34" charset="0"/>
              </a:rPr>
              <a:t>Nevada Department of Veterans Services</a:t>
            </a:r>
          </a:p>
          <a:p>
            <a:pPr>
              <a:buFont typeface="Arial" pitchFamily="34" charset="0"/>
              <a:buChar char="•"/>
            </a:pPr>
            <a:r>
              <a:rPr lang="en-US" sz="1200" dirty="0" smtClean="0">
                <a:solidFill>
                  <a:schemeClr val="tx2"/>
                </a:solidFill>
                <a:latin typeface="Franklin Gothic Book" pitchFamily="34" charset="0"/>
              </a:rPr>
              <a:t>Nevada Statewide Coalition Partnership AmeriCorps Program</a:t>
            </a:r>
          </a:p>
          <a:p>
            <a:pPr>
              <a:buFont typeface="Arial" pitchFamily="34" charset="0"/>
              <a:buChar char="•"/>
            </a:pPr>
            <a:r>
              <a:rPr lang="en-US" sz="1200" dirty="0" smtClean="0">
                <a:solidFill>
                  <a:schemeClr val="tx2"/>
                </a:solidFill>
                <a:latin typeface="Franklin Gothic Book" pitchFamily="34" charset="0"/>
              </a:rPr>
              <a:t>Truckee Meadows Parks Foundation</a:t>
            </a:r>
          </a:p>
          <a:p>
            <a:pPr>
              <a:buFont typeface="Arial" pitchFamily="34" charset="0"/>
              <a:buChar char="•"/>
            </a:pPr>
            <a:r>
              <a:rPr lang="en-US" sz="1200" dirty="0" smtClean="0">
                <a:solidFill>
                  <a:schemeClr val="tx2"/>
                </a:solidFill>
                <a:latin typeface="Franklin Gothic Book" pitchFamily="34" charset="0"/>
              </a:rPr>
              <a:t>Urban Roots Garden Classrooms</a:t>
            </a:r>
          </a:p>
          <a:p>
            <a:pPr>
              <a:buFont typeface="Arial" pitchFamily="34" charset="0"/>
              <a:buChar char="•"/>
            </a:pPr>
            <a:r>
              <a:rPr lang="en-US" sz="1200" dirty="0" smtClean="0">
                <a:solidFill>
                  <a:schemeClr val="tx2"/>
                </a:solidFill>
                <a:latin typeface="Franklin Gothic Book" pitchFamily="34" charset="0"/>
              </a:rPr>
              <a:t>City of Las Vegas </a:t>
            </a:r>
          </a:p>
          <a:p>
            <a:endParaRPr lang="en-US" sz="1200" b="1" dirty="0" smtClean="0">
              <a:solidFill>
                <a:schemeClr val="tx2"/>
              </a:solidFill>
              <a:latin typeface="Franklin Gothic Book" pitchFamily="34" charset="0"/>
            </a:endParaRPr>
          </a:p>
          <a:p>
            <a:pPr>
              <a:buFont typeface="Arial" pitchFamily="34" charset="0"/>
              <a:buChar char="•"/>
            </a:pPr>
            <a:endParaRPr lang="en-US" sz="1200" dirty="0">
              <a:solidFill>
                <a:schemeClr val="tx2"/>
              </a:solidFill>
              <a:latin typeface="Franklin Gothic Book" pitchFamily="34" charset="0"/>
            </a:endParaRPr>
          </a:p>
        </p:txBody>
      </p:sp>
      <p:grpSp>
        <p:nvGrpSpPr>
          <p:cNvPr id="81" name="Group 80"/>
          <p:cNvGrpSpPr/>
          <p:nvPr/>
        </p:nvGrpSpPr>
        <p:grpSpPr>
          <a:xfrm>
            <a:off x="7169855" y="2209800"/>
            <a:ext cx="2019300" cy="1797798"/>
            <a:chOff x="7169855" y="2209800"/>
            <a:chExt cx="2019300" cy="1797798"/>
          </a:xfrm>
        </p:grpSpPr>
        <p:pic>
          <p:nvPicPr>
            <p:cNvPr id="1032" name="Picture 8"/>
            <p:cNvPicPr>
              <a:picLocks noChangeAspect="1" noChangeArrowheads="1"/>
            </p:cNvPicPr>
            <p:nvPr/>
          </p:nvPicPr>
          <p:blipFill>
            <a:blip r:embed="rId13" cstate="print"/>
            <a:srcRect/>
            <a:stretch>
              <a:fillRect/>
            </a:stretch>
          </p:blipFill>
          <p:spPr bwMode="auto">
            <a:xfrm>
              <a:off x="7315200" y="2209800"/>
              <a:ext cx="1181100" cy="1181100"/>
            </a:xfrm>
            <a:prstGeom prst="rect">
              <a:avLst/>
            </a:prstGeom>
            <a:noFill/>
            <a:ln w="9525">
              <a:noFill/>
              <a:miter lim="800000"/>
              <a:headEnd/>
              <a:tailEnd/>
            </a:ln>
          </p:spPr>
        </p:pic>
        <p:sp>
          <p:nvSpPr>
            <p:cNvPr id="80" name="TextBox 79"/>
            <p:cNvSpPr txBox="1"/>
            <p:nvPr/>
          </p:nvSpPr>
          <p:spPr>
            <a:xfrm>
              <a:off x="7169855" y="3361267"/>
              <a:ext cx="2019300" cy="646331"/>
            </a:xfrm>
            <a:prstGeom prst="rect">
              <a:avLst/>
            </a:prstGeom>
            <a:noFill/>
          </p:spPr>
          <p:txBody>
            <a:bodyPr wrap="square" rtlCol="0">
              <a:spAutoFit/>
            </a:bodyPr>
            <a:lstStyle/>
            <a:p>
              <a:r>
                <a:rPr lang="en-US" b="1" dirty="0" smtClean="0"/>
                <a:t>National Civilian Community Corps</a:t>
              </a:r>
              <a:endParaRPr lang="en-US" b="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828800"/>
            <a:ext cx="8229600" cy="4297363"/>
          </a:xfrm>
        </p:spPr>
        <p:txBody>
          <a:bodyPr>
            <a:normAutofit/>
          </a:bodyPr>
          <a:lstStyle/>
          <a:p>
            <a:r>
              <a:rPr lang="en-US" sz="2000" dirty="0" smtClean="0"/>
              <a:t>Was created in 1993 through the signing of the National and Community Service Trust Act which expanded opportunities for Americans to serve their communities through national service</a:t>
            </a:r>
          </a:p>
          <a:p>
            <a:r>
              <a:rPr lang="en-US" sz="2000" dirty="0" smtClean="0"/>
              <a:t>Engages millions of Americans of all ages and backgrounds in service through AmeriCorps, AmeriCorps*VISTA, and Senior Corps </a:t>
            </a:r>
          </a:p>
          <a:p>
            <a:r>
              <a:rPr lang="en-US" sz="2000" dirty="0" smtClean="0"/>
              <a:t>In 2009 the Corporation was reauthorized through the signing of the Edward M. Kennedy Serve America Act</a:t>
            </a:r>
          </a:p>
          <a:p>
            <a:pPr lvl="1">
              <a:buNone/>
            </a:pPr>
            <a:endParaRPr lang="en-US" sz="1600" dirty="0"/>
          </a:p>
          <a:p>
            <a:pPr lvl="1">
              <a:buNone/>
            </a:pPr>
            <a:r>
              <a:rPr lang="en-US" sz="1600" dirty="0" smtClean="0"/>
              <a:t>For more information on CNCS and the history of National Service please visit-</a:t>
            </a:r>
          </a:p>
          <a:p>
            <a:pPr lvl="1">
              <a:buNone/>
            </a:pPr>
            <a:r>
              <a:rPr lang="en-US" sz="1600" dirty="0" smtClean="0">
                <a:hlinkClick r:id="rId4"/>
              </a:rPr>
              <a:t>http://www.nationalservice.gov/about/role_impact/history_timeline.asp</a:t>
            </a:r>
            <a:r>
              <a:rPr lang="en-US" sz="1600" dirty="0" smtClean="0"/>
              <a:t> </a:t>
            </a:r>
            <a:endParaRPr lang="en-US" sz="16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5"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6"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7"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8" cstate="print"/>
            <a:stretch>
              <a:fillRect/>
            </a:stretch>
          </p:blipFill>
          <p:spPr>
            <a:xfrm>
              <a:off x="6763212" y="5294071"/>
              <a:ext cx="2380788" cy="1563929"/>
            </a:xfrm>
            <a:prstGeom prst="rect">
              <a:avLst/>
            </a:prstGeom>
          </p:spPr>
        </p:pic>
      </p:grpSp>
      <p:pic>
        <p:nvPicPr>
          <p:cNvPr id="11" name="Picture 2"/>
          <p:cNvPicPr>
            <a:picLocks noChangeAspect="1" noChangeArrowheads="1"/>
          </p:cNvPicPr>
          <p:nvPr/>
        </p:nvPicPr>
        <p:blipFill>
          <a:blip r:embed="rId9" cstate="print"/>
          <a:srcRect/>
          <a:stretch>
            <a:fillRect/>
          </a:stretch>
        </p:blipFill>
        <p:spPr bwMode="auto">
          <a:xfrm>
            <a:off x="2667000" y="228600"/>
            <a:ext cx="2895600" cy="1283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a:bodyPr>
          <a:lstStyle/>
          <a:p>
            <a:endParaRPr lang="en-US" dirty="0"/>
          </a:p>
        </p:txBody>
      </p:sp>
      <p:sp>
        <p:nvSpPr>
          <p:cNvPr id="13" name="Content Placeholder 12"/>
          <p:cNvSpPr>
            <a:spLocks noGrp="1"/>
          </p:cNvSpPr>
          <p:nvPr>
            <p:ph idx="1"/>
          </p:nvPr>
        </p:nvSpPr>
        <p:spPr>
          <a:xfrm>
            <a:off x="381000" y="1752601"/>
            <a:ext cx="8229600" cy="3581400"/>
          </a:xfrm>
        </p:spPr>
        <p:txBody>
          <a:bodyPr>
            <a:normAutofit/>
          </a:bodyPr>
          <a:lstStyle/>
          <a:p>
            <a:pPr>
              <a:buNone/>
            </a:pPr>
            <a:endParaRPr lang="en-US" sz="1600" dirty="0" smtClean="0"/>
          </a:p>
          <a:p>
            <a:pPr>
              <a:buNone/>
            </a:pPr>
            <a:r>
              <a:rPr lang="en-US" sz="1600" i="1" dirty="0" smtClean="0"/>
              <a:t>Nevada Volunteers (a nonprofit 501 (c)3) is the Governor’s Commission on Service charged with awarding and administering the AmeriCorps*State funds throughout Nevada and is the state’s resource for volunteer service information. Through a competitive process, Nevada Volunteers funds high quality programs that:</a:t>
            </a:r>
            <a:endParaRPr lang="en-US" sz="1600" dirty="0" smtClean="0"/>
          </a:p>
          <a:p>
            <a:pPr lvl="1"/>
            <a:r>
              <a:rPr lang="en-US" sz="1200" i="1" dirty="0" smtClean="0"/>
              <a:t>develop an ethic of service</a:t>
            </a:r>
            <a:endParaRPr lang="en-US" sz="1200" dirty="0" smtClean="0"/>
          </a:p>
          <a:p>
            <a:pPr lvl="1"/>
            <a:r>
              <a:rPr lang="en-US" sz="1200" i="1" dirty="0" smtClean="0"/>
              <a:t>strengthen the capacity of communities to address unmet needs </a:t>
            </a:r>
            <a:endParaRPr lang="en-US" sz="1200" dirty="0" smtClean="0"/>
          </a:p>
          <a:p>
            <a:pPr lvl="1"/>
            <a:r>
              <a:rPr lang="en-US" sz="1200" i="1" dirty="0" smtClean="0"/>
              <a:t>demonstrate impact on communities</a:t>
            </a:r>
          </a:p>
          <a:p>
            <a:pPr lvl="1"/>
            <a:endParaRPr lang="en-US" sz="1200" dirty="0" smtClean="0"/>
          </a:p>
          <a:p>
            <a:pPr>
              <a:buNone/>
            </a:pPr>
            <a:endParaRPr lang="en-US" sz="1600" i="1" dirty="0" smtClean="0"/>
          </a:p>
          <a:p>
            <a:pPr algn="ctr">
              <a:buNone/>
            </a:pPr>
            <a:r>
              <a:rPr lang="en-US" sz="1600" dirty="0" smtClean="0"/>
              <a:t>Nevada Volunteers mission is to enhance volunteerism and service through our AmeriCorps programs and our volunteer initiative. </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5" name="Picture 24" descr="AmeriCorpsNEVADA.jpg"/>
          <p:cNvPicPr>
            <a:picLocks noChangeAspect="1"/>
          </p:cNvPicPr>
          <p:nvPr/>
        </p:nvPicPr>
        <p:blipFill>
          <a:blip r:embed="rId8" cstate="print"/>
          <a:stretch>
            <a:fillRect/>
          </a:stretch>
        </p:blipFill>
        <p:spPr>
          <a:xfrm>
            <a:off x="7086600" y="381000"/>
            <a:ext cx="1527048" cy="1527048"/>
          </a:xfrm>
          <a:prstGeom prst="rect">
            <a:avLst/>
          </a:prstGeom>
          <a:noFill/>
          <a:ln>
            <a:noFill/>
          </a:ln>
          <a:effectLst/>
        </p:spPr>
      </p:pic>
      <p:pic>
        <p:nvPicPr>
          <p:cNvPr id="11" name="Picture 10" descr="NVV-Logo_Horizontal Cropped_clear.jpg"/>
          <p:cNvPicPr>
            <a:picLocks noChangeAspect="1"/>
          </p:cNvPicPr>
          <p:nvPr/>
        </p:nvPicPr>
        <p:blipFill>
          <a:blip r:embed="rId9" cstate="print"/>
          <a:stretch>
            <a:fillRect/>
          </a:stretch>
        </p:blipFill>
        <p:spPr>
          <a:xfrm>
            <a:off x="685800" y="380999"/>
            <a:ext cx="5791200" cy="77796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8229600" cy="1143000"/>
          </a:xfrm>
        </p:spPr>
        <p:txBody>
          <a:bodyPr>
            <a:normAutofit/>
          </a:bodyPr>
          <a:lstStyle/>
          <a:p>
            <a:r>
              <a:rPr lang="en-US" dirty="0" smtClean="0"/>
              <a:t>CNCS State OFFICE</a:t>
            </a:r>
            <a:endParaRPr lang="en-US" dirty="0"/>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7344" y="1219200"/>
            <a:ext cx="1907927" cy="2209800"/>
          </a:xfrm>
        </p:spPr>
      </p:pic>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5"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6"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7"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8" cstate="print"/>
            <a:stretch>
              <a:fillRect/>
            </a:stretch>
          </p:blipFill>
          <p:spPr>
            <a:xfrm>
              <a:off x="6763212" y="5294071"/>
              <a:ext cx="2380788" cy="1563929"/>
            </a:xfrm>
            <a:prstGeom prst="rect">
              <a:avLst/>
            </a:prstGeom>
          </p:spPr>
        </p:pic>
      </p:gr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108" y="3505200"/>
            <a:ext cx="1600200" cy="16002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4333" y="3505200"/>
            <a:ext cx="1600200" cy="1600200"/>
          </a:xfrm>
          <a:prstGeom prst="rect">
            <a:avLst/>
          </a:prstGeom>
        </p:spPr>
      </p:pic>
      <p:sp>
        <p:nvSpPr>
          <p:cNvPr id="16" name="Content Placeholder 12"/>
          <p:cNvSpPr txBox="1">
            <a:spLocks/>
          </p:cNvSpPr>
          <p:nvPr/>
        </p:nvSpPr>
        <p:spPr>
          <a:xfrm>
            <a:off x="3932508" y="1981200"/>
            <a:ext cx="4678092" cy="3352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smtClean="0"/>
              <a:t>The CNCS Nevada </a:t>
            </a:r>
            <a:r>
              <a:rPr lang="en-US" sz="2000" dirty="0"/>
              <a:t>State Office is </a:t>
            </a:r>
            <a:r>
              <a:rPr lang="en-US" sz="2000" dirty="0" smtClean="0"/>
              <a:t>staffed </a:t>
            </a:r>
            <a:r>
              <a:rPr lang="en-US" sz="2000" dirty="0"/>
              <a:t>by federal employees </a:t>
            </a:r>
            <a:r>
              <a:rPr lang="en-US" sz="2000" dirty="0" smtClean="0"/>
              <a:t>who conduct </a:t>
            </a:r>
            <a:r>
              <a:rPr lang="en-US" sz="2000" dirty="0"/>
              <a:t>public outreach and program </a:t>
            </a:r>
            <a:r>
              <a:rPr lang="en-US" sz="2000" dirty="0" smtClean="0"/>
              <a:t>support for the agency. </a:t>
            </a:r>
            <a:r>
              <a:rPr lang="en-US" sz="2000" dirty="0"/>
              <a:t>These staff members are directly responsible for developing grants and projects, and for overseeing all Senior Corps and </a:t>
            </a:r>
            <a:r>
              <a:rPr lang="en-US" sz="2000" b="1" dirty="0"/>
              <a:t>AmeriCorps VISTA </a:t>
            </a:r>
            <a:r>
              <a:rPr lang="en-US" sz="2000" dirty="0"/>
              <a:t>projects within their states.</a:t>
            </a: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p:txBody>
          <a:bodyPr>
            <a:normAutofit/>
          </a:bodyPr>
          <a:lstStyle/>
          <a:p>
            <a:r>
              <a:rPr lang="en-US" dirty="0" smtClean="0"/>
              <a:t>National Civilian </a:t>
            </a:r>
            <a:r>
              <a:rPr lang="en-US" dirty="0" smtClean="0"/>
              <a:t>Community </a:t>
            </a:r>
            <a:r>
              <a:rPr lang="en-US" dirty="0" smtClean="0"/>
              <a:t>Corps</a:t>
            </a:r>
            <a:endParaRPr lang="en-US" dirty="0"/>
          </a:p>
        </p:txBody>
      </p:sp>
      <p:pic>
        <p:nvPicPr>
          <p:cNvPr id="13" name="Content Placeholder 12"/>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47845" y="1417638"/>
            <a:ext cx="1200893" cy="1200893"/>
          </a:xfrm>
        </p:spPr>
      </p:pic>
      <p:sp>
        <p:nvSpPr>
          <p:cNvPr id="11" name="Content Placeholder 10"/>
          <p:cNvSpPr>
            <a:spLocks noGrp="1"/>
          </p:cNvSpPr>
          <p:nvPr>
            <p:ph sz="half" idx="2"/>
          </p:nvPr>
        </p:nvSpPr>
        <p:spPr>
          <a:xfrm>
            <a:off x="2239384" y="1417638"/>
            <a:ext cx="6371216" cy="3535363"/>
          </a:xfrm>
        </p:spPr>
        <p:txBody>
          <a:bodyPr>
            <a:normAutofit fontScale="85000" lnSpcReduction="10000"/>
          </a:bodyPr>
          <a:lstStyle/>
          <a:p>
            <a:r>
              <a:rPr lang="en-US" dirty="0" smtClean="0"/>
              <a:t>The mission of NCCC is to strengthen communities and develop leaders through team-based national and community service.</a:t>
            </a:r>
          </a:p>
          <a:p>
            <a:r>
              <a:rPr lang="en-US" dirty="0" smtClean="0"/>
              <a:t>NCCC is a full-time, team-based residential service program for individuals ages 18-24. </a:t>
            </a:r>
          </a:p>
          <a:p>
            <a:r>
              <a:rPr lang="en-US" dirty="0" smtClean="0"/>
              <a:t>Project sponsors include national, community and faith-based nonprofits; municipal and state governments; federal agencies and programs; city, state and national parks; Native American communities; and schools.</a:t>
            </a:r>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5"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6"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7"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8" cstate="print"/>
            <a:stretch>
              <a:fillRect/>
            </a:stretch>
          </p:blipFill>
          <p:spPr>
            <a:xfrm>
              <a:off x="6763212" y="5294071"/>
              <a:ext cx="2380788" cy="1563929"/>
            </a:xfrm>
            <a:prstGeom prst="rect">
              <a:avLst/>
            </a:prstGeom>
          </p:spPr>
        </p:pic>
      </p:grpSp>
      <p:sp>
        <p:nvSpPr>
          <p:cNvPr id="16" name="Content Placeholder 12"/>
          <p:cNvSpPr txBox="1">
            <a:spLocks/>
          </p:cNvSpPr>
          <p:nvPr/>
        </p:nvSpPr>
        <p:spPr>
          <a:xfrm>
            <a:off x="3932508" y="1981200"/>
            <a:ext cx="4678092" cy="3352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sz="2000" dirty="0" smtClean="0"/>
          </a:p>
        </p:txBody>
      </p:sp>
    </p:spTree>
    <p:extLst>
      <p:ext uri="{BB962C8B-B14F-4D97-AF65-F5344CB8AC3E}">
        <p14:creationId xmlns:p14="http://schemas.microsoft.com/office/powerpoint/2010/main" val="3164956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p:txBody>
          <a:bodyPr>
            <a:normAutofit/>
          </a:bodyPr>
          <a:lstStyle/>
          <a:p>
            <a:r>
              <a:rPr lang="en-US" dirty="0" smtClean="0"/>
              <a:t>National Civilian </a:t>
            </a:r>
            <a:r>
              <a:rPr lang="en-US" dirty="0" smtClean="0"/>
              <a:t>Community </a:t>
            </a:r>
            <a:r>
              <a:rPr lang="en-US" dirty="0" smtClean="0"/>
              <a:t>Corps</a:t>
            </a:r>
            <a:endParaRPr lang="en-US" dirty="0"/>
          </a:p>
        </p:txBody>
      </p:sp>
      <p:sp>
        <p:nvSpPr>
          <p:cNvPr id="11" name="Content Placeholder 10"/>
          <p:cNvSpPr>
            <a:spLocks noGrp="1"/>
          </p:cNvSpPr>
          <p:nvPr>
            <p:ph sz="half" idx="1"/>
          </p:nvPr>
        </p:nvSpPr>
        <p:spPr>
          <a:xfrm>
            <a:off x="457199" y="1600200"/>
            <a:ext cx="4736361" cy="4525963"/>
          </a:xfrm>
        </p:spPr>
        <p:txBody>
          <a:bodyPr>
            <a:normAutofit fontScale="92500" lnSpcReduction="10000"/>
          </a:bodyPr>
          <a:lstStyle/>
          <a:p>
            <a:r>
              <a:rPr lang="en-US" dirty="0" smtClean="0"/>
              <a:t>Natural and Other Disasters</a:t>
            </a:r>
          </a:p>
          <a:p>
            <a:r>
              <a:rPr lang="en-US" dirty="0" smtClean="0"/>
              <a:t>Infrastructure Improvement</a:t>
            </a:r>
          </a:p>
          <a:p>
            <a:r>
              <a:rPr lang="en-US" dirty="0" smtClean="0"/>
              <a:t>Environmental Stewardship and Conservation</a:t>
            </a:r>
          </a:p>
          <a:p>
            <a:r>
              <a:rPr lang="en-US" dirty="0" smtClean="0"/>
              <a:t>Energy Conservation</a:t>
            </a:r>
          </a:p>
          <a:p>
            <a:r>
              <a:rPr lang="en-US" dirty="0" smtClean="0"/>
              <a:t>Urban and Rural Development</a:t>
            </a:r>
          </a:p>
        </p:txBody>
      </p:sp>
      <p:sp>
        <p:nvSpPr>
          <p:cNvPr id="4" name="Content Placeholder 3"/>
          <p:cNvSpPr>
            <a:spLocks noGrp="1"/>
          </p:cNvSpPr>
          <p:nvPr>
            <p:ph sz="half" idx="2"/>
          </p:nvPr>
        </p:nvSpPr>
        <p:spPr>
          <a:xfrm>
            <a:off x="5105400" y="1600200"/>
            <a:ext cx="3810000" cy="3505200"/>
          </a:xfrm>
        </p:spPr>
        <p:txBody>
          <a:bodyPr>
            <a:normAutofit fontScale="92500" lnSpcReduction="10000"/>
          </a:bodyPr>
          <a:lstStyle/>
          <a:p>
            <a:r>
              <a:rPr lang="en-US" dirty="0" smtClean="0"/>
              <a:t>Since 2000, NCCC teams have:</a:t>
            </a:r>
          </a:p>
          <a:p>
            <a:pPr lvl="1"/>
            <a:r>
              <a:rPr lang="en-US" dirty="0" smtClean="0"/>
              <a:t>Assisted nearly 7.5m people in disaster areas</a:t>
            </a:r>
          </a:p>
          <a:p>
            <a:pPr lvl="1"/>
            <a:r>
              <a:rPr lang="en-US" dirty="0" smtClean="0"/>
              <a:t>Recruited or coordinated 659,233 volunteers</a:t>
            </a:r>
          </a:p>
          <a:p>
            <a:pPr lvl="1"/>
            <a:r>
              <a:rPr lang="en-US" dirty="0" smtClean="0"/>
              <a:t>Constructed or restored 8,738 miles of trail</a:t>
            </a:r>
          </a:p>
          <a:p>
            <a:pPr lvl="1"/>
            <a:r>
              <a:rPr lang="en-US" dirty="0" smtClean="0"/>
              <a:t>Removed 21,532 tons of debris or vegetation</a:t>
            </a:r>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6" name="Content Placeholder 12"/>
          <p:cNvSpPr txBox="1">
            <a:spLocks/>
          </p:cNvSpPr>
          <p:nvPr/>
        </p:nvSpPr>
        <p:spPr>
          <a:xfrm>
            <a:off x="3932508" y="1981200"/>
            <a:ext cx="4678092" cy="3352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sz="2000" dirty="0" smtClean="0"/>
          </a:p>
        </p:txBody>
      </p:sp>
    </p:spTree>
    <p:extLst>
      <p:ext uri="{BB962C8B-B14F-4D97-AF65-F5344CB8AC3E}">
        <p14:creationId xmlns:p14="http://schemas.microsoft.com/office/powerpoint/2010/main" val="884617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smtClean="0"/>
              <a:t>2017-2018 CNCS Focus Areas</a:t>
            </a:r>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0" name="Title 11"/>
          <p:cNvSpPr txBox="1">
            <a:spLocks/>
          </p:cNvSpPr>
          <p:nvPr/>
        </p:nvSpPr>
        <p:spPr>
          <a:xfrm>
            <a:off x="457200" y="3581400"/>
            <a:ext cx="8382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Content Placeholder 12"/>
          <p:cNvSpPr>
            <a:spLocks noGrp="1"/>
          </p:cNvSpPr>
          <p:nvPr>
            <p:ph idx="1"/>
          </p:nvPr>
        </p:nvSpPr>
        <p:spPr>
          <a:xfrm>
            <a:off x="304800" y="1219201"/>
            <a:ext cx="8229600" cy="3680460"/>
          </a:xfrm>
        </p:spPr>
        <p:txBody>
          <a:bodyPr>
            <a:normAutofit fontScale="55000" lnSpcReduction="20000"/>
          </a:bodyPr>
          <a:lstStyle/>
          <a:p>
            <a:pPr lvl="0"/>
            <a:endParaRPr lang="en-US" sz="1400" b="1" dirty="0" smtClean="0"/>
          </a:p>
          <a:p>
            <a:pPr lvl="0"/>
            <a:r>
              <a:rPr lang="en-US" sz="2600" b="1" dirty="0" smtClean="0"/>
              <a:t>Disaster Services: I</a:t>
            </a:r>
            <a:r>
              <a:rPr lang="en-US" sz="2600" dirty="0" smtClean="0"/>
              <a:t>mproving community resiliency through disaster preparation, response, recovery, and mitigation.</a:t>
            </a:r>
          </a:p>
          <a:p>
            <a:pPr lvl="0"/>
            <a:r>
              <a:rPr lang="en-US" sz="2600" b="1" dirty="0" smtClean="0"/>
              <a:t>Economic Opportunity: I</a:t>
            </a:r>
            <a:r>
              <a:rPr lang="en-US" sz="2600" dirty="0" smtClean="0"/>
              <a:t>ncreasing economic opportunities for communities, specifically opportunity youth (see NOFO Glossary), both as the population served and as AmeriCorps members. </a:t>
            </a:r>
          </a:p>
          <a:p>
            <a:r>
              <a:rPr lang="en-US" sz="2600" b="1" dirty="0" smtClean="0"/>
              <a:t>Education</a:t>
            </a:r>
            <a:r>
              <a:rPr lang="en-US" sz="2600" dirty="0" smtClean="0"/>
              <a:t>: Improving student academic performance including STEM.</a:t>
            </a:r>
          </a:p>
          <a:p>
            <a:pPr lvl="0"/>
            <a:r>
              <a:rPr lang="en-US" sz="2600" b="1" dirty="0" smtClean="0"/>
              <a:t>Environmental Stewardship: </a:t>
            </a:r>
            <a:r>
              <a:rPr lang="en-US" sz="2600" dirty="0" smtClean="0"/>
              <a:t>21</a:t>
            </a:r>
            <a:r>
              <a:rPr lang="en-US" sz="2600" baseline="30000" dirty="0" smtClean="0"/>
              <a:t>st</a:t>
            </a:r>
            <a:r>
              <a:rPr lang="en-US" sz="2600" dirty="0" smtClean="0"/>
              <a:t> Century Service Corps (see NOFO Glossary).</a:t>
            </a:r>
          </a:p>
          <a:p>
            <a:pPr lvl="0"/>
            <a:r>
              <a:rPr lang="en-US" sz="2600" b="1" dirty="0" smtClean="0"/>
              <a:t>Healthy Futures: </a:t>
            </a:r>
            <a:r>
              <a:rPr lang="en-US" sz="2600" dirty="0" smtClean="0"/>
              <a:t>Reducing and/or Preventing Prescription Drug and Opioid Use</a:t>
            </a:r>
            <a:endParaRPr lang="en-US" sz="2600" b="1" dirty="0" smtClean="0"/>
          </a:p>
          <a:p>
            <a:pPr lvl="0"/>
            <a:r>
              <a:rPr lang="en-US" sz="2600" b="1" dirty="0" smtClean="0"/>
              <a:t>Veterans and Military Families: P</a:t>
            </a:r>
            <a:r>
              <a:rPr lang="en-US" sz="2600" dirty="0" smtClean="0"/>
              <a:t>ositively impacting the quality of life of veterans and improving military family strength.</a:t>
            </a:r>
          </a:p>
          <a:p>
            <a:pPr lvl="0"/>
            <a:r>
              <a:rPr lang="en-US" sz="2600" b="1" dirty="0" smtClean="0"/>
              <a:t>Governor and Mayor Initiatives </a:t>
            </a:r>
            <a:r>
              <a:rPr lang="en-US" sz="2600" dirty="0" smtClean="0"/>
              <a:t>(see NOFO Glossary).</a:t>
            </a:r>
          </a:p>
          <a:p>
            <a:pPr lvl="0"/>
            <a:r>
              <a:rPr lang="en-US" sz="2600" b="1" dirty="0" smtClean="0"/>
              <a:t>Programming that supports My Brother’s Keeper </a:t>
            </a:r>
            <a:r>
              <a:rPr lang="en-US" sz="2600" dirty="0" smtClean="0"/>
              <a:t>(see NOFO Glossary).</a:t>
            </a:r>
          </a:p>
          <a:p>
            <a:pPr lvl="0"/>
            <a:r>
              <a:rPr lang="en-US" sz="2600" b="1" dirty="0" smtClean="0"/>
              <a:t>Multi-focus intermediaries </a:t>
            </a:r>
            <a:r>
              <a:rPr lang="en-US" sz="2600" dirty="0" smtClean="0"/>
              <a:t>that demonstrate measureable impact and primarily serve communities with limited resources and organizational infrastructure. i.e. rural and other underserved communities (see NOFO Glossary).</a:t>
            </a:r>
          </a:p>
          <a:p>
            <a:pPr lvl="0"/>
            <a:r>
              <a:rPr lang="en-US" sz="2600" b="1" dirty="0" smtClean="0"/>
              <a:t>Safer communities</a:t>
            </a:r>
          </a:p>
          <a:p>
            <a:pPr lvl="0"/>
            <a:r>
              <a:rPr lang="en-US" sz="2600" b="1" dirty="0" smtClean="0"/>
              <a:t>Evidence-Based Intervention Planning Grants</a:t>
            </a:r>
          </a:p>
          <a:p>
            <a:pPr lvl="0"/>
            <a:r>
              <a:rPr lang="en-US" sz="2600" b="1" dirty="0" smtClean="0"/>
              <a:t>Encore Programs</a:t>
            </a:r>
          </a:p>
          <a:p>
            <a:pPr lvl="0"/>
            <a:endParaRPr lang="en-US" sz="1700" dirty="0" smtClean="0"/>
          </a:p>
          <a:p>
            <a:endParaRPr lang="en-US"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6895</TotalTime>
  <Words>4055</Words>
  <Application>Microsoft Office PowerPoint</Application>
  <PresentationFormat>On-screen Show (4:3)</PresentationFormat>
  <Paragraphs>465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Franklin Gothic Book</vt:lpstr>
      <vt:lpstr>Lucida Sans Unicode</vt:lpstr>
      <vt:lpstr>Office Theme</vt:lpstr>
      <vt:lpstr>National Service in Nevada: Determining how your organization can fit</vt:lpstr>
      <vt:lpstr>This training </vt:lpstr>
      <vt:lpstr>PowerPoint Presentation</vt:lpstr>
      <vt:lpstr>PowerPoint Presentation</vt:lpstr>
      <vt:lpstr>PowerPoint Presentation</vt:lpstr>
      <vt:lpstr>CNCS State OFFICE</vt:lpstr>
      <vt:lpstr>National Civilian Community Corps</vt:lpstr>
      <vt:lpstr>National Civilian Community Corps</vt:lpstr>
      <vt:lpstr>2017-2018 CNCS Focus Areas</vt:lpstr>
      <vt:lpstr> 2017-2018 Nevada Volunteers Focus Areas </vt:lpstr>
      <vt:lpstr>Eligibility for an  AmeriCorps Grant</vt:lpstr>
      <vt:lpstr>Benefits of an  AmeriCorps grant</vt:lpstr>
      <vt:lpstr>What can AmeriCorps Programs do?</vt:lpstr>
      <vt:lpstr>How are AmeriCorps*State and AmeriCorps*VISTA different?</vt:lpstr>
      <vt:lpstr>What are my responsibilities if I get an AmeriCorps program?</vt:lpstr>
      <vt:lpstr>AmeriCorps State Grants… 2017-2018 Nevada AmeriCorps State grant opportunities </vt:lpstr>
      <vt:lpstr>PowerPoint Presentation</vt:lpstr>
      <vt:lpstr>Required Match</vt:lpstr>
      <vt:lpstr>AmeriCorps State Selection Criteria</vt:lpstr>
      <vt:lpstr>PowerPoint Presentation</vt:lpstr>
      <vt:lpstr>PowerPoint Presentation</vt:lpstr>
      <vt:lpstr>AmeriCorps*VISTA Grants </vt:lpstr>
      <vt:lpstr>CNCS State OFFICE – VISTA Grants</vt:lpstr>
      <vt:lpstr>NCCC – Project Concept Form Deadlines</vt:lpstr>
      <vt:lpstr>Is AmeriCorps a fit for my organization?</vt:lpstr>
      <vt:lpstr>Helpful links </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dc:creator>
  <cp:lastModifiedBy>Laura Dickey</cp:lastModifiedBy>
  <cp:revision>237</cp:revision>
  <cp:lastPrinted>2016-10-13T15:13:08Z</cp:lastPrinted>
  <dcterms:created xsi:type="dcterms:W3CDTF">2012-03-02T00:49:38Z</dcterms:created>
  <dcterms:modified xsi:type="dcterms:W3CDTF">2016-10-24T18:41:01Z</dcterms:modified>
</cp:coreProperties>
</file>