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6" r:id="rId5"/>
    <p:sldId id="258" r:id="rId6"/>
    <p:sldId id="301" r:id="rId7"/>
    <p:sldId id="288" r:id="rId8"/>
    <p:sldId id="260" r:id="rId9"/>
    <p:sldId id="269" r:id="rId10"/>
    <p:sldId id="289" r:id="rId11"/>
    <p:sldId id="277" r:id="rId12"/>
    <p:sldId id="295" r:id="rId13"/>
    <p:sldId id="300" r:id="rId14"/>
    <p:sldId id="293" r:id="rId15"/>
    <p:sldId id="267" r:id="rId16"/>
    <p:sldId id="262" r:id="rId17"/>
    <p:sldId id="279" r:id="rId18"/>
    <p:sldId id="263" r:id="rId19"/>
    <p:sldId id="290" r:id="rId20"/>
    <p:sldId id="264" r:id="rId21"/>
    <p:sldId id="284" r:id="rId22"/>
    <p:sldId id="266" r:id="rId23"/>
    <p:sldId id="302" r:id="rId24"/>
    <p:sldId id="283" r:id="rId25"/>
    <p:sldId id="282" r:id="rId26"/>
    <p:sldId id="294" r:id="rId27"/>
    <p:sldId id="303" r:id="rId28"/>
    <p:sldId id="273" r:id="rId29"/>
    <p:sldId id="281" r:id="rId30"/>
    <p:sldId id="304" r:id="rId31"/>
    <p:sldId id="268" r:id="rId32"/>
    <p:sldId id="270"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Johnson" initials="M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75980" autoAdjust="0"/>
  </p:normalViewPr>
  <p:slideViewPr>
    <p:cSldViewPr>
      <p:cViewPr varScale="1">
        <p:scale>
          <a:sx n="92" d="100"/>
          <a:sy n="92" d="100"/>
        </p:scale>
        <p:origin x="153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7A5879D-429E-498E-9B5A-F2E8FCA3387E}" type="datetimeFigureOut">
              <a:rPr lang="en-US" smtClean="0"/>
              <a:pPr/>
              <a:t>10/20/2017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7D548F-6554-4564-B82B-6BD7B8DBBB87}" type="slidenum">
              <a:rPr lang="en-US" smtClean="0"/>
              <a:pPr/>
              <a:t>‹#›</a:t>
            </a:fld>
            <a:endParaRPr lang="en-US" dirty="0"/>
          </a:p>
        </p:txBody>
      </p:sp>
    </p:spTree>
    <p:extLst>
      <p:ext uri="{BB962C8B-B14F-4D97-AF65-F5344CB8AC3E}">
        <p14:creationId xmlns:p14="http://schemas.microsoft.com/office/powerpoint/2010/main" val="2392580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16671F-9CAD-41D7-B4AC-F369E49EC82B}" type="datetimeFigureOut">
              <a:rPr lang="en-US" smtClean="0"/>
              <a:pPr/>
              <a:t>10/20/2017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EADC5E-D4F1-4034-9DD2-907E8D56F949}" type="slidenum">
              <a:rPr lang="en-US" smtClean="0"/>
              <a:pPr/>
              <a:t>‹#›</a:t>
            </a:fld>
            <a:endParaRPr lang="en-US" dirty="0"/>
          </a:p>
        </p:txBody>
      </p:sp>
    </p:spTree>
    <p:extLst>
      <p:ext uri="{BB962C8B-B14F-4D97-AF65-F5344CB8AC3E}">
        <p14:creationId xmlns:p14="http://schemas.microsoft.com/office/powerpoint/2010/main" val="271324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pm.gov/furlough201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*PRESS —RECORD*</a:t>
            </a:r>
          </a:p>
          <a:p>
            <a:endParaRPr lang="en-US" dirty="0"/>
          </a:p>
          <a:p>
            <a:r>
              <a:rPr lang="en-US" dirty="0"/>
              <a:t>Welcome. Thank you</a:t>
            </a:r>
            <a:r>
              <a:rPr lang="en-US" baseline="0" dirty="0"/>
              <a:t> for joining us for the National Service in Nevada: Navigating National Service in Nevada. Nevada Volunteers, the Governor’s Commission on Service, the CNCS State Office of the Corporation for National and Community Services (CNCS), and National Civilian Community Corps (NCCC) have joined forces to present today’s workshop. We did this because understanding the different types of National Service, distinctions in terms of what your organization will be required to do in relation to both and how both programs can be utilized can seem perhaps overwhelming and at times just down right confusing. . </a:t>
            </a:r>
          </a:p>
          <a:p>
            <a:endParaRPr lang="en-US" baseline="0" dirty="0"/>
          </a:p>
          <a:p>
            <a:r>
              <a:rPr lang="en-US" baseline="0" dirty="0"/>
              <a:t>I am Laura Dickey the Director of AmeriCorps for  Nevada Volunteers. Joining me today is Matt Johnson, the State Program Director with the Nevada State CNCS Office, and Quentin Irion, Assistant Program Director of NCCC.</a:t>
            </a:r>
          </a:p>
          <a:p>
            <a:endParaRPr lang="en-US" baseline="0" dirty="0"/>
          </a:p>
          <a:p>
            <a:r>
              <a:rPr lang="en-US" baseline="0" dirty="0"/>
              <a:t>One of the challenges local organizations have had is determining whether they are a good fit for an AmeriCorps grant. This presentation is an opportunity to cover some general AmeriCorps information that organizations should know and consider before applying for either and AmeriCorps* State grant, for an AmeriCorps*VISTA Program or a NCCC opportunity.</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a:t>
            </a:fld>
            <a:endParaRPr lang="en-US" dirty="0"/>
          </a:p>
        </p:txBody>
      </p:sp>
    </p:spTree>
    <p:extLst>
      <p:ext uri="{BB962C8B-B14F-4D97-AF65-F5344CB8AC3E}">
        <p14:creationId xmlns:p14="http://schemas.microsoft.com/office/powerpoint/2010/main" val="90511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These 12 priority areas are what</a:t>
            </a:r>
            <a:r>
              <a:rPr lang="en-US" baseline="0" dirty="0"/>
              <a:t> grantees </a:t>
            </a:r>
            <a:r>
              <a:rPr lang="en-US" dirty="0"/>
              <a:t>will select National Performance Measures for their programs. IN depth</a:t>
            </a:r>
            <a:r>
              <a:rPr lang="en-US" baseline="0" dirty="0"/>
              <a:t> information on these areas are in the actual NOFO and on the AmeriCorps website. </a:t>
            </a:r>
            <a:r>
              <a:rPr lang="en-US" dirty="0"/>
              <a:t> </a:t>
            </a:r>
          </a:p>
          <a:p>
            <a:endParaRPr lang="en-US" dirty="0"/>
          </a:p>
          <a:p>
            <a:r>
              <a:rPr lang="en-US" dirty="0"/>
              <a:t>If</a:t>
            </a:r>
            <a:r>
              <a:rPr lang="en-US" baseline="0" dirty="0"/>
              <a:t> you are considering applying you should spend time in advance of your application reviewing the performance measures under each area, looking at the Logic model/theory to create your performance measures. </a:t>
            </a:r>
          </a:p>
          <a:p>
            <a:endParaRPr lang="en-US" u="sng" baseline="0" dirty="0">
              <a:solidFill>
                <a:srgbClr val="FF0000"/>
              </a:solidFill>
            </a:endParaRPr>
          </a:p>
        </p:txBody>
      </p:sp>
      <p:sp>
        <p:nvSpPr>
          <p:cNvPr id="4" name="Slide Number Placeholder 3"/>
          <p:cNvSpPr>
            <a:spLocks noGrp="1"/>
          </p:cNvSpPr>
          <p:nvPr>
            <p:ph type="sldNum" sz="quarter" idx="10"/>
          </p:nvPr>
        </p:nvSpPr>
        <p:spPr/>
        <p:txBody>
          <a:bodyPr/>
          <a:lstStyle/>
          <a:p>
            <a:fld id="{5EEADC5E-D4F1-4034-9DD2-907E8D56F949}" type="slidenum">
              <a:rPr lang="en-US" smtClean="0"/>
              <a:pPr/>
              <a:t>10</a:t>
            </a:fld>
            <a:endParaRPr lang="en-US" dirty="0"/>
          </a:p>
        </p:txBody>
      </p:sp>
    </p:spTree>
    <p:extLst>
      <p:ext uri="{BB962C8B-B14F-4D97-AF65-F5344CB8AC3E}">
        <p14:creationId xmlns:p14="http://schemas.microsoft.com/office/powerpoint/2010/main" val="225881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These 4 funding priorities are what</a:t>
            </a:r>
            <a:r>
              <a:rPr lang="en-US" baseline="0" dirty="0"/>
              <a:t> grantees </a:t>
            </a:r>
            <a:r>
              <a:rPr lang="en-US" dirty="0"/>
              <a:t>will select National Performance Measures for their programs. IN depth</a:t>
            </a:r>
            <a:r>
              <a:rPr lang="en-US" baseline="0" dirty="0"/>
              <a:t> information on these areas are in the actual NOFO and on the AmeriCorps website. </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Nevada Volunteers is specifically interested in organizations who wish</a:t>
            </a:r>
            <a:r>
              <a:rPr lang="en-US" baseline="0" dirty="0"/>
              <a:t> to serve as intermediaries.</a:t>
            </a:r>
            <a:endParaRPr lang="en-US" dirty="0"/>
          </a:p>
          <a:p>
            <a:endParaRPr lang="en-US" dirty="0"/>
          </a:p>
          <a:p>
            <a:endParaRPr lang="en-US" dirty="0"/>
          </a:p>
          <a:p>
            <a:r>
              <a:rPr lang="en-US" dirty="0"/>
              <a:t>If</a:t>
            </a:r>
            <a:r>
              <a:rPr lang="en-US" baseline="0" dirty="0"/>
              <a:t> you are considering applying you should spend time in advance of your application reviewing the performance measures under each areas, looking at the Logic model/theory to create your performance measures. There is a link at the end of this presentation to assist you in doing so. </a:t>
            </a:r>
          </a:p>
          <a:p>
            <a:endParaRPr lang="en-US" baseline="0"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11</a:t>
            </a:fld>
            <a:endParaRPr lang="en-US" dirty="0"/>
          </a:p>
        </p:txBody>
      </p:sp>
    </p:spTree>
    <p:extLst>
      <p:ext uri="{BB962C8B-B14F-4D97-AF65-F5344CB8AC3E}">
        <p14:creationId xmlns:p14="http://schemas.microsoft.com/office/powerpoint/2010/main" val="2908831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12</a:t>
            </a:fld>
            <a:endParaRPr lang="en-US" dirty="0"/>
          </a:p>
        </p:txBody>
      </p:sp>
    </p:spTree>
    <p:extLst>
      <p:ext uri="{BB962C8B-B14F-4D97-AF65-F5344CB8AC3E}">
        <p14:creationId xmlns:p14="http://schemas.microsoft.com/office/powerpoint/2010/main" val="1348026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It is very important for an organization applying for an AmeriCorps grant to understand the dual</a:t>
            </a:r>
            <a:r>
              <a:rPr lang="en-US" baseline="0" dirty="0"/>
              <a:t> goals of impacting the community and supporting AmeriCorps members to develop and build skills to support future opportunities. A large focus of an AmeriCorps program is support of its members. </a:t>
            </a:r>
          </a:p>
          <a:p>
            <a:endParaRPr lang="en-US" baseline="0" dirty="0"/>
          </a:p>
          <a:p>
            <a:r>
              <a:rPr lang="en-US" baseline="0" dirty="0"/>
              <a:t>But to highlight some key benefits and expectations of an AmeriCorps grant.</a:t>
            </a:r>
          </a:p>
          <a:p>
            <a:endParaRPr lang="en-US" baseline="0" dirty="0"/>
          </a:p>
          <a:p>
            <a:r>
              <a:rPr lang="en-US" baseline="0" dirty="0"/>
              <a:t>EXPANDS capacity</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13</a:t>
            </a:fld>
            <a:endParaRPr lang="en-US" dirty="0"/>
          </a:p>
        </p:txBody>
      </p:sp>
    </p:spTree>
    <p:extLst>
      <p:ext uri="{BB962C8B-B14F-4D97-AF65-F5344CB8AC3E}">
        <p14:creationId xmlns:p14="http://schemas.microsoft.com/office/powerpoint/2010/main" val="345497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 1</a:t>
            </a:r>
            <a:r>
              <a:rPr lang="en-US" baseline="30000" dirty="0"/>
              <a:t>st</a:t>
            </a:r>
            <a:r>
              <a:rPr lang="en-US" baseline="0" dirty="0"/>
              <a:t> then Matt</a:t>
            </a:r>
            <a:endParaRPr lang="en-US" dirty="0"/>
          </a:p>
          <a:p>
            <a:endParaRPr lang="en-US" dirty="0"/>
          </a:p>
          <a:p>
            <a:r>
              <a:rPr lang="en-US" dirty="0"/>
              <a:t>This list of different options is not all inclusive. Visit the AmeriCorps.gov website to read about what other organizations and commissions are doing with their AmeriCorps</a:t>
            </a:r>
            <a:r>
              <a:rPr lang="en-US" baseline="0" dirty="0"/>
              <a:t> members</a:t>
            </a:r>
          </a:p>
          <a:p>
            <a:r>
              <a:rPr lang="en-US" baseline="0" dirty="0"/>
              <a:t>Examples of AmeriCorps State member activities include…</a:t>
            </a:r>
          </a:p>
          <a:p>
            <a:r>
              <a:rPr lang="en-US" dirty="0">
                <a:solidFill>
                  <a:srgbClr val="FF0000"/>
                </a:solidFill>
              </a:rPr>
              <a:t>Improving graduation rates</a:t>
            </a:r>
          </a:p>
          <a:p>
            <a:r>
              <a:rPr lang="en-US" dirty="0">
                <a:solidFill>
                  <a:srgbClr val="FF0000"/>
                </a:solidFill>
              </a:rPr>
              <a:t>Reducing youth obesity rates</a:t>
            </a:r>
          </a:p>
          <a:p>
            <a:r>
              <a:rPr lang="en-US" dirty="0">
                <a:solidFill>
                  <a:srgbClr val="FF0000"/>
                </a:solidFill>
              </a:rPr>
              <a:t>Increasing number of individuals receiving their GED</a:t>
            </a:r>
          </a:p>
          <a:p>
            <a:r>
              <a:rPr lang="en-US" dirty="0">
                <a:solidFill>
                  <a:srgbClr val="FF0000"/>
                </a:solidFill>
              </a:rPr>
              <a:t>Improving school performance</a:t>
            </a:r>
          </a:p>
          <a:p>
            <a:r>
              <a:rPr lang="en-US" dirty="0">
                <a:solidFill>
                  <a:srgbClr val="FF0000"/>
                </a:solidFill>
              </a:rPr>
              <a:t>Improving school attendance</a:t>
            </a:r>
          </a:p>
          <a:p>
            <a:r>
              <a:rPr lang="en-US" dirty="0">
                <a:solidFill>
                  <a:srgbClr val="FF0000"/>
                </a:solidFill>
              </a:rPr>
              <a:t>Increasing the number of public awareness/education programs around a particular topic (illiteracy, health, etc.)</a:t>
            </a:r>
          </a:p>
          <a:p>
            <a:r>
              <a:rPr lang="en-US" dirty="0">
                <a:solidFill>
                  <a:srgbClr val="FF0000"/>
                </a:solidFill>
              </a:rPr>
              <a:t>Increasing the number of after-school slots for youth participants.</a:t>
            </a:r>
          </a:p>
          <a:p>
            <a:endParaRPr lang="en-US" dirty="0">
              <a:solidFill>
                <a:srgbClr val="FF0000"/>
              </a:solidFill>
            </a:endParaRPr>
          </a:p>
          <a:p>
            <a:r>
              <a:rPr lang="en-US" dirty="0">
                <a:solidFill>
                  <a:srgbClr val="FF0000"/>
                </a:solidFill>
              </a:rPr>
              <a:t>There are very specific limitations on the use of AmeriCorps State members duties-prohibited and unallowable activities. </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14</a:t>
            </a:fld>
            <a:endParaRPr lang="en-US" dirty="0"/>
          </a:p>
        </p:txBody>
      </p:sp>
    </p:spTree>
    <p:extLst>
      <p:ext uri="{BB962C8B-B14F-4D97-AF65-F5344CB8AC3E}">
        <p14:creationId xmlns:p14="http://schemas.microsoft.com/office/powerpoint/2010/main" val="420888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Matt</a:t>
            </a:r>
          </a:p>
          <a:p>
            <a:endParaRPr lang="en-US" dirty="0"/>
          </a:p>
          <a:p>
            <a:r>
              <a:rPr lang="en-US" dirty="0"/>
              <a:t>National Service members which receive a modest</a:t>
            </a:r>
            <a:r>
              <a:rPr lang="en-US" baseline="0" dirty="0"/>
              <a:t> living allowance and education award for a significant amount of time and effort serving. </a:t>
            </a:r>
          </a:p>
          <a:p>
            <a:endParaRPr lang="en-US" baseline="0" dirty="0"/>
          </a:p>
          <a:p>
            <a:r>
              <a:rPr lang="en-US" baseline="0" dirty="0"/>
              <a:t>Highlight that members are not employees and they must go through a criminal background check as outlined through AmeriCorps rules and provisions. </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15</a:t>
            </a:fld>
            <a:endParaRPr lang="en-US" dirty="0"/>
          </a:p>
        </p:txBody>
      </p:sp>
    </p:spTree>
    <p:extLst>
      <p:ext uri="{BB962C8B-B14F-4D97-AF65-F5344CB8AC3E}">
        <p14:creationId xmlns:p14="http://schemas.microsoft.com/office/powerpoint/2010/main" val="20862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Matt 1</a:t>
            </a:r>
            <a:r>
              <a:rPr lang="en-US" b="1" baseline="30000" dirty="0"/>
              <a:t>st</a:t>
            </a:r>
            <a:r>
              <a:rPr lang="en-US" b="1" dirty="0"/>
              <a:t> then Laura</a:t>
            </a:r>
          </a:p>
          <a:p>
            <a:endParaRPr lang="en-US" b="1" dirty="0"/>
          </a:p>
          <a:p>
            <a:r>
              <a:rPr lang="en-US" b="1" dirty="0"/>
              <a:t>This list is not all inclusive. </a:t>
            </a:r>
            <a:r>
              <a:rPr lang="en-US" dirty="0"/>
              <a:t>What is important to note is there are very</a:t>
            </a:r>
            <a:r>
              <a:rPr lang="en-US" baseline="0" dirty="0"/>
              <a:t> REAL and intensive commitments when one applies for an AmeriCorps Program . You will see there are tangible differences based off of if you apply for an AmeriCorps state program, which provides funding to your organization, or AmeriCorps Vista which provides human capital. </a:t>
            </a:r>
          </a:p>
          <a:p>
            <a:endParaRPr lang="en-US" baseline="0" dirty="0"/>
          </a:p>
          <a:p>
            <a:pPr algn="ctr"/>
            <a:r>
              <a:rPr lang="en-US" dirty="0"/>
              <a:t>BREAK FOR QUESTIONS</a:t>
            </a:r>
          </a:p>
        </p:txBody>
      </p:sp>
      <p:sp>
        <p:nvSpPr>
          <p:cNvPr id="4" name="Slide Number Placeholder 3"/>
          <p:cNvSpPr>
            <a:spLocks noGrp="1"/>
          </p:cNvSpPr>
          <p:nvPr>
            <p:ph type="sldNum" sz="quarter" idx="10"/>
          </p:nvPr>
        </p:nvSpPr>
        <p:spPr/>
        <p:txBody>
          <a:bodyPr/>
          <a:lstStyle/>
          <a:p>
            <a:fld id="{5EEADC5E-D4F1-4034-9DD2-907E8D56F949}" type="slidenum">
              <a:rPr lang="en-US" smtClean="0"/>
              <a:pPr/>
              <a:t>16</a:t>
            </a:fld>
            <a:endParaRPr lang="en-US" dirty="0"/>
          </a:p>
        </p:txBody>
      </p:sp>
    </p:spTree>
    <p:extLst>
      <p:ext uri="{BB962C8B-B14F-4D97-AF65-F5344CB8AC3E}">
        <p14:creationId xmlns:p14="http://schemas.microsoft.com/office/powerpoint/2010/main" val="3077875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And the match increases each year</a:t>
            </a:r>
            <a:r>
              <a:rPr lang="en-US" baseline="0" dirty="0"/>
              <a:t> with specific amounts. For a first time applicant the match requirement is 24%</a:t>
            </a:r>
          </a:p>
          <a:p>
            <a:endParaRPr lang="en-US" baseline="0" dirty="0"/>
          </a:p>
          <a:p>
            <a:r>
              <a:rPr lang="en-US" baseline="0" dirty="0"/>
              <a:t>Please note if you are looking for 1 or 2 members then you will want to consider a host site agreement or an AmeriCorps VISTA rather than this AmeriCorps*State funding as Nevada Volunteers requires a minimum of 10 MSY. </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17</a:t>
            </a:fld>
            <a:endParaRPr lang="en-US" dirty="0"/>
          </a:p>
        </p:txBody>
      </p:sp>
    </p:spTree>
    <p:extLst>
      <p:ext uri="{BB962C8B-B14F-4D97-AF65-F5344CB8AC3E}">
        <p14:creationId xmlns:p14="http://schemas.microsoft.com/office/powerpoint/2010/main" val="198855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18</a:t>
            </a:fld>
            <a:endParaRPr lang="en-US" dirty="0"/>
          </a:p>
        </p:txBody>
      </p:sp>
    </p:spTree>
    <p:extLst>
      <p:ext uri="{BB962C8B-B14F-4D97-AF65-F5344CB8AC3E}">
        <p14:creationId xmlns:p14="http://schemas.microsoft.com/office/powerpoint/2010/main" val="2242809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endParaRPr lang="en-US" dirty="0"/>
          </a:p>
          <a:p>
            <a:r>
              <a:rPr lang="en-US" dirty="0"/>
              <a:t>Talk about host site option and what that means-NOT a part of this NOFO, but working directly with Nevada Volunteers Sub grantees. There are fees to hosting an AmeriCorps member and those vary</a:t>
            </a:r>
            <a:r>
              <a:rPr lang="en-US" baseline="0" dirty="0"/>
              <a:t> by sub grantee and type of member term (FT, PT, etc). Host site fees range from </a:t>
            </a:r>
            <a:r>
              <a:rPr lang="en-US" sz="1200" kern="1200" dirty="0">
                <a:solidFill>
                  <a:schemeClr val="tx1"/>
                </a:solidFill>
                <a:latin typeface="+mn-lt"/>
                <a:ea typeface="+mn-ea"/>
                <a:cs typeface="+mn-cs"/>
              </a:rPr>
              <a:t>$6,000 per MSY to $9,000 per MSY. Part-Time host site fees tend to run around $3,000.</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19</a:t>
            </a:fld>
            <a:endParaRPr lang="en-US" dirty="0"/>
          </a:p>
        </p:txBody>
      </p:sp>
    </p:spTree>
    <p:extLst>
      <p:ext uri="{BB962C8B-B14F-4D97-AF65-F5344CB8AC3E}">
        <p14:creationId xmlns:p14="http://schemas.microsoft.com/office/powerpoint/2010/main" val="312163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Today’s presentation</a:t>
            </a:r>
            <a:r>
              <a:rPr lang="en-US" baseline="0" dirty="0"/>
              <a:t> will introduce you to national service programs in Nevada.</a:t>
            </a:r>
          </a:p>
          <a:p>
            <a:endParaRPr lang="en-US" baseline="0" dirty="0"/>
          </a:p>
          <a:p>
            <a:r>
              <a:rPr lang="en-US" baseline="0" dirty="0"/>
              <a:t>Outline what AmeriCorps programs and members can do (and some of what they cannot do) and talk about some of the requirements your organizations would need to meet in order to apply.  Again, in depth instructions and requirements are found on Nevada Volunteers website. This webinar is meant to provide an introduction in the hopes that you will continue to learn more about National Service and our current NOFO, VISTA concept papers. </a:t>
            </a:r>
          </a:p>
          <a:p>
            <a:endParaRPr lang="en-US" baseline="0" dirty="0"/>
          </a:p>
          <a:p>
            <a:r>
              <a:rPr lang="en-US" baseline="0" dirty="0"/>
              <a:t>It will not address how to apply to be an AmeriCorps member or give you an “in” for funding. </a:t>
            </a:r>
          </a:p>
          <a:p>
            <a:endParaRPr lang="en-US" baseline="0"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a:t>
            </a:fld>
            <a:endParaRPr lang="en-US" dirty="0"/>
          </a:p>
        </p:txBody>
      </p:sp>
    </p:spTree>
    <p:extLst>
      <p:ext uri="{BB962C8B-B14F-4D97-AF65-F5344CB8AC3E}">
        <p14:creationId xmlns:p14="http://schemas.microsoft.com/office/powerpoint/2010/main" val="2987672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 1</a:t>
            </a:r>
            <a:r>
              <a:rPr lang="en-US" baseline="30000" dirty="0"/>
              <a:t>st</a:t>
            </a:r>
            <a:r>
              <a:rPr lang="en-US" baseline="0" dirty="0"/>
              <a:t> then Matt</a:t>
            </a:r>
            <a:endParaRPr lang="en-US" dirty="0"/>
          </a:p>
          <a:p>
            <a:endParaRPr lang="en-US" dirty="0"/>
          </a:p>
          <a:p>
            <a:r>
              <a:rPr lang="en-US" dirty="0"/>
              <a:t>This list of different options is not all inclusive. Visit the AmeriCorps.gov website to read about what other organizations and commissions are doing with their AmeriCorps</a:t>
            </a:r>
            <a:r>
              <a:rPr lang="en-US" baseline="0" dirty="0"/>
              <a:t> members</a:t>
            </a:r>
          </a:p>
          <a:p>
            <a:r>
              <a:rPr lang="en-US" baseline="0" dirty="0"/>
              <a:t>Examples of AmeriCorps State member activities include…</a:t>
            </a:r>
          </a:p>
          <a:p>
            <a:r>
              <a:rPr lang="en-US" dirty="0">
                <a:solidFill>
                  <a:srgbClr val="FF0000"/>
                </a:solidFill>
              </a:rPr>
              <a:t>Improving graduation rates</a:t>
            </a:r>
          </a:p>
          <a:p>
            <a:r>
              <a:rPr lang="en-US" dirty="0">
                <a:solidFill>
                  <a:srgbClr val="FF0000"/>
                </a:solidFill>
              </a:rPr>
              <a:t>Reducing youth obesity rates</a:t>
            </a:r>
          </a:p>
          <a:p>
            <a:r>
              <a:rPr lang="en-US" dirty="0">
                <a:solidFill>
                  <a:srgbClr val="FF0000"/>
                </a:solidFill>
              </a:rPr>
              <a:t>Increasing number of individuals receiving their GED</a:t>
            </a:r>
          </a:p>
          <a:p>
            <a:r>
              <a:rPr lang="en-US" dirty="0">
                <a:solidFill>
                  <a:srgbClr val="FF0000"/>
                </a:solidFill>
              </a:rPr>
              <a:t>Improving school performance</a:t>
            </a:r>
          </a:p>
          <a:p>
            <a:r>
              <a:rPr lang="en-US" dirty="0">
                <a:solidFill>
                  <a:srgbClr val="FF0000"/>
                </a:solidFill>
              </a:rPr>
              <a:t>Improving school attendance</a:t>
            </a:r>
          </a:p>
          <a:p>
            <a:r>
              <a:rPr lang="en-US" dirty="0">
                <a:solidFill>
                  <a:srgbClr val="FF0000"/>
                </a:solidFill>
              </a:rPr>
              <a:t>Increasing the number of public awareness/education programs around a particular topic (illiteracy, health, etc.)</a:t>
            </a:r>
          </a:p>
          <a:p>
            <a:r>
              <a:rPr lang="en-US" dirty="0">
                <a:solidFill>
                  <a:srgbClr val="FF0000"/>
                </a:solidFill>
              </a:rPr>
              <a:t>Increasing the number of after-school slots for youth participants.</a:t>
            </a:r>
          </a:p>
          <a:p>
            <a:endParaRPr lang="en-US" dirty="0">
              <a:solidFill>
                <a:srgbClr val="FF0000"/>
              </a:solidFill>
            </a:endParaRPr>
          </a:p>
          <a:p>
            <a:r>
              <a:rPr lang="en-US" dirty="0">
                <a:solidFill>
                  <a:srgbClr val="FF0000"/>
                </a:solidFill>
              </a:rPr>
              <a:t>There are very specific limitations on the use of AmeriCorps State members duties-prohibited and unallowable activities. </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20</a:t>
            </a:fld>
            <a:endParaRPr lang="en-US" dirty="0"/>
          </a:p>
        </p:txBody>
      </p:sp>
    </p:spTree>
    <p:extLst>
      <p:ext uri="{BB962C8B-B14F-4D97-AF65-F5344CB8AC3E}">
        <p14:creationId xmlns:p14="http://schemas.microsoft.com/office/powerpoint/2010/main" val="3334838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Laura</a:t>
            </a:r>
          </a:p>
          <a:p>
            <a:pPr lvl="0"/>
            <a:r>
              <a:rPr lang="en-US" dirty="0"/>
              <a:t>Program Design</a:t>
            </a:r>
          </a:p>
          <a:p>
            <a:pPr lvl="0"/>
            <a:r>
              <a:rPr lang="en-US" dirty="0"/>
              <a:t>Community Need—Convincingly  links  the need, the evidence based intervention that will be carried out by AmeriCorps members and community volunteers, the ways AmeriCorps member are well-suited to deliver the intervention and the anticipated outcomes (performance measures). </a:t>
            </a:r>
          </a:p>
          <a:p>
            <a:pPr lvl="0"/>
            <a:r>
              <a:rPr lang="en-US" dirty="0"/>
              <a:t>Nevada Volunteers applicants are required to meet National Performance measures and program specific performance measures for every member activity. </a:t>
            </a:r>
          </a:p>
          <a:p>
            <a:pPr lvl="0"/>
            <a:endParaRPr lang="en-US" dirty="0"/>
          </a:p>
          <a:p>
            <a:pPr lvl="0"/>
            <a:r>
              <a:rPr lang="en-US" dirty="0"/>
              <a:t>Ethic of Service--Describes program components that enable AmeriCorps members to have a powerful service experience that produces increased community impact and lead to continued civic participation and connectivity with other AmeriCorps participants. </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21</a:t>
            </a:fld>
            <a:endParaRPr lang="en-US" dirty="0"/>
          </a:p>
        </p:txBody>
      </p:sp>
    </p:spTree>
    <p:extLst>
      <p:ext uri="{BB962C8B-B14F-4D97-AF65-F5344CB8AC3E}">
        <p14:creationId xmlns:p14="http://schemas.microsoft.com/office/powerpoint/2010/main" val="2979751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Links in NOFO to register for the trainings. Note deadlines.  </a:t>
            </a:r>
          </a:p>
          <a:p>
            <a:r>
              <a:rPr lang="en-US" dirty="0"/>
              <a:t>Utilize the t/ta time period to</a:t>
            </a:r>
            <a:r>
              <a:rPr lang="en-US" baseline="0" dirty="0"/>
              <a:t> submit questions.</a:t>
            </a:r>
            <a:endParaRPr lang="en-US" dirty="0"/>
          </a:p>
          <a:p>
            <a:pPr lvl="0"/>
            <a:endParaRPr lang="en-US" dirty="0"/>
          </a:p>
          <a:p>
            <a:pPr>
              <a:buNone/>
            </a:pPr>
            <a:endParaRPr lang="en-US" dirty="0"/>
          </a:p>
          <a:p>
            <a:pPr algn="ctr"/>
            <a:r>
              <a:rPr lang="en-US" dirty="0"/>
              <a:t>BREAK FOR QUESTIONS?</a:t>
            </a:r>
          </a:p>
        </p:txBody>
      </p:sp>
      <p:sp>
        <p:nvSpPr>
          <p:cNvPr id="4" name="Slide Number Placeholder 3"/>
          <p:cNvSpPr>
            <a:spLocks noGrp="1"/>
          </p:cNvSpPr>
          <p:nvPr>
            <p:ph type="sldNum" sz="quarter" idx="10"/>
          </p:nvPr>
        </p:nvSpPr>
        <p:spPr/>
        <p:txBody>
          <a:bodyPr/>
          <a:lstStyle/>
          <a:p>
            <a:fld id="{5EEADC5E-D4F1-4034-9DD2-907E8D56F949}" type="slidenum">
              <a:rPr lang="en-US" smtClean="0"/>
              <a:pPr/>
              <a:t>22</a:t>
            </a:fld>
            <a:endParaRPr lang="en-US" dirty="0"/>
          </a:p>
        </p:txBody>
      </p:sp>
    </p:spTree>
    <p:extLst>
      <p:ext uri="{BB962C8B-B14F-4D97-AF65-F5344CB8AC3E}">
        <p14:creationId xmlns:p14="http://schemas.microsoft.com/office/powerpoint/2010/main" val="575549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Links in NOFO to register for the trainings. Note deadlines.  </a:t>
            </a:r>
          </a:p>
          <a:p>
            <a:r>
              <a:rPr lang="en-US" dirty="0"/>
              <a:t>Utilize the t/ta time period to</a:t>
            </a:r>
            <a:r>
              <a:rPr lang="en-US" baseline="0" dirty="0"/>
              <a:t> submit questions.</a:t>
            </a:r>
            <a:endParaRPr lang="en-US" dirty="0"/>
          </a:p>
          <a:p>
            <a:pPr lvl="0"/>
            <a:endParaRPr lang="en-US" dirty="0"/>
          </a:p>
          <a:p>
            <a:pPr>
              <a:buNone/>
            </a:pPr>
            <a:endParaRPr lang="en-US" dirty="0"/>
          </a:p>
          <a:p>
            <a:pPr algn="ctr"/>
            <a:r>
              <a:rPr lang="en-US" dirty="0"/>
              <a:t>BREAK FOR QUESTIONS?</a:t>
            </a:r>
          </a:p>
        </p:txBody>
      </p:sp>
      <p:sp>
        <p:nvSpPr>
          <p:cNvPr id="4" name="Slide Number Placeholder 3"/>
          <p:cNvSpPr>
            <a:spLocks noGrp="1"/>
          </p:cNvSpPr>
          <p:nvPr>
            <p:ph type="sldNum" sz="quarter" idx="10"/>
          </p:nvPr>
        </p:nvSpPr>
        <p:spPr/>
        <p:txBody>
          <a:bodyPr/>
          <a:lstStyle/>
          <a:p>
            <a:fld id="{5EEADC5E-D4F1-4034-9DD2-907E8D56F949}" type="slidenum">
              <a:rPr lang="en-US" smtClean="0"/>
              <a:pPr/>
              <a:t>23</a:t>
            </a:fld>
            <a:endParaRPr lang="en-US" dirty="0"/>
          </a:p>
        </p:txBody>
      </p:sp>
    </p:spTree>
    <p:extLst>
      <p:ext uri="{BB962C8B-B14F-4D97-AF65-F5344CB8AC3E}">
        <p14:creationId xmlns:p14="http://schemas.microsoft.com/office/powerpoint/2010/main" val="1715130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Links in NOFO to register for the trainings. Note deadlines.  </a:t>
            </a:r>
          </a:p>
          <a:p>
            <a:r>
              <a:rPr lang="en-US" dirty="0"/>
              <a:t>Utilize the t/ta time period to</a:t>
            </a:r>
            <a:r>
              <a:rPr lang="en-US" baseline="0" dirty="0"/>
              <a:t> submit questions.</a:t>
            </a:r>
            <a:endParaRPr lang="en-US" dirty="0"/>
          </a:p>
          <a:p>
            <a:pPr lvl="0"/>
            <a:endParaRPr lang="en-US" dirty="0"/>
          </a:p>
          <a:p>
            <a:pPr>
              <a:buNone/>
            </a:pPr>
            <a:endParaRPr lang="en-US" dirty="0"/>
          </a:p>
          <a:p>
            <a:pPr algn="ctr"/>
            <a:r>
              <a:rPr lang="en-US" dirty="0"/>
              <a:t>BREAK FOR QUESTIONS?</a:t>
            </a:r>
          </a:p>
        </p:txBody>
      </p:sp>
      <p:sp>
        <p:nvSpPr>
          <p:cNvPr id="4" name="Slide Number Placeholder 3"/>
          <p:cNvSpPr>
            <a:spLocks noGrp="1"/>
          </p:cNvSpPr>
          <p:nvPr>
            <p:ph type="sldNum" sz="quarter" idx="10"/>
          </p:nvPr>
        </p:nvSpPr>
        <p:spPr/>
        <p:txBody>
          <a:bodyPr/>
          <a:lstStyle/>
          <a:p>
            <a:fld id="{5EEADC5E-D4F1-4034-9DD2-907E8D56F949}" type="slidenum">
              <a:rPr lang="en-US" smtClean="0"/>
              <a:pPr/>
              <a:t>24</a:t>
            </a:fld>
            <a:endParaRPr lang="en-US" dirty="0"/>
          </a:p>
        </p:txBody>
      </p:sp>
    </p:spTree>
    <p:extLst>
      <p:ext uri="{BB962C8B-B14F-4D97-AF65-F5344CB8AC3E}">
        <p14:creationId xmlns:p14="http://schemas.microsoft.com/office/powerpoint/2010/main" val="329702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Matt</a:t>
            </a:r>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25</a:t>
            </a:fld>
            <a:endParaRPr lang="en-US" dirty="0"/>
          </a:p>
        </p:txBody>
      </p:sp>
    </p:spTree>
    <p:extLst>
      <p:ext uri="{BB962C8B-B14F-4D97-AF65-F5344CB8AC3E}">
        <p14:creationId xmlns:p14="http://schemas.microsoft.com/office/powerpoint/2010/main" val="1728482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r>
              <a:rPr lang="en-US" baseline="0" dirty="0"/>
              <a:t> 1</a:t>
            </a:r>
            <a:r>
              <a:rPr lang="en-US" baseline="30000" dirty="0"/>
              <a:t>st</a:t>
            </a:r>
            <a:r>
              <a:rPr lang="en-US" baseline="0" dirty="0"/>
              <a:t> then Matt</a:t>
            </a:r>
          </a:p>
          <a:p>
            <a:endParaRPr lang="en-US" baseline="0" dirty="0"/>
          </a:p>
          <a:p>
            <a:r>
              <a:rPr lang="en-US" dirty="0"/>
              <a:t>Assessing if your organization is ready for a federal grant like an</a:t>
            </a:r>
            <a:r>
              <a:rPr lang="en-US" baseline="0" dirty="0"/>
              <a:t> AmeriCorps grant can be done  through the readiness assessment. That form is on our website and is required of all new applicants. Be honest. It is tool to help organizations considering applying to assess their fit  and it is a tool we consider in evaluating your capacity to manage federal funds. </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26</a:t>
            </a:fld>
            <a:endParaRPr lang="en-US" dirty="0"/>
          </a:p>
        </p:txBody>
      </p:sp>
    </p:spTree>
    <p:extLst>
      <p:ext uri="{BB962C8B-B14F-4D97-AF65-F5344CB8AC3E}">
        <p14:creationId xmlns:p14="http://schemas.microsoft.com/office/powerpoint/2010/main" val="3849102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r>
              <a:rPr lang="en-US" baseline="0" dirty="0"/>
              <a:t> 1</a:t>
            </a:r>
            <a:r>
              <a:rPr lang="en-US" baseline="30000" dirty="0"/>
              <a:t>st</a:t>
            </a:r>
            <a:r>
              <a:rPr lang="en-US" baseline="0" dirty="0"/>
              <a:t> then Matt</a:t>
            </a:r>
          </a:p>
          <a:p>
            <a:endParaRPr lang="en-US" baseline="0" dirty="0"/>
          </a:p>
          <a:p>
            <a:r>
              <a:rPr lang="en-US" dirty="0"/>
              <a:t>Assessing if your organization is ready for a federal grant like an</a:t>
            </a:r>
            <a:r>
              <a:rPr lang="en-US" baseline="0" dirty="0"/>
              <a:t> AmeriCorps grant can be done  through the readiness assessment. That form is on our website and is required of all new applicants. Be honest. It is tool to help organizations considering applying to assess their fit  and it is a tool we consider in evaluating your capacity to manage federal funds. </a:t>
            </a:r>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27</a:t>
            </a:fld>
            <a:endParaRPr lang="en-US" dirty="0"/>
          </a:p>
        </p:txBody>
      </p:sp>
    </p:spTree>
    <p:extLst>
      <p:ext uri="{BB962C8B-B14F-4D97-AF65-F5344CB8AC3E}">
        <p14:creationId xmlns:p14="http://schemas.microsoft.com/office/powerpoint/2010/main" val="2039883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 and Matt</a:t>
            </a:r>
          </a:p>
        </p:txBody>
      </p:sp>
      <p:sp>
        <p:nvSpPr>
          <p:cNvPr id="4" name="Slide Number Placeholder 3"/>
          <p:cNvSpPr>
            <a:spLocks noGrp="1"/>
          </p:cNvSpPr>
          <p:nvPr>
            <p:ph type="sldNum" sz="quarter" idx="10"/>
          </p:nvPr>
        </p:nvSpPr>
        <p:spPr/>
        <p:txBody>
          <a:bodyPr/>
          <a:lstStyle/>
          <a:p>
            <a:fld id="{5EEADC5E-D4F1-4034-9DD2-907E8D56F949}" type="slidenum">
              <a:rPr lang="en-US" smtClean="0"/>
              <a:pPr/>
              <a:t>28</a:t>
            </a:fld>
            <a:endParaRPr lang="en-US" dirty="0"/>
          </a:p>
        </p:txBody>
      </p:sp>
    </p:spTree>
    <p:extLst>
      <p:ext uri="{BB962C8B-B14F-4D97-AF65-F5344CB8AC3E}">
        <p14:creationId xmlns:p14="http://schemas.microsoft.com/office/powerpoint/2010/main" val="1035122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 and Matt</a:t>
            </a:r>
          </a:p>
        </p:txBody>
      </p:sp>
      <p:sp>
        <p:nvSpPr>
          <p:cNvPr id="4" name="Slide Number Placeholder 3"/>
          <p:cNvSpPr>
            <a:spLocks noGrp="1"/>
          </p:cNvSpPr>
          <p:nvPr>
            <p:ph type="sldNum" sz="quarter" idx="10"/>
          </p:nvPr>
        </p:nvSpPr>
        <p:spPr/>
        <p:txBody>
          <a:bodyPr/>
          <a:lstStyle/>
          <a:p>
            <a:fld id="{5EEADC5E-D4F1-4034-9DD2-907E8D56F949}" type="slidenum">
              <a:rPr lang="en-US" smtClean="0"/>
              <a:pPr/>
              <a:t>29</a:t>
            </a:fld>
            <a:endParaRPr lang="en-US" dirty="0"/>
          </a:p>
        </p:txBody>
      </p:sp>
    </p:spTree>
    <p:extLst>
      <p:ext uri="{BB962C8B-B14F-4D97-AF65-F5344CB8AC3E}">
        <p14:creationId xmlns:p14="http://schemas.microsoft.com/office/powerpoint/2010/main" val="246909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Links in NOFO to register for the trainings. Note deadlines.  </a:t>
            </a:r>
          </a:p>
          <a:p>
            <a:r>
              <a:rPr lang="en-US" dirty="0"/>
              <a:t>Utilize the t/ta time period to</a:t>
            </a:r>
            <a:r>
              <a:rPr lang="en-US" baseline="0" dirty="0"/>
              <a:t> submit questions.</a:t>
            </a:r>
            <a:endParaRPr lang="en-US" dirty="0"/>
          </a:p>
          <a:p>
            <a:pPr lvl="0"/>
            <a:endParaRPr lang="en-US" dirty="0"/>
          </a:p>
          <a:p>
            <a:pPr>
              <a:buNone/>
            </a:pPr>
            <a:endParaRPr lang="en-US" dirty="0"/>
          </a:p>
          <a:p>
            <a:pPr algn="ctr"/>
            <a:r>
              <a:rPr lang="en-US" dirty="0"/>
              <a:t>BREAK FOR QUESTIONS?</a:t>
            </a:r>
          </a:p>
        </p:txBody>
      </p:sp>
      <p:sp>
        <p:nvSpPr>
          <p:cNvPr id="4" name="Slide Number Placeholder 3"/>
          <p:cNvSpPr>
            <a:spLocks noGrp="1"/>
          </p:cNvSpPr>
          <p:nvPr>
            <p:ph type="sldNum" sz="quarter" idx="10"/>
          </p:nvPr>
        </p:nvSpPr>
        <p:spPr/>
        <p:txBody>
          <a:bodyPr/>
          <a:lstStyle/>
          <a:p>
            <a:fld id="{5EEADC5E-D4F1-4034-9DD2-907E8D56F949}" type="slidenum">
              <a:rPr lang="en-US" smtClean="0"/>
              <a:pPr/>
              <a:t>3</a:t>
            </a:fld>
            <a:endParaRPr lang="en-US" dirty="0"/>
          </a:p>
        </p:txBody>
      </p:sp>
    </p:spTree>
    <p:extLst>
      <p:ext uri="{BB962C8B-B14F-4D97-AF65-F5344CB8AC3E}">
        <p14:creationId xmlns:p14="http://schemas.microsoft.com/office/powerpoint/2010/main" val="79257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Matt</a:t>
            </a:r>
          </a:p>
          <a:p>
            <a:r>
              <a:rPr lang="en-US" dirty="0"/>
              <a:t>This organizational chart is meant to provide you with an overview of the structure of National Service in Nevada.  Note in the logos the three stars representing our three programs (AmeriCorps State and National, AmeriCorps Vista, AmeriCorps NCCC)</a:t>
            </a:r>
            <a:endParaRPr lang="en-US" dirty="0">
              <a:solidFill>
                <a:srgbClr val="FF0000"/>
              </a:solidFill>
            </a:endParaRPr>
          </a:p>
          <a:p>
            <a:endParaRPr lang="en-US" dirty="0"/>
          </a:p>
          <a:p>
            <a:r>
              <a:rPr lang="en-US" dirty="0"/>
              <a:t>The three stripes represent citizenship, service, and responsibility.</a:t>
            </a:r>
          </a:p>
          <a:p>
            <a:endParaRPr lang="en-US" dirty="0"/>
          </a:p>
          <a:p>
            <a:r>
              <a:rPr lang="en-US" dirty="0"/>
              <a:t>CNCS is a federal agency which through public and private partnership engages more than 5 million Americans to serve in Senior Corps. AmeriCorps, and leads Presidents Obama’s national call to service initiative, United we Serve. Each year more than 1.5 million individuals help meet local needs  through a wide array of services and each year through national service members more than 3.4 million volunteers are mobilized. </a:t>
            </a:r>
          </a:p>
          <a:p>
            <a:endParaRPr lang="en-US" dirty="0"/>
          </a:p>
          <a:p>
            <a:r>
              <a:rPr lang="en-US" dirty="0"/>
              <a:t>Laura</a:t>
            </a:r>
          </a:p>
          <a:p>
            <a:r>
              <a:rPr lang="en-US" dirty="0"/>
              <a:t>I will be address the three main programs in-depth in future slides, but wanted to draw your attention to the 2016-2017 Nevada –AmeriCorps STATE Programs, AmeriCorps state funding the the NOFO funding that Nevada Volunteers has released and which is currently open for application.   308 members serving at 64 host sites across Nevada.</a:t>
            </a:r>
          </a:p>
          <a:p>
            <a:endParaRPr lang="en-US" dirty="0"/>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4</a:t>
            </a:fld>
            <a:endParaRPr lang="en-US" dirty="0"/>
          </a:p>
        </p:txBody>
      </p:sp>
    </p:spTree>
    <p:extLst>
      <p:ext uri="{BB962C8B-B14F-4D97-AF65-F5344CB8AC3E}">
        <p14:creationId xmlns:p14="http://schemas.microsoft.com/office/powerpoint/2010/main" val="418456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Matt</a:t>
            </a:r>
          </a:p>
          <a:p>
            <a:r>
              <a:rPr lang="en-US" dirty="0"/>
              <a:t>This federal agency which through public and private partnership engages more than five million Americans in service through Senior Corps, AmeriCorps, and Learn and Serve America, and leads President Obama's national call to service initiative, United We Serve</a:t>
            </a:r>
            <a:r>
              <a:rPr lang="en-US" dirty="0">
                <a:hlinkClick r:id="rId3"/>
              </a:rPr>
              <a:t>.</a:t>
            </a:r>
            <a:endParaRPr lang="en-US" dirty="0"/>
          </a:p>
          <a:p>
            <a:endParaRPr lang="en-US" dirty="0"/>
          </a:p>
          <a:p>
            <a:r>
              <a:rPr lang="en-US" dirty="0"/>
              <a:t>Each year, more than 1.5 million individuals of all ages and backgrounds help meet local needs through a wide array of service opportunities. </a:t>
            </a:r>
          </a:p>
        </p:txBody>
      </p:sp>
      <p:sp>
        <p:nvSpPr>
          <p:cNvPr id="4" name="Slide Number Placeholder 3"/>
          <p:cNvSpPr>
            <a:spLocks noGrp="1"/>
          </p:cNvSpPr>
          <p:nvPr>
            <p:ph type="sldNum" sz="quarter" idx="10"/>
          </p:nvPr>
        </p:nvSpPr>
        <p:spPr/>
        <p:txBody>
          <a:bodyPr/>
          <a:lstStyle/>
          <a:p>
            <a:fld id="{5EEADC5E-D4F1-4034-9DD2-907E8D56F949}" type="slidenum">
              <a:rPr lang="en-US" smtClean="0"/>
              <a:pPr/>
              <a:t>5</a:t>
            </a:fld>
            <a:endParaRPr lang="en-US" dirty="0"/>
          </a:p>
        </p:txBody>
      </p:sp>
    </p:spTree>
    <p:extLst>
      <p:ext uri="{BB962C8B-B14F-4D97-AF65-F5344CB8AC3E}">
        <p14:creationId xmlns:p14="http://schemas.microsoft.com/office/powerpoint/2010/main" val="65024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Laura</a:t>
            </a:r>
          </a:p>
          <a:p>
            <a:pPr defTabSz="931774">
              <a:defRPr/>
            </a:pPr>
            <a:r>
              <a:rPr lang="en-US" dirty="0"/>
              <a:t>Nevada Volunteers, known previously as the Nevada Commission for National and Community Service, serves as the Governor’s commission to administer AmeriCorps programs throughout Nevada and as the state’s information and resource center for volunteer and service efforts.</a:t>
            </a:r>
          </a:p>
          <a:p>
            <a:endParaRPr lang="en-US" dirty="0"/>
          </a:p>
          <a:p>
            <a:endParaRPr lang="en-US" dirty="0"/>
          </a:p>
          <a:p>
            <a:r>
              <a:rPr lang="en-US" dirty="0"/>
              <a:t>We invite you and your organization to get involved by posting your volunteer opportunities through out volunteer match portal found on our website. </a:t>
            </a:r>
          </a:p>
          <a:p>
            <a:endParaRPr lang="en-US" dirty="0"/>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6</a:t>
            </a:fld>
            <a:endParaRPr lang="en-US" dirty="0"/>
          </a:p>
        </p:txBody>
      </p:sp>
    </p:spTree>
    <p:extLst>
      <p:ext uri="{BB962C8B-B14F-4D97-AF65-F5344CB8AC3E}">
        <p14:creationId xmlns:p14="http://schemas.microsoft.com/office/powerpoint/2010/main" val="338617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Matt</a:t>
            </a:r>
          </a:p>
          <a:p>
            <a:endParaRPr lang="en-US" dirty="0"/>
          </a:p>
          <a:p>
            <a:endParaRPr lang="en-US" dirty="0"/>
          </a:p>
        </p:txBody>
      </p:sp>
      <p:sp>
        <p:nvSpPr>
          <p:cNvPr id="4" name="Slide Number Placeholder 3"/>
          <p:cNvSpPr>
            <a:spLocks noGrp="1"/>
          </p:cNvSpPr>
          <p:nvPr>
            <p:ph type="sldNum" sz="quarter" idx="10"/>
          </p:nvPr>
        </p:nvSpPr>
        <p:spPr/>
        <p:txBody>
          <a:bodyPr/>
          <a:lstStyle/>
          <a:p>
            <a:fld id="{5EEADC5E-D4F1-4034-9DD2-907E8D56F949}" type="slidenum">
              <a:rPr lang="en-US" smtClean="0"/>
              <a:pPr/>
              <a:t>7</a:t>
            </a:fld>
            <a:endParaRPr lang="en-US" dirty="0"/>
          </a:p>
        </p:txBody>
      </p:sp>
    </p:spTree>
    <p:extLst>
      <p:ext uri="{BB962C8B-B14F-4D97-AF65-F5344CB8AC3E}">
        <p14:creationId xmlns:p14="http://schemas.microsoft.com/office/powerpoint/2010/main" val="344243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These 12 priority areas are what</a:t>
            </a:r>
            <a:r>
              <a:rPr lang="en-US" baseline="0" dirty="0"/>
              <a:t> grantees </a:t>
            </a:r>
            <a:r>
              <a:rPr lang="en-US" dirty="0"/>
              <a:t>will select National Performance Measures for their programs. IN depth</a:t>
            </a:r>
            <a:r>
              <a:rPr lang="en-US" baseline="0" dirty="0"/>
              <a:t> information on these areas are in the actual NOFO and on the AmeriCorps website. </a:t>
            </a:r>
            <a:r>
              <a:rPr lang="en-US" dirty="0"/>
              <a:t> </a:t>
            </a:r>
          </a:p>
          <a:p>
            <a:endParaRPr lang="en-US" dirty="0"/>
          </a:p>
          <a:p>
            <a:r>
              <a:rPr lang="en-US" dirty="0"/>
              <a:t>If</a:t>
            </a:r>
            <a:r>
              <a:rPr lang="en-US" baseline="0" dirty="0"/>
              <a:t> you are considering applying you should spend time in advance of your application reviewing the performance measures under each areas, looking at the Logic model/theory to create your performance measures. There is a link at the end of this presentation to assist you in doing so. </a:t>
            </a:r>
          </a:p>
          <a:p>
            <a:endParaRPr lang="en-US" baseline="0" dirty="0"/>
          </a:p>
          <a:p>
            <a:pPr algn="ctr"/>
            <a:r>
              <a:rPr lang="en-US" u="sng" baseline="0" dirty="0">
                <a:solidFill>
                  <a:srgbClr val="FF0000"/>
                </a:solidFill>
              </a:rPr>
              <a:t>BREAK FOR QUESTIONS</a:t>
            </a:r>
            <a:endParaRPr lang="en-US" u="sng" dirty="0">
              <a:solidFill>
                <a:srgbClr val="FF0000"/>
              </a:solidFill>
            </a:endParaRPr>
          </a:p>
        </p:txBody>
      </p:sp>
      <p:sp>
        <p:nvSpPr>
          <p:cNvPr id="4" name="Slide Number Placeholder 3"/>
          <p:cNvSpPr>
            <a:spLocks noGrp="1"/>
          </p:cNvSpPr>
          <p:nvPr>
            <p:ph type="sldNum" sz="quarter" idx="10"/>
          </p:nvPr>
        </p:nvSpPr>
        <p:spPr/>
        <p:txBody>
          <a:bodyPr/>
          <a:lstStyle/>
          <a:p>
            <a:fld id="{5EEADC5E-D4F1-4034-9DD2-907E8D56F949}" type="slidenum">
              <a:rPr lang="en-US" smtClean="0"/>
              <a:pPr/>
              <a:t>8</a:t>
            </a:fld>
            <a:endParaRPr lang="en-US" dirty="0"/>
          </a:p>
        </p:txBody>
      </p:sp>
    </p:spTree>
    <p:extLst>
      <p:ext uri="{BB962C8B-B14F-4D97-AF65-F5344CB8AC3E}">
        <p14:creationId xmlns:p14="http://schemas.microsoft.com/office/powerpoint/2010/main" val="264343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Laura</a:t>
            </a:r>
          </a:p>
          <a:p>
            <a:r>
              <a:rPr lang="en-US" dirty="0"/>
              <a:t>These 12 priority areas are what</a:t>
            </a:r>
            <a:r>
              <a:rPr lang="en-US" baseline="0" dirty="0"/>
              <a:t> grantees </a:t>
            </a:r>
            <a:r>
              <a:rPr lang="en-US" dirty="0"/>
              <a:t>will select National Performance Measures for their programs. IN depth</a:t>
            </a:r>
            <a:r>
              <a:rPr lang="en-US" baseline="0" dirty="0"/>
              <a:t> information on these areas are in the actual NOFO and on the AmeriCorps website. </a:t>
            </a:r>
            <a:r>
              <a:rPr lang="en-US" dirty="0"/>
              <a:t> </a:t>
            </a:r>
          </a:p>
          <a:p>
            <a:endParaRPr lang="en-US" dirty="0"/>
          </a:p>
          <a:p>
            <a:r>
              <a:rPr lang="en-US" dirty="0"/>
              <a:t>If</a:t>
            </a:r>
            <a:r>
              <a:rPr lang="en-US" baseline="0" dirty="0"/>
              <a:t> you are considering applying you should spend time in advance of your application reviewing the performance measures under each areas, looking at the Logic model/theory to create your performance measures. There is a link at the end of this presentation to assist you in doing so. </a:t>
            </a:r>
          </a:p>
          <a:p>
            <a:endParaRPr lang="en-US" baseline="0" dirty="0"/>
          </a:p>
          <a:p>
            <a:pPr algn="ctr"/>
            <a:r>
              <a:rPr lang="en-US" u="sng" baseline="0" dirty="0">
                <a:solidFill>
                  <a:srgbClr val="FF0000"/>
                </a:solidFill>
              </a:rPr>
              <a:t>BREAK FOR QUESTIONS</a:t>
            </a:r>
            <a:endParaRPr lang="en-US" u="sng" dirty="0">
              <a:solidFill>
                <a:srgbClr val="FF0000"/>
              </a:solidFill>
            </a:endParaRPr>
          </a:p>
        </p:txBody>
      </p:sp>
      <p:sp>
        <p:nvSpPr>
          <p:cNvPr id="4" name="Slide Number Placeholder 3"/>
          <p:cNvSpPr>
            <a:spLocks noGrp="1"/>
          </p:cNvSpPr>
          <p:nvPr>
            <p:ph type="sldNum" sz="quarter" idx="10"/>
          </p:nvPr>
        </p:nvSpPr>
        <p:spPr/>
        <p:txBody>
          <a:bodyPr/>
          <a:lstStyle/>
          <a:p>
            <a:fld id="{5EEADC5E-D4F1-4034-9DD2-907E8D56F949}" type="slidenum">
              <a:rPr lang="en-US" smtClean="0"/>
              <a:pPr/>
              <a:t>9</a:t>
            </a:fld>
            <a:endParaRPr lang="en-US" dirty="0"/>
          </a:p>
        </p:txBody>
      </p:sp>
    </p:spTree>
    <p:extLst>
      <p:ext uri="{BB962C8B-B14F-4D97-AF65-F5344CB8AC3E}">
        <p14:creationId xmlns:p14="http://schemas.microsoft.com/office/powerpoint/2010/main" val="36748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86FD91-7349-4DD2-BF28-65E2E6199713}"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6FD91-7349-4DD2-BF28-65E2E6199713}"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6FD91-7349-4DD2-BF28-65E2E6199713}"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6FD91-7349-4DD2-BF28-65E2E6199713}"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6FD91-7349-4DD2-BF28-65E2E6199713}" type="datetimeFigureOut">
              <a:rPr lang="en-US" smtClean="0"/>
              <a:pPr/>
              <a:t>10/20/2017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6FD91-7349-4DD2-BF28-65E2E6199713}" type="datetimeFigureOut">
              <a:rPr lang="en-US" smtClean="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6FD91-7349-4DD2-BF28-65E2E6199713}" type="datetimeFigureOut">
              <a:rPr lang="en-US" smtClean="0"/>
              <a:pPr/>
              <a:t>10/20/2017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6FD91-7349-4DD2-BF28-65E2E6199713}" type="datetimeFigureOut">
              <a:rPr lang="en-US" smtClean="0"/>
              <a:pPr/>
              <a:t>10/20/2017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6FD91-7349-4DD2-BF28-65E2E6199713}" type="datetimeFigureOut">
              <a:rPr lang="en-US" smtClean="0"/>
              <a:pPr/>
              <a:t>10/20/2017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6FD91-7349-4DD2-BF28-65E2E6199713}" type="datetimeFigureOut">
              <a:rPr lang="en-US" smtClean="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6FD91-7349-4DD2-BF28-65E2E6199713}" type="datetimeFigureOut">
              <a:rPr lang="en-US" smtClean="0"/>
              <a:pPr/>
              <a:t>10/20/2017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ABAFA6-BED3-4C58-9FC1-22553456195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6FD91-7349-4DD2-BF28-65E2E6199713}" type="datetimeFigureOut">
              <a:rPr lang="en-US" smtClean="0"/>
              <a:pPr/>
              <a:t>10/20/2017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BAFA6-BED3-4C58-9FC1-22553456195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8" Type="http://schemas.openxmlformats.org/officeDocument/2006/relationships/hyperlink" Target="https://www.vistacampus.gov/resources/vista-101-understanding-vista-0" TargetMode="External"/><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25.jpeg"/><Relationship Id="rId4" Type="http://schemas.openxmlformats.org/officeDocument/2006/relationships/image" Target="../media/image2.jpeg"/><Relationship Id="rId9" Type="http://schemas.openxmlformats.org/officeDocument/2006/relationships/image" Target="../media/image7.jpeg"/></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26.jpeg"/><Relationship Id="rId4" Type="http://schemas.openxmlformats.org/officeDocument/2006/relationships/image" Target="../media/image2.jpeg"/><Relationship Id="rId9" Type="http://schemas.openxmlformats.org/officeDocument/2006/relationships/image" Target="../media/image25.jpeg"/></Relationships>
</file>

<file path=ppt/slides/_rels/slide2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27.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s://www.nationalservice.gov/programs/americorps/americorpsvista/sponsor-vista-project" TargetMode="External"/><Relationship Id="rId5" Type="http://schemas.openxmlformats.org/officeDocument/2006/relationships/image" Target="../media/image2.jpeg"/><Relationship Id="rId10" Type="http://schemas.openxmlformats.org/officeDocument/2006/relationships/hyperlink" Target="https://www.vistacampus.gov/resources/vista-201" TargetMode="External"/><Relationship Id="rId4" Type="http://schemas.openxmlformats.org/officeDocument/2006/relationships/hyperlink" Target="http://nevadavolunteers.org/americorps/americorps-funding/notice-of-funding-opportunities/" TargetMode="External"/><Relationship Id="rId9" Type="http://schemas.openxmlformats.org/officeDocument/2006/relationships/hyperlink" Target="https://www.vistacampus.gov/resources/vista-101-understanding-vista-0"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28.jpeg"/><Relationship Id="rId3" Type="http://schemas.openxmlformats.org/officeDocument/2006/relationships/image" Target="../media/image1.jpeg"/><Relationship Id="rId7" Type="http://schemas.openxmlformats.org/officeDocument/2006/relationships/hyperlink" Target="http://www.nationalservice.gov/" TargetMode="External"/><Relationship Id="rId12"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mjohnson@cns.gov" TargetMode="External"/><Relationship Id="rId11" Type="http://schemas.openxmlformats.org/officeDocument/2006/relationships/image" Target="../media/image5.jpeg"/><Relationship Id="rId5" Type="http://schemas.openxmlformats.org/officeDocument/2006/relationships/hyperlink" Target="http://www.nevadavolunteers.org/" TargetMode="External"/><Relationship Id="rId10" Type="http://schemas.openxmlformats.org/officeDocument/2006/relationships/image" Target="../media/image4.jpeg"/><Relationship Id="rId4" Type="http://schemas.openxmlformats.org/officeDocument/2006/relationships/hyperlink" Target="mailto:laura@nevadavolunteers.org" TargetMode="Externa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nationalservice.gov/about/role_impact/history_timeline.asp"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22.jpeg"/><Relationship Id="rId4" Type="http://schemas.openxmlformats.org/officeDocument/2006/relationships/image" Target="../media/image20.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2" name="Title 1"/>
          <p:cNvSpPr>
            <a:spLocks noGrp="1"/>
          </p:cNvSpPr>
          <p:nvPr>
            <p:ph type="ctrTitle"/>
          </p:nvPr>
        </p:nvSpPr>
        <p:spPr>
          <a:xfrm>
            <a:off x="609600" y="1905000"/>
            <a:ext cx="7772400" cy="1470025"/>
          </a:xfrm>
        </p:spPr>
        <p:txBody>
          <a:bodyPr>
            <a:normAutofit fontScale="90000"/>
          </a:bodyPr>
          <a:lstStyle/>
          <a:p>
            <a:r>
              <a:rPr lang="en-US" dirty="0"/>
              <a:t>AmeriCorps*State </a:t>
            </a:r>
            <a:br>
              <a:rPr lang="en-US" dirty="0"/>
            </a:br>
            <a:r>
              <a:rPr lang="en-US" dirty="0"/>
              <a:t>2018 Notice of Funding Opportunity</a:t>
            </a:r>
            <a:br>
              <a:rPr lang="en-US" dirty="0"/>
            </a:br>
            <a:endParaRPr lang="en-US" sz="4000" dirty="0"/>
          </a:p>
        </p:txBody>
      </p:sp>
      <p:sp>
        <p:nvSpPr>
          <p:cNvPr id="3" name="Subtitle 2"/>
          <p:cNvSpPr>
            <a:spLocks noGrp="1"/>
          </p:cNvSpPr>
          <p:nvPr>
            <p:ph type="subTitle" idx="1"/>
          </p:nvPr>
        </p:nvSpPr>
        <p:spPr>
          <a:xfrm>
            <a:off x="1371600" y="3505200"/>
            <a:ext cx="6400800" cy="2133600"/>
          </a:xfrm>
        </p:spPr>
        <p:txBody>
          <a:bodyPr>
            <a:normAutofit/>
          </a:bodyPr>
          <a:lstStyle/>
          <a:p>
            <a:r>
              <a:rPr lang="en-US" sz="2400" dirty="0">
                <a:solidFill>
                  <a:srgbClr val="0070C0"/>
                </a:solidFill>
              </a:rPr>
              <a:t>A Question &amp; Answer Session </a:t>
            </a:r>
          </a:p>
          <a:p>
            <a:r>
              <a:rPr lang="en-US" sz="2000" dirty="0">
                <a:solidFill>
                  <a:srgbClr val="0070C0"/>
                </a:solidFill>
              </a:rPr>
              <a:t>October 20, 2017</a:t>
            </a:r>
          </a:p>
          <a:p>
            <a:endParaRPr lang="en-US" sz="2400" dirty="0">
              <a:solidFill>
                <a:schemeClr val="tx1"/>
              </a:solidFill>
            </a:endParaRPr>
          </a:p>
        </p:txBody>
      </p:sp>
      <p:grpSp>
        <p:nvGrpSpPr>
          <p:cNvPr id="21"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4" name="Picture 23" descr="NVV-Logo_Horizontal Cropped_clear.jpg"/>
          <p:cNvPicPr>
            <a:picLocks noChangeAspect="1"/>
          </p:cNvPicPr>
          <p:nvPr/>
        </p:nvPicPr>
        <p:blipFill>
          <a:blip r:embed="rId8" cstate="print"/>
          <a:stretch>
            <a:fillRect/>
          </a:stretch>
        </p:blipFill>
        <p:spPr>
          <a:xfrm>
            <a:off x="685800" y="380999"/>
            <a:ext cx="5791200" cy="777969"/>
          </a:xfrm>
          <a:prstGeom prst="rect">
            <a:avLst/>
          </a:prstGeom>
        </p:spPr>
      </p:pic>
      <p:pic>
        <p:nvPicPr>
          <p:cNvPr id="25" name="Picture 24" descr="AmeriCorpsNEVADA.jpg"/>
          <p:cNvPicPr>
            <a:picLocks noChangeAspect="1"/>
          </p:cNvPicPr>
          <p:nvPr/>
        </p:nvPicPr>
        <p:blipFill>
          <a:blip r:embed="rId9" cstate="print"/>
          <a:stretch>
            <a:fillRect/>
          </a:stretch>
        </p:blipFill>
        <p:spPr>
          <a:xfrm>
            <a:off x="7467600" y="471805"/>
            <a:ext cx="952500" cy="952500"/>
          </a:xfrm>
          <a:prstGeom prst="rect">
            <a:avLst/>
          </a:prstGeom>
          <a:noFill/>
          <a:ln>
            <a:noFill/>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a:t>2018-2019 CNCS Focus Areas</a:t>
            </a: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0" name="Title 11"/>
          <p:cNvSpPr txBox="1">
            <a:spLocks/>
          </p:cNvSpPr>
          <p:nvPr/>
        </p:nvSpPr>
        <p:spPr>
          <a:xfrm>
            <a:off x="457200" y="3581400"/>
            <a:ext cx="8382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Content Placeholder 12"/>
          <p:cNvSpPr>
            <a:spLocks noGrp="1"/>
          </p:cNvSpPr>
          <p:nvPr>
            <p:ph idx="1"/>
          </p:nvPr>
        </p:nvSpPr>
        <p:spPr>
          <a:xfrm>
            <a:off x="304800" y="1219201"/>
            <a:ext cx="8229600" cy="3680460"/>
          </a:xfrm>
        </p:spPr>
        <p:txBody>
          <a:bodyPr>
            <a:normAutofit fontScale="55000" lnSpcReduction="20000"/>
          </a:bodyPr>
          <a:lstStyle/>
          <a:p>
            <a:pPr lvl="0"/>
            <a:endParaRPr lang="en-US" sz="1400" b="1" dirty="0"/>
          </a:p>
          <a:p>
            <a:r>
              <a:rPr lang="en-US" sz="2600" b="1" dirty="0"/>
              <a:t>Disaster Services –</a:t>
            </a:r>
            <a:r>
              <a:rPr lang="en-US" sz="2600" dirty="0"/>
              <a:t> improving community resiliency through disaster preparation, response, recovery, and mitigation</a:t>
            </a:r>
          </a:p>
          <a:p>
            <a:r>
              <a:rPr lang="en-US" sz="2600" b="1" dirty="0"/>
              <a:t>Economic Opportunity – </a:t>
            </a:r>
            <a:r>
              <a:rPr lang="en-US" sz="2600" dirty="0"/>
              <a:t>increasing economic opportunities for communities by engaging opportunity youth, either as the population served and/or as AmeriCorps members, to prepare them for the workforce</a:t>
            </a:r>
          </a:p>
          <a:p>
            <a:r>
              <a:rPr lang="en-US" sz="2600" b="1" dirty="0"/>
              <a:t>Education – </a:t>
            </a:r>
            <a:r>
              <a:rPr lang="en-US" sz="2600" dirty="0"/>
              <a:t>improving student academic performance in Science, Technology, Engineering, and/or Mathematics (STEM)</a:t>
            </a:r>
          </a:p>
          <a:p>
            <a:r>
              <a:rPr lang="en-US" sz="2600" b="1" dirty="0"/>
              <a:t>Healthy Futures – </a:t>
            </a:r>
            <a:r>
              <a:rPr lang="en-US" sz="2600" dirty="0"/>
              <a:t>reducing and/or preventing prescription drug and opioid abuse</a:t>
            </a:r>
          </a:p>
          <a:p>
            <a:r>
              <a:rPr lang="en-US" sz="2600" b="1" dirty="0"/>
              <a:t>Veterans and Military Families – </a:t>
            </a:r>
            <a:r>
              <a:rPr lang="en-US" sz="2600" dirty="0"/>
              <a:t>positively impacting the quality of life of veterans and improving military family strength</a:t>
            </a:r>
          </a:p>
          <a:p>
            <a:r>
              <a:rPr lang="en-US" sz="2600" b="1" dirty="0"/>
              <a:t>Governor and Mayor Initiatives</a:t>
            </a:r>
          </a:p>
          <a:p>
            <a:r>
              <a:rPr lang="en-US" sz="2600" b="1" dirty="0"/>
              <a:t>Rural Intermediaries – </a:t>
            </a:r>
            <a:r>
              <a:rPr lang="en-US" sz="2600" dirty="0"/>
              <a:t>organizations that demonstrate measurable impact and primarily serve communities with limited resources and organizational infrastructure</a:t>
            </a:r>
          </a:p>
          <a:p>
            <a:r>
              <a:rPr lang="en-US" sz="2600" b="1" dirty="0"/>
              <a:t>Safer Communities – </a:t>
            </a:r>
            <a:r>
              <a:rPr lang="en-US" sz="2600" dirty="0"/>
              <a:t>programs that focus on public safety , preventing and mitigating civil unrest, and/or partnerships between law enforcement and the community</a:t>
            </a:r>
          </a:p>
          <a:p>
            <a:r>
              <a:rPr lang="en-US" sz="2600" b="1" dirty="0"/>
              <a:t>Evidence-Based Intervention Planning Grants</a:t>
            </a:r>
          </a:p>
          <a:p>
            <a:r>
              <a:rPr lang="en-US" sz="2600" b="1" dirty="0"/>
              <a:t>Encore Programs – </a:t>
            </a:r>
            <a:r>
              <a:rPr lang="en-US" sz="2600" dirty="0"/>
              <a:t>programs that engage Americans age 55 and older</a:t>
            </a:r>
          </a:p>
          <a:p>
            <a:pPr marL="0" lvl="0" indent="0">
              <a:buNone/>
            </a:pPr>
            <a:r>
              <a:rPr lang="en-US" sz="2600" dirty="0"/>
              <a:t> </a:t>
            </a:r>
            <a:endParaRPr lang="en-US" sz="1700" dirty="0"/>
          </a:p>
          <a:p>
            <a:endParaRPr lang="en-US" sz="1100" dirty="0"/>
          </a:p>
        </p:txBody>
      </p:sp>
      <p:pic>
        <p:nvPicPr>
          <p:cNvPr id="11" name="Picture 10" descr="AmeriCorpsNEVADA.jpg">
            <a:extLst>
              <a:ext uri="{FF2B5EF4-FFF2-40B4-BE49-F238E27FC236}">
                <a16:creationId xmlns:a16="http://schemas.microsoft.com/office/drawing/2014/main" id="{7FD4AA25-1C52-4F6D-9529-43FB8FB2AD16}"/>
              </a:ext>
            </a:extLst>
          </p:cNvPr>
          <p:cNvPicPr>
            <a:picLocks noChangeAspect="1"/>
          </p:cNvPicPr>
          <p:nvPr/>
        </p:nvPicPr>
        <p:blipFill>
          <a:blip r:embed="rId8" cstate="print"/>
          <a:stretch>
            <a:fillRect/>
          </a:stretch>
        </p:blipFill>
        <p:spPr>
          <a:xfrm>
            <a:off x="7581900" y="369888"/>
            <a:ext cx="952500" cy="952500"/>
          </a:xfrm>
          <a:prstGeom prst="rect">
            <a:avLst/>
          </a:prstGeom>
          <a:noFill/>
          <a:ln>
            <a:noFill/>
          </a:ln>
          <a:effectLst/>
        </p:spPr>
      </p:pic>
    </p:spTree>
    <p:extLst>
      <p:ext uri="{BB962C8B-B14F-4D97-AF65-F5344CB8AC3E}">
        <p14:creationId xmlns:p14="http://schemas.microsoft.com/office/powerpoint/2010/main" val="48672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973"/>
            <a:ext cx="6705600" cy="1143000"/>
          </a:xfrm>
        </p:spPr>
        <p:txBody>
          <a:bodyPr>
            <a:normAutofit fontScale="90000"/>
          </a:bodyPr>
          <a:lstStyle/>
          <a:p>
            <a:br>
              <a:rPr lang="en-US" dirty="0"/>
            </a:br>
            <a:r>
              <a:rPr lang="en-US" dirty="0"/>
              <a:t>2018-2019 Nevada Volunteers Funding Priorities</a:t>
            </a:r>
            <a:br>
              <a:rPr lang="en-US" dirty="0"/>
            </a:br>
            <a:endParaRPr lang="en-US"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0" name="Title 11"/>
          <p:cNvSpPr txBox="1">
            <a:spLocks/>
          </p:cNvSpPr>
          <p:nvPr/>
        </p:nvSpPr>
        <p:spPr>
          <a:xfrm>
            <a:off x="457200" y="3581400"/>
            <a:ext cx="8382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Content Placeholder 12"/>
          <p:cNvSpPr>
            <a:spLocks noGrp="1"/>
          </p:cNvSpPr>
          <p:nvPr>
            <p:ph idx="1"/>
          </p:nvPr>
        </p:nvSpPr>
        <p:spPr>
          <a:xfrm>
            <a:off x="304800" y="1531947"/>
            <a:ext cx="8229600" cy="1744653"/>
          </a:xfrm>
        </p:spPr>
        <p:txBody>
          <a:bodyPr>
            <a:normAutofit fontScale="85000" lnSpcReduction="10000"/>
          </a:bodyPr>
          <a:lstStyle/>
          <a:p>
            <a:r>
              <a:rPr lang="en-US" sz="1800" b="1" dirty="0"/>
              <a:t>Programs  focused on serving and/or engaging Veterans and Military families.</a:t>
            </a:r>
          </a:p>
          <a:p>
            <a:r>
              <a:rPr lang="en-US" sz="1800" b="1" dirty="0"/>
              <a:t>Programs focused on education including those that will improve school readiness, improve educational outcomes, and prepare students for success in post-secondary institutions. </a:t>
            </a:r>
          </a:p>
          <a:p>
            <a:r>
              <a:rPr lang="en-US" sz="1800" b="1" dirty="0"/>
              <a:t>Programs that have a primary member duty of direct service and capacity building activities in the area of volunteer recruitment, management, and effective volunteer practices and apply an intermediary design.</a:t>
            </a:r>
          </a:p>
          <a:p>
            <a:r>
              <a:rPr lang="en-US" sz="1800" b="1" dirty="0"/>
              <a:t>Programs focusing on urgent community needs in rural areas. </a:t>
            </a:r>
          </a:p>
          <a:p>
            <a:endParaRPr lang="en-US" sz="1800" dirty="0"/>
          </a:p>
        </p:txBody>
      </p:sp>
      <p:pic>
        <p:nvPicPr>
          <p:cNvPr id="11" name="Picture 10" descr="AmeriCorpsNEVADA.jpg">
            <a:extLst>
              <a:ext uri="{FF2B5EF4-FFF2-40B4-BE49-F238E27FC236}">
                <a16:creationId xmlns:a16="http://schemas.microsoft.com/office/drawing/2014/main" id="{1729C147-C3BE-44AE-95A5-65884BA6ACB0}"/>
              </a:ext>
            </a:extLst>
          </p:cNvPr>
          <p:cNvPicPr>
            <a:picLocks noChangeAspect="1"/>
          </p:cNvPicPr>
          <p:nvPr/>
        </p:nvPicPr>
        <p:blipFill>
          <a:blip r:embed="rId8" cstate="print"/>
          <a:stretch>
            <a:fillRect/>
          </a:stretch>
        </p:blipFill>
        <p:spPr>
          <a:xfrm>
            <a:off x="7581900" y="370223"/>
            <a:ext cx="952500" cy="952500"/>
          </a:xfrm>
          <a:prstGeom prst="rect">
            <a:avLst/>
          </a:prstGeom>
          <a:noFill/>
          <a:ln>
            <a:noFill/>
          </a:ln>
          <a:effectLst/>
        </p:spPr>
      </p:pic>
      <p:sp>
        <p:nvSpPr>
          <p:cNvPr id="3" name="Rectangle 2"/>
          <p:cNvSpPr/>
          <p:nvPr/>
        </p:nvSpPr>
        <p:spPr>
          <a:xfrm>
            <a:off x="191305" y="3276600"/>
            <a:ext cx="8989384" cy="707886"/>
          </a:xfrm>
          <a:prstGeom prst="rect">
            <a:avLst/>
          </a:prstGeom>
        </p:spPr>
        <p:txBody>
          <a:bodyPr wrap="none">
            <a:spAutoFit/>
          </a:bodyPr>
          <a:lstStyle/>
          <a:p>
            <a:r>
              <a:rPr lang="en-US" sz="4000" dirty="0"/>
              <a:t>2018-2019 AmeriCorps VISTA Focus Areas</a:t>
            </a:r>
          </a:p>
        </p:txBody>
      </p:sp>
      <p:cxnSp>
        <p:nvCxnSpPr>
          <p:cNvPr id="7" name="Straight Connector 6"/>
          <p:cNvCxnSpPr/>
          <p:nvPr/>
        </p:nvCxnSpPr>
        <p:spPr>
          <a:xfrm>
            <a:off x="494997" y="3248378"/>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ontent Placeholder 12"/>
          <p:cNvSpPr txBox="1">
            <a:spLocks/>
          </p:cNvSpPr>
          <p:nvPr/>
        </p:nvSpPr>
        <p:spPr>
          <a:xfrm>
            <a:off x="494997" y="3984486"/>
            <a:ext cx="8229600" cy="14740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t>Programs  focused on addressing the opioid epidemic through any of the broad focus areas of Veterans and Military Families, Economic Opportunity, Healthy Futures, or Education.  </a:t>
            </a:r>
            <a:endParaRPr lang="en-US" sz="1800" dirty="0"/>
          </a:p>
          <a:p>
            <a:endParaRPr lang="en-US" sz="1800" dirty="0"/>
          </a:p>
        </p:txBody>
      </p:sp>
    </p:spTree>
    <p:extLst>
      <p:ext uri="{BB962C8B-B14F-4D97-AF65-F5344CB8AC3E}">
        <p14:creationId xmlns:p14="http://schemas.microsoft.com/office/powerpoint/2010/main" val="69837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p:txBody>
          <a:bodyPr>
            <a:normAutofit fontScale="90000"/>
          </a:bodyPr>
          <a:lstStyle/>
          <a:p>
            <a:r>
              <a:rPr lang="en-US" dirty="0"/>
              <a:t>Eligibility for an </a:t>
            </a:r>
            <a:br>
              <a:rPr lang="en-US" dirty="0"/>
            </a:br>
            <a:r>
              <a:rPr lang="en-US" dirty="0"/>
              <a:t>AmeriCorps Grant</a:t>
            </a:r>
          </a:p>
        </p:txBody>
      </p:sp>
      <p:sp>
        <p:nvSpPr>
          <p:cNvPr id="13" name="Content Placeholder 12"/>
          <p:cNvSpPr>
            <a:spLocks noGrp="1"/>
          </p:cNvSpPr>
          <p:nvPr>
            <p:ph sz="half" idx="2"/>
          </p:nvPr>
        </p:nvSpPr>
        <p:spPr>
          <a:xfrm>
            <a:off x="457200" y="2174875"/>
            <a:ext cx="4040188" cy="2930525"/>
          </a:xfrm>
        </p:spPr>
        <p:txBody>
          <a:bodyPr>
            <a:normAutofit/>
          </a:bodyPr>
          <a:lstStyle/>
          <a:p>
            <a:r>
              <a:rPr lang="en-US" sz="2000" dirty="0"/>
              <a:t>Non-Profit Organizations</a:t>
            </a:r>
          </a:p>
          <a:p>
            <a:pPr lvl="1"/>
            <a:r>
              <a:rPr lang="en-US" dirty="0"/>
              <a:t>Community, Regional or Statewide organizations</a:t>
            </a:r>
          </a:p>
          <a:p>
            <a:pPr lvl="1"/>
            <a:r>
              <a:rPr lang="en-US" dirty="0"/>
              <a:t>Faith based</a:t>
            </a:r>
          </a:p>
          <a:p>
            <a:pPr lvl="1"/>
            <a:r>
              <a:rPr lang="en-US" dirty="0"/>
              <a:t>Secular</a:t>
            </a:r>
          </a:p>
          <a:p>
            <a:r>
              <a:rPr lang="en-US" sz="2000" dirty="0"/>
              <a:t>Government</a:t>
            </a:r>
          </a:p>
          <a:p>
            <a:pPr lvl="1"/>
            <a:r>
              <a:rPr lang="en-US" dirty="0"/>
              <a:t>State/County/Local</a:t>
            </a:r>
          </a:p>
        </p:txBody>
      </p:sp>
      <p:sp>
        <p:nvSpPr>
          <p:cNvPr id="7" name="Content Placeholder 6">
            <a:extLst>
              <a:ext uri="{FF2B5EF4-FFF2-40B4-BE49-F238E27FC236}">
                <a16:creationId xmlns:a16="http://schemas.microsoft.com/office/drawing/2014/main" id="{817913F2-5B75-47DB-A2D1-B40F6B9226BE}"/>
              </a:ext>
            </a:extLst>
          </p:cNvPr>
          <p:cNvSpPr>
            <a:spLocks noGrp="1"/>
          </p:cNvSpPr>
          <p:nvPr>
            <p:ph sz="quarter" idx="4"/>
          </p:nvPr>
        </p:nvSpPr>
        <p:spPr>
          <a:xfrm>
            <a:off x="4645025" y="2197181"/>
            <a:ext cx="4041775" cy="3096890"/>
          </a:xfrm>
        </p:spPr>
        <p:txBody>
          <a:bodyPr/>
          <a:lstStyle/>
          <a:p>
            <a:r>
              <a:rPr lang="en-US" sz="2000" dirty="0"/>
              <a:t>Education</a:t>
            </a:r>
          </a:p>
          <a:p>
            <a:pPr lvl="1"/>
            <a:r>
              <a:rPr lang="en-US" dirty="0"/>
              <a:t>Districts</a:t>
            </a:r>
          </a:p>
          <a:p>
            <a:pPr lvl="1"/>
            <a:r>
              <a:rPr lang="en-US" dirty="0"/>
              <a:t>Private</a:t>
            </a:r>
          </a:p>
          <a:p>
            <a:pPr lvl="1"/>
            <a:r>
              <a:rPr lang="en-US" dirty="0"/>
              <a:t>Higher Education</a:t>
            </a:r>
          </a:p>
          <a:p>
            <a:r>
              <a:rPr lang="en-US" sz="2000" dirty="0"/>
              <a:t>Indian Tribes</a:t>
            </a:r>
          </a:p>
          <a:p>
            <a:endParaRPr lang="en-US"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11" name="Picture 10" descr="AmeriCorpsNEVADA.jpg">
            <a:extLst>
              <a:ext uri="{FF2B5EF4-FFF2-40B4-BE49-F238E27FC236}">
                <a16:creationId xmlns:a16="http://schemas.microsoft.com/office/drawing/2014/main" id="{804ACF3E-4DDF-4A8B-A9F2-C20E05BF2FC2}"/>
              </a:ext>
            </a:extLst>
          </p:cNvPr>
          <p:cNvPicPr>
            <a:picLocks noChangeAspect="1"/>
          </p:cNvPicPr>
          <p:nvPr/>
        </p:nvPicPr>
        <p:blipFill>
          <a:blip r:embed="rId8" cstate="print"/>
          <a:stretch>
            <a:fillRect/>
          </a:stretch>
        </p:blipFill>
        <p:spPr>
          <a:xfrm>
            <a:off x="7477356" y="465138"/>
            <a:ext cx="952500" cy="952500"/>
          </a:xfrm>
          <a:prstGeom prst="rect">
            <a:avLst/>
          </a:prstGeom>
          <a:noFill/>
          <a:ln>
            <a:noFill/>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a:t>Benefits of an </a:t>
            </a:r>
            <a:br>
              <a:rPr lang="en-US" dirty="0"/>
            </a:br>
            <a:r>
              <a:rPr lang="en-US" dirty="0"/>
              <a:t>AmeriCorps grant</a:t>
            </a:r>
          </a:p>
        </p:txBody>
      </p:sp>
      <p:sp>
        <p:nvSpPr>
          <p:cNvPr id="13" name="Content Placeholder 12"/>
          <p:cNvSpPr>
            <a:spLocks noGrp="1"/>
          </p:cNvSpPr>
          <p:nvPr>
            <p:ph idx="1"/>
          </p:nvPr>
        </p:nvSpPr>
        <p:spPr>
          <a:xfrm>
            <a:off x="457200" y="1828800"/>
            <a:ext cx="8229600" cy="4297363"/>
          </a:xfrm>
        </p:spPr>
        <p:txBody>
          <a:bodyPr>
            <a:normAutofit/>
          </a:bodyPr>
          <a:lstStyle/>
          <a:p>
            <a:endParaRPr lang="en-US" sz="1600" dirty="0"/>
          </a:p>
          <a:p>
            <a:r>
              <a:rPr lang="en-US" sz="1600" dirty="0"/>
              <a:t>Expands the capacity of an organization to meet identified critical community needs.</a:t>
            </a:r>
          </a:p>
          <a:p>
            <a:r>
              <a:rPr lang="en-US" sz="1600" dirty="0"/>
              <a:t>Provides funds to support program administration (AmeriCorps State only), access to training and technical assistance resources, and entrance into a national network of organizations.</a:t>
            </a:r>
          </a:p>
          <a:p>
            <a:r>
              <a:rPr lang="en-US" sz="1600" dirty="0"/>
              <a:t>Allows organizations to recruit individuals from the community to serve as AmeriCorps members.</a:t>
            </a:r>
          </a:p>
          <a:p>
            <a:r>
              <a:rPr lang="en-US" sz="1600" dirty="0"/>
              <a:t>AmeriCorps members gain skills, experience and an End of Service Award to be used to further their education or repay student loans.</a:t>
            </a:r>
          </a:p>
          <a:p>
            <a:r>
              <a:rPr lang="en-US" sz="1600" dirty="0"/>
              <a:t>Members and volunteers gain a better understanding of community needs/challenges and how to solve them. </a:t>
            </a:r>
          </a:p>
          <a:p>
            <a:pPr>
              <a:buNone/>
            </a:pPr>
            <a:endParaRPr lang="en-US" sz="16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14" name="Picture 13" descr="AmeriCorpsNEVADA.jpg">
            <a:extLst>
              <a:ext uri="{FF2B5EF4-FFF2-40B4-BE49-F238E27FC236}">
                <a16:creationId xmlns:a16="http://schemas.microsoft.com/office/drawing/2014/main" id="{12CD717B-16E9-443B-94CF-2CBBAED71F20}"/>
              </a:ext>
            </a:extLst>
          </p:cNvPr>
          <p:cNvPicPr>
            <a:picLocks noChangeAspect="1"/>
          </p:cNvPicPr>
          <p:nvPr/>
        </p:nvPicPr>
        <p:blipFill>
          <a:blip r:embed="rId8" cstate="print"/>
          <a:stretch>
            <a:fillRect/>
          </a:stretch>
        </p:blipFill>
        <p:spPr>
          <a:xfrm>
            <a:off x="7581900" y="369888"/>
            <a:ext cx="952500" cy="952500"/>
          </a:xfrm>
          <a:prstGeom prst="rect">
            <a:avLst/>
          </a:prstGeom>
          <a:noFill/>
          <a:ln>
            <a:noFill/>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8020050" cy="1143000"/>
          </a:xfrm>
        </p:spPr>
        <p:txBody>
          <a:bodyPr>
            <a:normAutofit fontScale="90000"/>
          </a:bodyPr>
          <a:lstStyle/>
          <a:p>
            <a:r>
              <a:rPr lang="en-US" sz="3600" dirty="0"/>
              <a:t>What can AmeriCorps </a:t>
            </a:r>
            <a:br>
              <a:rPr lang="en-US" sz="3600" dirty="0"/>
            </a:br>
            <a:r>
              <a:rPr lang="en-US" sz="3600" dirty="0"/>
              <a:t>Programs do?</a:t>
            </a:r>
          </a:p>
        </p:txBody>
      </p:sp>
      <p:sp>
        <p:nvSpPr>
          <p:cNvPr id="13" name="Content Placeholder 12"/>
          <p:cNvSpPr>
            <a:spLocks noGrp="1"/>
          </p:cNvSpPr>
          <p:nvPr>
            <p:ph idx="1"/>
          </p:nvPr>
        </p:nvSpPr>
        <p:spPr>
          <a:xfrm>
            <a:off x="381000" y="1752600"/>
            <a:ext cx="3657600" cy="3733800"/>
          </a:xfrm>
        </p:spPr>
        <p:txBody>
          <a:bodyPr>
            <a:normAutofit fontScale="47500" lnSpcReduction="20000"/>
          </a:bodyPr>
          <a:lstStyle/>
          <a:p>
            <a:pPr>
              <a:buNone/>
            </a:pPr>
            <a:r>
              <a:rPr lang="en-US" sz="3400" dirty="0"/>
              <a:t>AmeriCorps State Programs address diverse community needs in the CNCS focus areas through direct services that: </a:t>
            </a:r>
          </a:p>
          <a:p>
            <a:r>
              <a:rPr lang="en-US" sz="3400" dirty="0"/>
              <a:t>have a demonstrable impact; </a:t>
            </a:r>
          </a:p>
          <a:p>
            <a:r>
              <a:rPr lang="en-US" sz="3400" dirty="0"/>
              <a:t>result in a specific, identifiable benefit that would not be provided with existing funds, volunteers and that does not duplicate the routine function of workers or displace paid employees;</a:t>
            </a:r>
          </a:p>
          <a:p>
            <a:pPr>
              <a:buNone/>
            </a:pPr>
            <a:r>
              <a:rPr lang="en-US" sz="3400" dirty="0"/>
              <a:t>And, </a:t>
            </a:r>
          </a:p>
          <a:p>
            <a:r>
              <a:rPr lang="en-US" sz="3400" dirty="0"/>
              <a:t>expand economic opportunity through the development of AmeriCorps members, helping them acquire the skills, education and training</a:t>
            </a:r>
          </a:p>
          <a:p>
            <a:pPr>
              <a:buNone/>
            </a:pPr>
            <a:endParaRPr lang="en-US" sz="2900" dirty="0">
              <a:solidFill>
                <a:srgbClr val="FF0000"/>
              </a:solidFill>
            </a:endParaRPr>
          </a:p>
          <a:p>
            <a:endParaRPr lang="en-US" sz="2900" dirty="0">
              <a:solidFill>
                <a:srgbClr val="FF0000"/>
              </a:solidFill>
            </a:endParaRPr>
          </a:p>
          <a:p>
            <a:pPr>
              <a:buNone/>
            </a:pPr>
            <a:endParaRPr lang="en-US" sz="1600" dirty="0">
              <a:solidFill>
                <a:srgbClr val="FF0000"/>
              </a:solidFill>
            </a:endParaRPr>
          </a:p>
        </p:txBody>
      </p:sp>
      <p:grpSp>
        <p:nvGrpSpPr>
          <p:cNvPr id="2" name="Group 20"/>
          <p:cNvGrpSpPr/>
          <p:nvPr/>
        </p:nvGrpSpPr>
        <p:grpSpPr>
          <a:xfrm>
            <a:off x="0" y="5334000"/>
            <a:ext cx="9144000" cy="1524000"/>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4" name="TextBox 3"/>
          <p:cNvSpPr txBox="1"/>
          <p:nvPr/>
        </p:nvSpPr>
        <p:spPr>
          <a:xfrm>
            <a:off x="1165860" y="1447800"/>
            <a:ext cx="2339340" cy="381000"/>
          </a:xfrm>
          <a:prstGeom prst="rect">
            <a:avLst/>
          </a:prstGeom>
          <a:noFill/>
        </p:spPr>
        <p:txBody>
          <a:bodyPr wrap="square" rtlCol="0">
            <a:spAutoFit/>
          </a:bodyPr>
          <a:lstStyle/>
          <a:p>
            <a:r>
              <a:rPr lang="en-US" b="1" dirty="0"/>
              <a:t>AmeriCorps State</a:t>
            </a:r>
          </a:p>
        </p:txBody>
      </p:sp>
      <p:grpSp>
        <p:nvGrpSpPr>
          <p:cNvPr id="16" name="Group 15"/>
          <p:cNvGrpSpPr/>
          <p:nvPr/>
        </p:nvGrpSpPr>
        <p:grpSpPr>
          <a:xfrm>
            <a:off x="4763676" y="1494553"/>
            <a:ext cx="3999324" cy="3848655"/>
            <a:chOff x="4648199" y="1524000"/>
            <a:chExt cx="3618323" cy="3848655"/>
          </a:xfrm>
        </p:grpSpPr>
        <p:sp>
          <p:nvSpPr>
            <p:cNvPr id="14" name="TextBox 13"/>
            <p:cNvSpPr txBox="1"/>
            <p:nvPr/>
          </p:nvSpPr>
          <p:spPr>
            <a:xfrm>
              <a:off x="5334000" y="1524000"/>
              <a:ext cx="2895600" cy="381000"/>
            </a:xfrm>
            <a:prstGeom prst="rect">
              <a:avLst/>
            </a:prstGeom>
            <a:noFill/>
          </p:spPr>
          <p:txBody>
            <a:bodyPr wrap="square" rtlCol="0">
              <a:spAutoFit/>
            </a:bodyPr>
            <a:lstStyle/>
            <a:p>
              <a:r>
                <a:rPr lang="en-US" b="1" dirty="0"/>
                <a:t>AmeriCorps VISTA</a:t>
              </a:r>
            </a:p>
          </p:txBody>
        </p:sp>
        <p:sp>
          <p:nvSpPr>
            <p:cNvPr id="18" name="Content Placeholder 12"/>
            <p:cNvSpPr txBox="1">
              <a:spLocks/>
            </p:cNvSpPr>
            <p:nvPr/>
          </p:nvSpPr>
          <p:spPr>
            <a:xfrm>
              <a:off x="4648199" y="1981200"/>
              <a:ext cx="3618323" cy="33914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600" dirty="0"/>
                <a:t>All AmeriCorps VISTA Programs have an anti-poverty focus. VISTA Members build capacity  for the organizations they serve rather than providing direct services by:</a:t>
              </a:r>
            </a:p>
            <a:p>
              <a:r>
                <a:rPr lang="en-US" sz="1600" dirty="0"/>
                <a:t>Developing infrastructure; </a:t>
              </a:r>
            </a:p>
            <a:p>
              <a:r>
                <a:rPr lang="en-US" sz="1600" dirty="0"/>
                <a:t>Fundraising;</a:t>
              </a:r>
            </a:p>
            <a:p>
              <a:r>
                <a:rPr lang="en-US" sz="1600" dirty="0"/>
                <a:t>Marketing;</a:t>
              </a:r>
            </a:p>
            <a:p>
              <a:r>
                <a:rPr lang="en-US" sz="1600" dirty="0"/>
                <a:t>Developing volunteer programs;</a:t>
              </a:r>
            </a:p>
            <a:p>
              <a:r>
                <a:rPr lang="en-US" sz="1600" dirty="0"/>
                <a:t>Developing partnerships; </a:t>
              </a:r>
            </a:p>
            <a:p>
              <a:r>
                <a:rPr lang="en-US" sz="1600" dirty="0"/>
                <a:t>Working towards sustainable solutions. </a:t>
              </a:r>
            </a:p>
            <a:p>
              <a:pPr>
                <a:buFont typeface="Arial" pitchFamily="34" charset="0"/>
                <a:buNone/>
              </a:pPr>
              <a:endParaRPr lang="en-US" sz="1600" dirty="0"/>
            </a:p>
          </p:txBody>
        </p:sp>
      </p:grpSp>
      <p:pic>
        <p:nvPicPr>
          <p:cNvPr id="17" name="Picture 16" descr="AmeriCorpsNEVADA.jpg">
            <a:extLst>
              <a:ext uri="{FF2B5EF4-FFF2-40B4-BE49-F238E27FC236}">
                <a16:creationId xmlns:a16="http://schemas.microsoft.com/office/drawing/2014/main" id="{1F055BD9-72F9-4314-96EB-9ED5EA27FFE8}"/>
              </a:ext>
            </a:extLst>
          </p:cNvPr>
          <p:cNvPicPr>
            <a:picLocks noChangeAspect="1"/>
          </p:cNvPicPr>
          <p:nvPr/>
        </p:nvPicPr>
        <p:blipFill>
          <a:blip r:embed="rId8" cstate="print"/>
          <a:stretch>
            <a:fillRect/>
          </a:stretch>
        </p:blipFill>
        <p:spPr>
          <a:xfrm>
            <a:off x="491490" y="327819"/>
            <a:ext cx="952500" cy="952500"/>
          </a:xfrm>
          <a:prstGeom prst="rect">
            <a:avLst/>
          </a:prstGeom>
          <a:noFill/>
          <a:ln>
            <a:noFill/>
          </a:ln>
          <a:effectLst/>
        </p:spPr>
      </p:pic>
      <p:pic>
        <p:nvPicPr>
          <p:cNvPr id="19" name="Picture 18">
            <a:extLst>
              <a:ext uri="{FF2B5EF4-FFF2-40B4-BE49-F238E27FC236}">
                <a16:creationId xmlns:a16="http://schemas.microsoft.com/office/drawing/2014/main" id="{40258DC7-98A5-4B1D-8FAF-21FB6BA94D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78594" y="327819"/>
            <a:ext cx="903406" cy="90340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304800" y="323851"/>
            <a:ext cx="8229600" cy="1143000"/>
          </a:xfrm>
        </p:spPr>
        <p:txBody>
          <a:bodyPr>
            <a:noAutofit/>
          </a:bodyPr>
          <a:lstStyle/>
          <a:p>
            <a:r>
              <a:rPr lang="en-US" sz="2800" dirty="0"/>
              <a:t>How are AmeriCorps*State and </a:t>
            </a:r>
            <a:br>
              <a:rPr lang="en-US" sz="2800" dirty="0"/>
            </a:br>
            <a:r>
              <a:rPr lang="en-US" sz="2800" dirty="0"/>
              <a:t>AmeriCorps*VISTA different?</a:t>
            </a:r>
          </a:p>
        </p:txBody>
      </p:sp>
      <p:sp>
        <p:nvSpPr>
          <p:cNvPr id="13" name="Content Placeholder 12"/>
          <p:cNvSpPr>
            <a:spLocks noGrp="1"/>
          </p:cNvSpPr>
          <p:nvPr>
            <p:ph idx="1"/>
          </p:nvPr>
        </p:nvSpPr>
        <p:spPr>
          <a:xfrm>
            <a:off x="326497" y="1920974"/>
            <a:ext cx="3810000" cy="3373097"/>
          </a:xfrm>
        </p:spPr>
        <p:txBody>
          <a:bodyPr>
            <a:normAutofit/>
          </a:bodyPr>
          <a:lstStyle/>
          <a:p>
            <a:r>
              <a:rPr lang="en-US" sz="1600" dirty="0"/>
              <a:t>Enroll for a specific term of service</a:t>
            </a:r>
          </a:p>
          <a:p>
            <a:r>
              <a:rPr lang="en-US" sz="1600" dirty="0"/>
              <a:t>Are not volunteers or employees</a:t>
            </a:r>
          </a:p>
          <a:p>
            <a:r>
              <a:rPr lang="en-US" sz="1600" dirty="0"/>
              <a:t>Receive an End of Service Award</a:t>
            </a:r>
          </a:p>
          <a:p>
            <a:r>
              <a:rPr lang="en-US" sz="1600" dirty="0"/>
              <a:t>Are subject to criminal history checks</a:t>
            </a:r>
          </a:p>
          <a:p>
            <a:r>
              <a:rPr lang="en-US" sz="1600" dirty="0"/>
              <a:t>May receive a living allowance</a:t>
            </a:r>
          </a:p>
          <a:p>
            <a:r>
              <a:rPr lang="en-US" sz="1600" dirty="0"/>
              <a:t>Health care insurance for full-time members</a:t>
            </a:r>
          </a:p>
          <a:p>
            <a:r>
              <a:rPr lang="en-US" sz="1600" dirty="0"/>
              <a:t>Child care assistance, if eligible</a:t>
            </a:r>
          </a:p>
          <a:p>
            <a:r>
              <a:rPr lang="en-US" sz="1600" dirty="0"/>
              <a:t>Must be:</a:t>
            </a:r>
          </a:p>
          <a:p>
            <a:pPr lvl="1"/>
            <a:r>
              <a:rPr lang="en-US" sz="1200" dirty="0"/>
              <a:t>A U.S. Citizen, U.S. National or Lawful Permanent Residents of the United States</a:t>
            </a:r>
          </a:p>
          <a:p>
            <a:pPr marL="457200" lvl="1" indent="0">
              <a:buNone/>
            </a:pPr>
            <a:endParaRPr lang="en-US" sz="12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1" name="TextBox 10"/>
          <p:cNvSpPr txBox="1"/>
          <p:nvPr/>
        </p:nvSpPr>
        <p:spPr>
          <a:xfrm>
            <a:off x="555097" y="1539974"/>
            <a:ext cx="2895600" cy="381000"/>
          </a:xfrm>
          <a:prstGeom prst="rect">
            <a:avLst/>
          </a:prstGeom>
          <a:noFill/>
        </p:spPr>
        <p:txBody>
          <a:bodyPr wrap="square" rtlCol="0">
            <a:spAutoFit/>
          </a:bodyPr>
          <a:lstStyle/>
          <a:p>
            <a:r>
              <a:rPr lang="en-US" b="1" dirty="0"/>
              <a:t>All AmeriCorps Members</a:t>
            </a:r>
          </a:p>
        </p:txBody>
      </p:sp>
      <p:sp>
        <p:nvSpPr>
          <p:cNvPr id="14" name="TextBox 13"/>
          <p:cNvSpPr txBox="1"/>
          <p:nvPr/>
        </p:nvSpPr>
        <p:spPr>
          <a:xfrm>
            <a:off x="4704395" y="1519259"/>
            <a:ext cx="4267223" cy="369332"/>
          </a:xfrm>
          <a:prstGeom prst="rect">
            <a:avLst/>
          </a:prstGeom>
          <a:noFill/>
        </p:spPr>
        <p:txBody>
          <a:bodyPr wrap="square" rtlCol="0">
            <a:spAutoFit/>
          </a:bodyPr>
          <a:lstStyle/>
          <a:p>
            <a:r>
              <a:rPr lang="en-US" b="1" dirty="0"/>
              <a:t>Differences for AC State and VISTA</a:t>
            </a:r>
          </a:p>
        </p:txBody>
      </p:sp>
      <p:sp>
        <p:nvSpPr>
          <p:cNvPr id="16" name="Content Placeholder 12"/>
          <p:cNvSpPr txBox="1">
            <a:spLocks/>
          </p:cNvSpPr>
          <p:nvPr/>
        </p:nvSpPr>
        <p:spPr>
          <a:xfrm>
            <a:off x="4267200" y="1789290"/>
            <a:ext cx="4571999" cy="32004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r>
              <a:rPr lang="en-US" sz="2600" dirty="0"/>
              <a:t>VISTAs serve 365 day terms (one exception is Summer Associates)</a:t>
            </a:r>
          </a:p>
          <a:p>
            <a:r>
              <a:rPr lang="en-US" sz="2600" dirty="0"/>
              <a:t>AC State members serve 300, 450, 675, 900, or 1700 hour terms</a:t>
            </a:r>
          </a:p>
          <a:p>
            <a:r>
              <a:rPr lang="en-US" sz="2600" dirty="0"/>
              <a:t>VISTAs can choose a cash award or a Segal AmeriCorps Education Award</a:t>
            </a:r>
          </a:p>
          <a:p>
            <a:r>
              <a:rPr lang="en-US" sz="2600" dirty="0"/>
              <a:t>AC State members can only choose the Education Award</a:t>
            </a:r>
          </a:p>
          <a:p>
            <a:r>
              <a:rPr lang="en-US" sz="2600" dirty="0"/>
              <a:t>VISTAs are paid based on the poverty level where they serve and can now have outside employment</a:t>
            </a:r>
          </a:p>
          <a:p>
            <a:r>
              <a:rPr lang="en-US" sz="2600" dirty="0"/>
              <a:t>AC State members can have outside employment and have a range of pay based on their term of service and type of program in which they are serving</a:t>
            </a:r>
          </a:p>
          <a:p>
            <a:r>
              <a:rPr lang="en-US" sz="2600" dirty="0"/>
              <a:t>AC State members must provide direct services, AC VISTA members focus on capacity building</a:t>
            </a:r>
          </a:p>
        </p:txBody>
      </p:sp>
      <p:pic>
        <p:nvPicPr>
          <p:cNvPr id="17" name="Picture 16" descr="AmeriCorpsNEVADA.jpg">
            <a:extLst>
              <a:ext uri="{FF2B5EF4-FFF2-40B4-BE49-F238E27FC236}">
                <a16:creationId xmlns:a16="http://schemas.microsoft.com/office/drawing/2014/main" id="{4D1D070C-9BF0-413C-BC2D-1EF4EF0ECBCB}"/>
              </a:ext>
            </a:extLst>
          </p:cNvPr>
          <p:cNvPicPr>
            <a:picLocks noChangeAspect="1"/>
          </p:cNvPicPr>
          <p:nvPr/>
        </p:nvPicPr>
        <p:blipFill>
          <a:blip r:embed="rId8" cstate="print"/>
          <a:stretch>
            <a:fillRect/>
          </a:stretch>
        </p:blipFill>
        <p:spPr>
          <a:xfrm>
            <a:off x="586740" y="476251"/>
            <a:ext cx="952500" cy="952500"/>
          </a:xfrm>
          <a:prstGeom prst="rect">
            <a:avLst/>
          </a:prstGeom>
          <a:noFill/>
          <a:ln>
            <a:noFill/>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a:t>What are my responsibilities if I get an AmeriCorps program?</a:t>
            </a: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1" name="Content Placeholder 12"/>
          <p:cNvSpPr>
            <a:spLocks noGrp="1"/>
          </p:cNvSpPr>
          <p:nvPr>
            <p:ph idx="1"/>
          </p:nvPr>
        </p:nvSpPr>
        <p:spPr>
          <a:xfrm>
            <a:off x="4648200" y="1676400"/>
            <a:ext cx="4267200" cy="3617671"/>
          </a:xfrm>
        </p:spPr>
        <p:txBody>
          <a:bodyPr>
            <a:noAutofit/>
          </a:bodyPr>
          <a:lstStyle/>
          <a:p>
            <a:pPr>
              <a:buNone/>
            </a:pPr>
            <a:r>
              <a:rPr lang="en-US" sz="1600" dirty="0"/>
              <a:t>All of the AmeriCorps VISTA responsibilities </a:t>
            </a:r>
            <a:r>
              <a:rPr lang="en-US" sz="1600" b="1" dirty="0"/>
              <a:t>AND</a:t>
            </a:r>
            <a:r>
              <a:rPr lang="en-US" sz="1600" dirty="0"/>
              <a:t> </a:t>
            </a:r>
          </a:p>
          <a:p>
            <a:r>
              <a:rPr lang="en-US" sz="1600" dirty="0"/>
              <a:t>Have financial management systems (i.e. accounting practices and procedures, internal controls, audit trails, and cost allocation procedures.)</a:t>
            </a:r>
          </a:p>
          <a:p>
            <a:r>
              <a:rPr lang="en-US" sz="1600" dirty="0"/>
              <a:t>Maintain records, audits, and participant information in accordance with AmeriCorps Regulations, Provisions and the Serve America Act</a:t>
            </a:r>
          </a:p>
          <a:p>
            <a:r>
              <a:rPr lang="en-US" sz="1600" dirty="0"/>
              <a:t>Ensure that your activities, including those of host sites, will be conducted, and facilities operated, in compliance with the applicable civil rights statutes and their implementing regulations. </a:t>
            </a:r>
            <a:endParaRPr lang="en-US" sz="1600" dirty="0">
              <a:solidFill>
                <a:srgbClr val="FF0000"/>
              </a:solidFill>
            </a:endParaRPr>
          </a:p>
        </p:txBody>
      </p:sp>
      <p:sp>
        <p:nvSpPr>
          <p:cNvPr id="14" name="TextBox 13"/>
          <p:cNvSpPr txBox="1"/>
          <p:nvPr/>
        </p:nvSpPr>
        <p:spPr>
          <a:xfrm>
            <a:off x="5029200" y="1447800"/>
            <a:ext cx="2667000" cy="381000"/>
          </a:xfrm>
          <a:prstGeom prst="rect">
            <a:avLst/>
          </a:prstGeom>
          <a:noFill/>
        </p:spPr>
        <p:txBody>
          <a:bodyPr wrap="square" rtlCol="0">
            <a:spAutoFit/>
          </a:bodyPr>
          <a:lstStyle/>
          <a:p>
            <a:pPr algn="r"/>
            <a:r>
              <a:rPr lang="en-US" b="1" dirty="0"/>
              <a:t>AmeriCorps State</a:t>
            </a:r>
          </a:p>
        </p:txBody>
      </p:sp>
      <p:sp>
        <p:nvSpPr>
          <p:cNvPr id="16" name="TextBox 15"/>
          <p:cNvSpPr txBox="1"/>
          <p:nvPr/>
        </p:nvSpPr>
        <p:spPr>
          <a:xfrm>
            <a:off x="990600" y="1524000"/>
            <a:ext cx="2895600" cy="381000"/>
          </a:xfrm>
          <a:prstGeom prst="rect">
            <a:avLst/>
          </a:prstGeom>
          <a:noFill/>
        </p:spPr>
        <p:txBody>
          <a:bodyPr wrap="square" rtlCol="0">
            <a:spAutoFit/>
          </a:bodyPr>
          <a:lstStyle/>
          <a:p>
            <a:pPr algn="ctr"/>
            <a:r>
              <a:rPr lang="en-US" b="1" dirty="0"/>
              <a:t>AmeriCorps VISTA</a:t>
            </a:r>
          </a:p>
        </p:txBody>
      </p:sp>
      <p:sp>
        <p:nvSpPr>
          <p:cNvPr id="17" name="Content Placeholder 12"/>
          <p:cNvSpPr txBox="1">
            <a:spLocks/>
          </p:cNvSpPr>
          <p:nvPr/>
        </p:nvSpPr>
        <p:spPr>
          <a:xfrm>
            <a:off x="533400" y="1981201"/>
            <a:ext cx="3352800" cy="33152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Recruit quality applicants; </a:t>
            </a:r>
          </a:p>
          <a:p>
            <a:r>
              <a:rPr lang="en-US" sz="1600" dirty="0"/>
              <a:t>Develop orientation and training plans;</a:t>
            </a:r>
          </a:p>
          <a:p>
            <a:r>
              <a:rPr lang="en-US" sz="1600" dirty="0"/>
              <a:t>Provide a well-defined position description; </a:t>
            </a:r>
          </a:p>
          <a:p>
            <a:r>
              <a:rPr lang="en-US" sz="1600" dirty="0"/>
              <a:t>Track and report progress towards well-defined goals;</a:t>
            </a:r>
          </a:p>
          <a:p>
            <a:r>
              <a:rPr lang="en-US" sz="1600" dirty="0"/>
              <a:t>Provide supervision and support to members</a:t>
            </a:r>
          </a:p>
          <a:p>
            <a:r>
              <a:rPr lang="en-US" sz="1600" dirty="0"/>
              <a:t>Provide infrastructure to support success</a:t>
            </a:r>
          </a:p>
          <a:p>
            <a:endParaRPr lang="en-US" sz="1600" dirty="0"/>
          </a:p>
          <a:p>
            <a:pPr>
              <a:buFont typeface="Arial" pitchFamily="34" charset="0"/>
              <a:buNone/>
            </a:pPr>
            <a:endParaRPr lang="en-US" sz="1600" dirty="0"/>
          </a:p>
        </p:txBody>
      </p:sp>
      <p:pic>
        <p:nvPicPr>
          <p:cNvPr id="18" name="Picture 17" descr="AmeriCorpsNEVADA.jpg">
            <a:extLst>
              <a:ext uri="{FF2B5EF4-FFF2-40B4-BE49-F238E27FC236}">
                <a16:creationId xmlns:a16="http://schemas.microsoft.com/office/drawing/2014/main" id="{4C6EFED4-E071-471E-9916-AF00313561B4}"/>
              </a:ext>
            </a:extLst>
          </p:cNvPr>
          <p:cNvPicPr>
            <a:picLocks noChangeAspect="1"/>
          </p:cNvPicPr>
          <p:nvPr/>
        </p:nvPicPr>
        <p:blipFill>
          <a:blip r:embed="rId8" cstate="print"/>
          <a:stretch>
            <a:fillRect/>
          </a:stretch>
        </p:blipFill>
        <p:spPr>
          <a:xfrm>
            <a:off x="7696200" y="465138"/>
            <a:ext cx="952500" cy="952500"/>
          </a:xfrm>
          <a:prstGeom prst="rect">
            <a:avLst/>
          </a:prstGeom>
          <a:noFill/>
          <a:ln>
            <a:noFill/>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a:t>AmeriCorps*State Grants…</a:t>
            </a:r>
            <a:br>
              <a:rPr lang="en-US" dirty="0"/>
            </a:br>
            <a:r>
              <a:rPr lang="en-US" sz="2200" dirty="0"/>
              <a:t>2017-2018 Nevada AmeriCorps State grant opportunities</a:t>
            </a:r>
            <a:br>
              <a:rPr lang="en-US" dirty="0"/>
            </a:br>
            <a:endParaRPr lang="en-US" sz="1300" dirty="0">
              <a:solidFill>
                <a:srgbClr val="FF0000"/>
              </a:solidFill>
            </a:endParaRPr>
          </a:p>
        </p:txBody>
      </p:sp>
      <p:sp>
        <p:nvSpPr>
          <p:cNvPr id="13" name="Content Placeholder 12"/>
          <p:cNvSpPr>
            <a:spLocks noGrp="1"/>
          </p:cNvSpPr>
          <p:nvPr>
            <p:ph idx="1"/>
          </p:nvPr>
        </p:nvSpPr>
        <p:spPr>
          <a:xfrm>
            <a:off x="457200" y="1600200"/>
            <a:ext cx="8229600" cy="3733801"/>
          </a:xfrm>
        </p:spPr>
        <p:txBody>
          <a:bodyPr>
            <a:normAutofit lnSpcReduction="10000"/>
          </a:bodyPr>
          <a:lstStyle/>
          <a:p>
            <a:pPr>
              <a:buFont typeface="+mj-lt"/>
              <a:buAutoNum type="arabicPeriod"/>
            </a:pPr>
            <a:r>
              <a:rPr lang="en-US" sz="1600" b="1" dirty="0"/>
              <a:t>Operational Grant - </a:t>
            </a:r>
            <a:r>
              <a:rPr lang="en-US" sz="1600" dirty="0"/>
              <a:t>Sound program design and implementation strategy identified; clearly articulated member responsibilities, activities, training, supervision, evaluation, organizational history and capacity, sustainability plans and fund management.</a:t>
            </a:r>
          </a:p>
          <a:p>
            <a:pPr>
              <a:buFont typeface="+mj-lt"/>
              <a:buAutoNum type="arabicPeriod"/>
            </a:pPr>
            <a:r>
              <a:rPr lang="en-US" sz="1600" b="1" dirty="0"/>
              <a:t>Fixed-Amount - </a:t>
            </a:r>
            <a:r>
              <a:rPr lang="en-US" sz="1600" dirty="0"/>
              <a:t>Grantees will receive an award for a specific amount of MSY; No match required and no approved budget. </a:t>
            </a:r>
            <a:r>
              <a:rPr lang="en-US" sz="1600" dirty="0">
                <a:solidFill>
                  <a:srgbClr val="FF0000"/>
                </a:solidFill>
              </a:rPr>
              <a:t>This opportunity is only available to organizations with a proven track record in operating an AmeriCorps program.</a:t>
            </a:r>
          </a:p>
          <a:p>
            <a:pPr>
              <a:buFont typeface="+mj-lt"/>
              <a:buAutoNum type="arabicPeriod"/>
            </a:pPr>
            <a:r>
              <a:rPr lang="en-US" sz="1600" b="1" dirty="0"/>
              <a:t>Evidence-Based Intervention Planning Grant – </a:t>
            </a:r>
            <a:r>
              <a:rPr lang="en-US" sz="1600" dirty="0"/>
              <a:t>Develop new national models that seek to integrate members in innovative ways into evidence-based interventions. </a:t>
            </a:r>
            <a:endParaRPr lang="en-US" sz="1600" b="1" dirty="0"/>
          </a:p>
          <a:p>
            <a:pPr algn="ctr">
              <a:buNone/>
            </a:pPr>
            <a:endParaRPr lang="en-US" sz="1600" b="1" dirty="0"/>
          </a:p>
          <a:p>
            <a:pPr algn="ctr">
              <a:buNone/>
            </a:pPr>
            <a:r>
              <a:rPr lang="en-US" sz="1600" b="1" u="sng" dirty="0"/>
              <a:t>Key Considerations</a:t>
            </a:r>
          </a:p>
          <a:p>
            <a:pPr algn="ctr">
              <a:buNone/>
            </a:pPr>
            <a:r>
              <a:rPr lang="en-US" sz="2000" dirty="0"/>
              <a:t>AmeriCorps State grants provide partial funding, solely for program expenses in an amount directly tied to the specific number of members requested and requires the organization to provide a cash or in-kind match to support the project. </a:t>
            </a:r>
          </a:p>
          <a:p>
            <a:endParaRPr lang="en-US" sz="1600" dirty="0"/>
          </a:p>
          <a:p>
            <a:pPr>
              <a:buNone/>
            </a:pPr>
            <a:endParaRPr lang="en-US" sz="1600" dirty="0"/>
          </a:p>
          <a:p>
            <a:pPr lvl="1"/>
            <a:endParaRPr lang="en-US" sz="12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11" name="Picture 10" descr="AmeriCorpsNEVADA.jpg">
            <a:extLst>
              <a:ext uri="{FF2B5EF4-FFF2-40B4-BE49-F238E27FC236}">
                <a16:creationId xmlns:a16="http://schemas.microsoft.com/office/drawing/2014/main" id="{FBA224BB-B7FA-4890-822D-0F996249FCED}"/>
              </a:ext>
            </a:extLst>
          </p:cNvPr>
          <p:cNvPicPr>
            <a:picLocks noChangeAspect="1"/>
          </p:cNvPicPr>
          <p:nvPr/>
        </p:nvPicPr>
        <p:blipFill>
          <a:blip r:embed="rId8" cstate="print"/>
          <a:stretch>
            <a:fillRect/>
          </a:stretch>
        </p:blipFill>
        <p:spPr>
          <a:xfrm>
            <a:off x="7524750" y="369888"/>
            <a:ext cx="952500" cy="952500"/>
          </a:xfrm>
          <a:prstGeom prst="rect">
            <a:avLst/>
          </a:prstGeom>
          <a:noFill/>
          <a:ln>
            <a:noFill/>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a:t>AmeriCorps* State Matching Requirements</a:t>
            </a:r>
          </a:p>
        </p:txBody>
      </p:sp>
      <p:sp>
        <p:nvSpPr>
          <p:cNvPr id="13" name="Content Placeholder 12"/>
          <p:cNvSpPr>
            <a:spLocks noGrp="1"/>
          </p:cNvSpPr>
          <p:nvPr>
            <p:ph idx="1"/>
          </p:nvPr>
        </p:nvSpPr>
        <p:spPr>
          <a:xfrm>
            <a:off x="457200" y="1905000"/>
            <a:ext cx="8229600" cy="3276601"/>
          </a:xfrm>
        </p:spPr>
        <p:txBody>
          <a:bodyPr>
            <a:normAutofit/>
          </a:bodyPr>
          <a:lstStyle/>
          <a:p>
            <a:pPr lvl="1"/>
            <a:endParaRPr lang="en-US" sz="1600" dirty="0"/>
          </a:p>
          <a:p>
            <a:pPr>
              <a:buNone/>
            </a:pPr>
            <a:endParaRPr lang="en-US" sz="16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graphicFrame>
        <p:nvGraphicFramePr>
          <p:cNvPr id="18" name="Table 17"/>
          <p:cNvGraphicFramePr>
            <a:graphicFrameLocks noGrp="1"/>
          </p:cNvGraphicFramePr>
          <p:nvPr/>
        </p:nvGraphicFramePr>
        <p:xfrm>
          <a:off x="228600" y="2438400"/>
          <a:ext cx="8686799" cy="1280160"/>
        </p:xfrm>
        <a:graphic>
          <a:graphicData uri="http://schemas.openxmlformats.org/drawingml/2006/table">
            <a:tbl>
              <a:tblPr firstRow="1" bandRow="1">
                <a:tableStyleId>{5C22544A-7EE6-4342-B048-85BDC9FD1C3A}</a:tableStyleId>
              </a:tblPr>
              <a:tblGrid>
                <a:gridCol w="789709">
                  <a:extLst>
                    <a:ext uri="{9D8B030D-6E8A-4147-A177-3AD203B41FA5}">
                      <a16:colId xmlns:a16="http://schemas.microsoft.com/office/drawing/2014/main" val="20000"/>
                    </a:ext>
                  </a:extLst>
                </a:gridCol>
                <a:gridCol w="789709">
                  <a:extLst>
                    <a:ext uri="{9D8B030D-6E8A-4147-A177-3AD203B41FA5}">
                      <a16:colId xmlns:a16="http://schemas.microsoft.com/office/drawing/2014/main" val="20001"/>
                    </a:ext>
                  </a:extLst>
                </a:gridCol>
                <a:gridCol w="789709">
                  <a:extLst>
                    <a:ext uri="{9D8B030D-6E8A-4147-A177-3AD203B41FA5}">
                      <a16:colId xmlns:a16="http://schemas.microsoft.com/office/drawing/2014/main" val="20002"/>
                    </a:ext>
                  </a:extLst>
                </a:gridCol>
                <a:gridCol w="789709">
                  <a:extLst>
                    <a:ext uri="{9D8B030D-6E8A-4147-A177-3AD203B41FA5}">
                      <a16:colId xmlns:a16="http://schemas.microsoft.com/office/drawing/2014/main" val="20003"/>
                    </a:ext>
                  </a:extLst>
                </a:gridCol>
                <a:gridCol w="789709">
                  <a:extLst>
                    <a:ext uri="{9D8B030D-6E8A-4147-A177-3AD203B41FA5}">
                      <a16:colId xmlns:a16="http://schemas.microsoft.com/office/drawing/2014/main" val="20004"/>
                    </a:ext>
                  </a:extLst>
                </a:gridCol>
                <a:gridCol w="789709">
                  <a:extLst>
                    <a:ext uri="{9D8B030D-6E8A-4147-A177-3AD203B41FA5}">
                      <a16:colId xmlns:a16="http://schemas.microsoft.com/office/drawing/2014/main" val="20005"/>
                    </a:ext>
                  </a:extLst>
                </a:gridCol>
                <a:gridCol w="789709">
                  <a:extLst>
                    <a:ext uri="{9D8B030D-6E8A-4147-A177-3AD203B41FA5}">
                      <a16:colId xmlns:a16="http://schemas.microsoft.com/office/drawing/2014/main" val="20006"/>
                    </a:ext>
                  </a:extLst>
                </a:gridCol>
                <a:gridCol w="789709">
                  <a:extLst>
                    <a:ext uri="{9D8B030D-6E8A-4147-A177-3AD203B41FA5}">
                      <a16:colId xmlns:a16="http://schemas.microsoft.com/office/drawing/2014/main" val="20007"/>
                    </a:ext>
                  </a:extLst>
                </a:gridCol>
                <a:gridCol w="789709">
                  <a:extLst>
                    <a:ext uri="{9D8B030D-6E8A-4147-A177-3AD203B41FA5}">
                      <a16:colId xmlns:a16="http://schemas.microsoft.com/office/drawing/2014/main" val="20008"/>
                    </a:ext>
                  </a:extLst>
                </a:gridCol>
                <a:gridCol w="789709">
                  <a:extLst>
                    <a:ext uri="{9D8B030D-6E8A-4147-A177-3AD203B41FA5}">
                      <a16:colId xmlns:a16="http://schemas.microsoft.com/office/drawing/2014/main" val="20009"/>
                    </a:ext>
                  </a:extLst>
                </a:gridCol>
                <a:gridCol w="789709">
                  <a:extLst>
                    <a:ext uri="{9D8B030D-6E8A-4147-A177-3AD203B41FA5}">
                      <a16:colId xmlns:a16="http://schemas.microsoft.com/office/drawing/2014/main" val="20010"/>
                    </a:ext>
                  </a:extLst>
                </a:gridCol>
              </a:tblGrid>
              <a:tr h="370840">
                <a:tc>
                  <a:txBody>
                    <a:bodyPr/>
                    <a:lstStyle/>
                    <a:p>
                      <a:endParaRPr lang="en-US" dirty="0"/>
                    </a:p>
                  </a:txBody>
                  <a:tcPr/>
                </a:tc>
                <a:tc>
                  <a:txBody>
                    <a:bodyPr/>
                    <a:lstStyle/>
                    <a:p>
                      <a:pPr algn="ctr"/>
                      <a:r>
                        <a:rPr lang="en-US" dirty="0"/>
                        <a:t>Year</a:t>
                      </a:r>
                    </a:p>
                    <a:p>
                      <a:pPr algn="ctr"/>
                      <a:r>
                        <a:rPr lang="en-US" dirty="0"/>
                        <a:t>1</a:t>
                      </a:r>
                    </a:p>
                  </a:txBody>
                  <a:tcPr/>
                </a:tc>
                <a:tc>
                  <a:txBody>
                    <a:bodyPr/>
                    <a:lstStyle/>
                    <a:p>
                      <a:pPr algn="ctr"/>
                      <a:r>
                        <a:rPr lang="en-US" dirty="0"/>
                        <a:t>Year</a:t>
                      </a:r>
                    </a:p>
                    <a:p>
                      <a:pPr algn="ctr"/>
                      <a:r>
                        <a:rPr lang="en-US" dirty="0"/>
                        <a:t>2</a:t>
                      </a:r>
                    </a:p>
                  </a:txBody>
                  <a:tcPr/>
                </a:tc>
                <a:tc>
                  <a:txBody>
                    <a:bodyPr/>
                    <a:lstStyle/>
                    <a:p>
                      <a:pPr algn="ctr"/>
                      <a:r>
                        <a:rPr lang="en-US" dirty="0"/>
                        <a:t>Year</a:t>
                      </a:r>
                    </a:p>
                    <a:p>
                      <a:pPr algn="ctr"/>
                      <a:r>
                        <a:rPr lang="en-US" dirty="0"/>
                        <a:t>3</a:t>
                      </a:r>
                    </a:p>
                  </a:txBody>
                  <a:tcPr/>
                </a:tc>
                <a:tc>
                  <a:txBody>
                    <a:bodyPr/>
                    <a:lstStyle/>
                    <a:p>
                      <a:pPr algn="ctr"/>
                      <a:r>
                        <a:rPr lang="en-US" dirty="0"/>
                        <a:t>Year</a:t>
                      </a:r>
                    </a:p>
                    <a:p>
                      <a:pPr algn="ctr"/>
                      <a:r>
                        <a:rPr lang="en-US" dirty="0"/>
                        <a:t>4</a:t>
                      </a:r>
                    </a:p>
                  </a:txBody>
                  <a:tcPr/>
                </a:tc>
                <a:tc>
                  <a:txBody>
                    <a:bodyPr/>
                    <a:lstStyle/>
                    <a:p>
                      <a:pPr algn="ctr"/>
                      <a:r>
                        <a:rPr lang="en-US" dirty="0"/>
                        <a:t>Year</a:t>
                      </a:r>
                    </a:p>
                    <a:p>
                      <a:pPr algn="ctr"/>
                      <a:r>
                        <a:rPr lang="en-US" dirty="0"/>
                        <a:t>5</a:t>
                      </a:r>
                    </a:p>
                  </a:txBody>
                  <a:tcPr/>
                </a:tc>
                <a:tc>
                  <a:txBody>
                    <a:bodyPr/>
                    <a:lstStyle/>
                    <a:p>
                      <a:pPr algn="ctr"/>
                      <a:r>
                        <a:rPr lang="en-US" dirty="0"/>
                        <a:t>Year</a:t>
                      </a:r>
                    </a:p>
                    <a:p>
                      <a:pPr algn="ctr"/>
                      <a:r>
                        <a:rPr lang="en-US" dirty="0"/>
                        <a:t>6</a:t>
                      </a:r>
                    </a:p>
                  </a:txBody>
                  <a:tcPr/>
                </a:tc>
                <a:tc>
                  <a:txBody>
                    <a:bodyPr/>
                    <a:lstStyle/>
                    <a:p>
                      <a:pPr algn="ctr"/>
                      <a:r>
                        <a:rPr lang="en-US" dirty="0"/>
                        <a:t>Year</a:t>
                      </a:r>
                    </a:p>
                    <a:p>
                      <a:pPr algn="ctr"/>
                      <a:r>
                        <a:rPr lang="en-US" dirty="0"/>
                        <a:t>7</a:t>
                      </a:r>
                    </a:p>
                  </a:txBody>
                  <a:tcPr/>
                </a:tc>
                <a:tc>
                  <a:txBody>
                    <a:bodyPr/>
                    <a:lstStyle/>
                    <a:p>
                      <a:pPr algn="ctr"/>
                      <a:r>
                        <a:rPr lang="en-US" dirty="0"/>
                        <a:t>Year</a:t>
                      </a:r>
                    </a:p>
                    <a:p>
                      <a:pPr algn="ctr"/>
                      <a:r>
                        <a:rPr lang="en-US" dirty="0"/>
                        <a:t>8</a:t>
                      </a:r>
                    </a:p>
                  </a:txBody>
                  <a:tcPr/>
                </a:tc>
                <a:tc>
                  <a:txBody>
                    <a:bodyPr/>
                    <a:lstStyle/>
                    <a:p>
                      <a:pPr algn="ctr"/>
                      <a:r>
                        <a:rPr lang="en-US" dirty="0"/>
                        <a:t>Year</a:t>
                      </a:r>
                    </a:p>
                    <a:p>
                      <a:pPr algn="ctr"/>
                      <a:r>
                        <a:rPr lang="en-US" dirty="0"/>
                        <a:t>9</a:t>
                      </a:r>
                    </a:p>
                  </a:txBody>
                  <a:tcPr/>
                </a:tc>
                <a:tc>
                  <a:txBody>
                    <a:bodyPr/>
                    <a:lstStyle/>
                    <a:p>
                      <a:pPr algn="ctr"/>
                      <a:r>
                        <a:rPr lang="en-US" dirty="0"/>
                        <a:t>Year</a:t>
                      </a:r>
                    </a:p>
                    <a:p>
                      <a:pPr algn="ctr"/>
                      <a:r>
                        <a:rPr lang="en-US" dirty="0"/>
                        <a:t>10</a:t>
                      </a:r>
                    </a:p>
                  </a:txBody>
                  <a:tcPr/>
                </a:tc>
                <a:extLst>
                  <a:ext uri="{0D108BD9-81ED-4DB2-BD59-A6C34878D82A}">
                    <a16:rowId xmlns:a16="http://schemas.microsoft.com/office/drawing/2014/main" val="10000"/>
                  </a:ext>
                </a:extLst>
              </a:tr>
              <a:tr h="370840">
                <a:tc>
                  <a:txBody>
                    <a:bodyPr/>
                    <a:lstStyle/>
                    <a:p>
                      <a:r>
                        <a:rPr lang="en-US" sz="1200" dirty="0"/>
                        <a:t>Minimum overall Share</a:t>
                      </a:r>
                    </a:p>
                  </a:txBody>
                  <a:tcPr/>
                </a:tc>
                <a:tc>
                  <a:txBody>
                    <a:bodyPr/>
                    <a:lstStyle/>
                    <a:p>
                      <a:pPr algn="ctr"/>
                      <a:r>
                        <a:rPr lang="en-US" dirty="0"/>
                        <a:t>24%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24%</a:t>
                      </a:r>
                    </a:p>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24%</a:t>
                      </a:r>
                    </a:p>
                    <a:p>
                      <a:pPr algn="ctr"/>
                      <a:endParaRPr lang="en-US" dirty="0"/>
                    </a:p>
                  </a:txBody>
                  <a:tcPr/>
                </a:tc>
                <a:tc>
                  <a:txBody>
                    <a:bodyPr/>
                    <a:lstStyle/>
                    <a:p>
                      <a:pPr algn="ctr"/>
                      <a:r>
                        <a:rPr lang="en-US" dirty="0"/>
                        <a:t>26%</a:t>
                      </a:r>
                    </a:p>
                  </a:txBody>
                  <a:tcPr/>
                </a:tc>
                <a:tc>
                  <a:txBody>
                    <a:bodyPr/>
                    <a:lstStyle/>
                    <a:p>
                      <a:pPr algn="ctr"/>
                      <a:r>
                        <a:rPr lang="en-US" dirty="0"/>
                        <a:t>30%</a:t>
                      </a:r>
                    </a:p>
                  </a:txBody>
                  <a:tcPr/>
                </a:tc>
                <a:tc>
                  <a:txBody>
                    <a:bodyPr/>
                    <a:lstStyle/>
                    <a:p>
                      <a:pPr algn="ctr"/>
                      <a:r>
                        <a:rPr lang="en-US" dirty="0"/>
                        <a:t>34%</a:t>
                      </a:r>
                    </a:p>
                  </a:txBody>
                  <a:tcPr/>
                </a:tc>
                <a:tc>
                  <a:txBody>
                    <a:bodyPr/>
                    <a:lstStyle/>
                    <a:p>
                      <a:pPr algn="ctr"/>
                      <a:r>
                        <a:rPr lang="en-US" dirty="0"/>
                        <a:t>38%</a:t>
                      </a:r>
                    </a:p>
                  </a:txBody>
                  <a:tcPr/>
                </a:tc>
                <a:tc>
                  <a:txBody>
                    <a:bodyPr/>
                    <a:lstStyle/>
                    <a:p>
                      <a:pPr algn="ctr"/>
                      <a:r>
                        <a:rPr lang="en-US" dirty="0"/>
                        <a:t>42%</a:t>
                      </a:r>
                    </a:p>
                  </a:txBody>
                  <a:tcPr/>
                </a:tc>
                <a:tc>
                  <a:txBody>
                    <a:bodyPr/>
                    <a:lstStyle/>
                    <a:p>
                      <a:pPr algn="ctr"/>
                      <a:r>
                        <a:rPr lang="en-US" dirty="0"/>
                        <a:t>46%</a:t>
                      </a:r>
                    </a:p>
                  </a:txBody>
                  <a:tcPr/>
                </a:tc>
                <a:tc>
                  <a:txBody>
                    <a:bodyPr/>
                    <a:lstStyle/>
                    <a:p>
                      <a:pPr algn="ctr"/>
                      <a:r>
                        <a:rPr lang="en-US" dirty="0"/>
                        <a:t>50%</a:t>
                      </a:r>
                    </a:p>
                  </a:txBody>
                  <a:tcPr/>
                </a:tc>
                <a:extLst>
                  <a:ext uri="{0D108BD9-81ED-4DB2-BD59-A6C34878D82A}">
                    <a16:rowId xmlns:a16="http://schemas.microsoft.com/office/drawing/2014/main" val="10001"/>
                  </a:ext>
                </a:extLst>
              </a:tr>
            </a:tbl>
          </a:graphicData>
        </a:graphic>
      </p:graphicFrame>
      <p:pic>
        <p:nvPicPr>
          <p:cNvPr id="14" name="Picture 13" descr="AmeriCorpsNEVADA.jpg">
            <a:extLst>
              <a:ext uri="{FF2B5EF4-FFF2-40B4-BE49-F238E27FC236}">
                <a16:creationId xmlns:a16="http://schemas.microsoft.com/office/drawing/2014/main" id="{A196C8BE-F1AC-46DC-B0DF-76990881A560}"/>
              </a:ext>
            </a:extLst>
          </p:cNvPr>
          <p:cNvPicPr>
            <a:picLocks noChangeAspect="1"/>
          </p:cNvPicPr>
          <p:nvPr/>
        </p:nvPicPr>
        <p:blipFill>
          <a:blip r:embed="rId8" cstate="print"/>
          <a:stretch>
            <a:fillRect/>
          </a:stretch>
        </p:blipFill>
        <p:spPr>
          <a:xfrm>
            <a:off x="7524750" y="369888"/>
            <a:ext cx="952500" cy="952500"/>
          </a:xfrm>
          <a:prstGeom prst="rect">
            <a:avLst/>
          </a:prstGeom>
          <a:noFill/>
          <a:ln>
            <a:noFill/>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3" name="Content Placeholder 12"/>
          <p:cNvSpPr>
            <a:spLocks noGrp="1"/>
          </p:cNvSpPr>
          <p:nvPr>
            <p:ph idx="1"/>
          </p:nvPr>
        </p:nvSpPr>
        <p:spPr>
          <a:xfrm>
            <a:off x="457200" y="1828801"/>
            <a:ext cx="8229600" cy="3429000"/>
          </a:xfrm>
        </p:spPr>
        <p:txBody>
          <a:bodyPr>
            <a:normAutofit fontScale="92500"/>
          </a:bodyPr>
          <a:lstStyle/>
          <a:p>
            <a:r>
              <a:rPr lang="en-US" sz="1600" dirty="0"/>
              <a:t>The size of an  AmeriCorps grant is directly related to the number of Member Service Years (MSY) an applicant requests.</a:t>
            </a:r>
            <a:r>
              <a:rPr lang="en-US" sz="1600" dirty="0">
                <a:solidFill>
                  <a:srgbClr val="FF0000"/>
                </a:solidFill>
              </a:rPr>
              <a:t> Nevada requires program design to support at least 10 members with a full time program director.  </a:t>
            </a:r>
            <a:r>
              <a:rPr lang="en-US" sz="1600" dirty="0"/>
              <a:t>Except for the priority areas listed below, organizations unable to support 10 MSY should consider applying to become a host site with an existing grantee. </a:t>
            </a:r>
          </a:p>
          <a:p>
            <a:r>
              <a:rPr lang="en-US" sz="1600" dirty="0"/>
              <a:t>We will consider programs proposing to sponsor fewer than 10 MSY if the proposal clearly targets rural communities, engaging and/or serving Veterans, or food insecurity/sustainability. </a:t>
            </a:r>
          </a:p>
          <a:p>
            <a:r>
              <a:rPr lang="en-US" sz="1600" dirty="0"/>
              <a:t>1 MSY is equivalent to 1 full-time member (1700 hours). </a:t>
            </a:r>
          </a:p>
          <a:p>
            <a:r>
              <a:rPr lang="en-US" sz="1600" dirty="0"/>
              <a:t>The number and kind of slot configuration will determine the number of MSY requested by the program i.e. 10FT, 10 HT, 12 QT = 32 slots and 18.18 MSY.</a:t>
            </a:r>
          </a:p>
          <a:p>
            <a:r>
              <a:rPr lang="en-US" sz="1600" dirty="0"/>
              <a:t>The application instructions help you calculate the number of MSY. Cost per MSY is a competitive factor during grant review. </a:t>
            </a:r>
          </a:p>
          <a:p>
            <a:pPr>
              <a:buNone/>
            </a:pPr>
            <a:endParaRPr lang="en-US" sz="1600" dirty="0"/>
          </a:p>
          <a:p>
            <a:pPr algn="ctr">
              <a:buNone/>
            </a:pPr>
            <a:r>
              <a:rPr lang="en-US" sz="1600" dirty="0"/>
              <a:t>Maximum Cost per MSY for 2018-2019 $14,932</a:t>
            </a: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1" name="Title 11"/>
          <p:cNvSpPr txBox="1">
            <a:spLocks/>
          </p:cNvSpPr>
          <p:nvPr/>
        </p:nvSpPr>
        <p:spPr>
          <a:xfrm>
            <a:off x="304800" y="304800"/>
            <a:ext cx="6705600" cy="114300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0" b="0" i="0" u="none" strike="noStrike" kern="1200" cap="none" spc="0" normalizeH="0" baseline="0" noProof="0" dirty="0">
                <a:ln>
                  <a:noFill/>
                </a:ln>
                <a:solidFill>
                  <a:schemeClr val="tx1"/>
                </a:solidFill>
                <a:effectLst/>
                <a:uLnTx/>
                <a:uFillTx/>
                <a:latin typeface="+mj-lt"/>
                <a:ea typeface="+mj-ea"/>
                <a:cs typeface="+mj-cs"/>
              </a:rPr>
              <a:t>AmeriCorps*State Grants…</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700" dirty="0">
                <a:latin typeface="+mj-lt"/>
                <a:ea typeface="+mj-ea"/>
                <a:cs typeface="+mj-cs"/>
              </a:rPr>
              <a:t>What amount can I request?</a:t>
            </a:r>
            <a:endParaRPr kumimoji="0" lang="en-US" sz="67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4400" b="0" i="0" u="none" strike="noStrike" kern="1200" cap="none" spc="0" normalizeH="0" baseline="0" noProof="0" dirty="0">
                <a:ln>
                  <a:noFill/>
                </a:ln>
                <a:solidFill>
                  <a:schemeClr val="tx1"/>
                </a:solidFill>
                <a:effectLst/>
                <a:uLnTx/>
                <a:uFillTx/>
                <a:latin typeface="+mj-lt"/>
                <a:ea typeface="+mj-ea"/>
                <a:cs typeface="+mj-cs"/>
              </a:rPr>
            </a:b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1300" b="0" i="0" u="none" strike="noStrike" kern="1200" cap="none" spc="0" normalizeH="0" baseline="0" noProof="0" dirty="0">
              <a:ln>
                <a:noFill/>
              </a:ln>
              <a:solidFill>
                <a:srgbClr val="FF0000"/>
              </a:solidFill>
              <a:effectLst/>
              <a:uLnTx/>
              <a:uFillTx/>
              <a:latin typeface="+mj-lt"/>
              <a:ea typeface="+mj-ea"/>
              <a:cs typeface="+mj-cs"/>
            </a:endParaRPr>
          </a:p>
        </p:txBody>
      </p:sp>
      <p:pic>
        <p:nvPicPr>
          <p:cNvPr id="12" name="Picture 11" descr="AmeriCorpsNEVADA.jpg">
            <a:extLst>
              <a:ext uri="{FF2B5EF4-FFF2-40B4-BE49-F238E27FC236}">
                <a16:creationId xmlns:a16="http://schemas.microsoft.com/office/drawing/2014/main" id="{6D71EC1D-EF42-4225-8202-42F87F11DF67}"/>
              </a:ext>
            </a:extLst>
          </p:cNvPr>
          <p:cNvPicPr>
            <a:picLocks noChangeAspect="1"/>
          </p:cNvPicPr>
          <p:nvPr/>
        </p:nvPicPr>
        <p:blipFill>
          <a:blip r:embed="rId8" cstate="print"/>
          <a:stretch>
            <a:fillRect/>
          </a:stretch>
        </p:blipFill>
        <p:spPr>
          <a:xfrm>
            <a:off x="7620000" y="381916"/>
            <a:ext cx="952500" cy="952500"/>
          </a:xfrm>
          <a:prstGeom prst="rect">
            <a:avLst/>
          </a:prstGeom>
          <a:noFill/>
          <a:ln>
            <a:noFill/>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4" name="Title 13"/>
          <p:cNvSpPr>
            <a:spLocks noGrp="1"/>
          </p:cNvSpPr>
          <p:nvPr>
            <p:ph type="title"/>
          </p:nvPr>
        </p:nvSpPr>
        <p:spPr>
          <a:xfrm>
            <a:off x="457200" y="274638"/>
            <a:ext cx="6629400" cy="1143000"/>
          </a:xfrm>
        </p:spPr>
        <p:txBody>
          <a:bodyPr>
            <a:normAutofit fontScale="90000"/>
          </a:bodyPr>
          <a:lstStyle/>
          <a:p>
            <a:r>
              <a:rPr lang="en-US" dirty="0"/>
              <a:t>This training</a:t>
            </a:r>
            <a:br>
              <a:rPr lang="en-US" dirty="0"/>
            </a:br>
            <a:endParaRPr lang="en-US" dirty="0">
              <a:solidFill>
                <a:srgbClr val="FF0000"/>
              </a:solidFill>
            </a:endParaRPr>
          </a:p>
        </p:txBody>
      </p:sp>
      <p:sp>
        <p:nvSpPr>
          <p:cNvPr id="16" name="Text Placeholder 15"/>
          <p:cNvSpPr>
            <a:spLocks noGrp="1"/>
          </p:cNvSpPr>
          <p:nvPr>
            <p:ph type="body" idx="1"/>
          </p:nvPr>
        </p:nvSpPr>
        <p:spPr/>
        <p:txBody>
          <a:bodyPr/>
          <a:lstStyle/>
          <a:p>
            <a:r>
              <a:rPr lang="en-US" dirty="0"/>
              <a:t>Will…</a:t>
            </a:r>
          </a:p>
        </p:txBody>
      </p:sp>
      <p:sp>
        <p:nvSpPr>
          <p:cNvPr id="17" name="Content Placeholder 16"/>
          <p:cNvSpPr>
            <a:spLocks noGrp="1"/>
          </p:cNvSpPr>
          <p:nvPr>
            <p:ph sz="half" idx="2"/>
          </p:nvPr>
        </p:nvSpPr>
        <p:spPr>
          <a:xfrm>
            <a:off x="457200" y="2174875"/>
            <a:ext cx="4040188" cy="3119196"/>
          </a:xfrm>
        </p:spPr>
        <p:txBody>
          <a:bodyPr>
            <a:normAutofit/>
          </a:bodyPr>
          <a:lstStyle/>
          <a:p>
            <a:r>
              <a:rPr lang="en-US" sz="2000" dirty="0"/>
              <a:t>Tell you about Nevada Volunteers and the Corporation for National and Community Service (CNCS)</a:t>
            </a:r>
          </a:p>
          <a:p>
            <a:r>
              <a:rPr lang="en-US" sz="2000" dirty="0"/>
              <a:t>Demystify AmeriCorps programs</a:t>
            </a:r>
          </a:p>
          <a:p>
            <a:r>
              <a:rPr lang="en-US" sz="2000" dirty="0"/>
              <a:t>Provide information about how your organization can apply for AmeriCorps resources</a:t>
            </a:r>
          </a:p>
          <a:p>
            <a:r>
              <a:rPr lang="en-US" sz="2000" dirty="0"/>
              <a:t>Share additional resources</a:t>
            </a:r>
          </a:p>
        </p:txBody>
      </p:sp>
      <p:sp>
        <p:nvSpPr>
          <p:cNvPr id="18" name="Text Placeholder 17"/>
          <p:cNvSpPr>
            <a:spLocks noGrp="1"/>
          </p:cNvSpPr>
          <p:nvPr>
            <p:ph type="body" sz="quarter" idx="3"/>
          </p:nvPr>
        </p:nvSpPr>
        <p:spPr/>
        <p:txBody>
          <a:bodyPr/>
          <a:lstStyle/>
          <a:p>
            <a:r>
              <a:rPr lang="en-US" dirty="0"/>
              <a:t>Will not…</a:t>
            </a:r>
          </a:p>
        </p:txBody>
      </p:sp>
      <p:sp>
        <p:nvSpPr>
          <p:cNvPr id="19" name="Content Placeholder 18"/>
          <p:cNvSpPr>
            <a:spLocks noGrp="1"/>
          </p:cNvSpPr>
          <p:nvPr>
            <p:ph sz="quarter" idx="4"/>
          </p:nvPr>
        </p:nvSpPr>
        <p:spPr/>
        <p:txBody>
          <a:bodyPr/>
          <a:lstStyle/>
          <a:p>
            <a:r>
              <a:rPr lang="en-US" sz="2000" dirty="0"/>
              <a:t>Tell you how to become an AmeriCorps member</a:t>
            </a:r>
          </a:p>
          <a:p>
            <a:endParaRPr lang="en-US" sz="2000" dirty="0"/>
          </a:p>
          <a:p>
            <a:r>
              <a:rPr lang="en-US" sz="2000" dirty="0"/>
              <a:t>Ensure you are awarded an AmeriCorps or any other grant funded by CNCS </a:t>
            </a:r>
          </a:p>
          <a:p>
            <a:endParaRPr lang="en-US"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21" name="Picture 20" descr="AmeriCorpsNEVADA.jpg">
            <a:extLst>
              <a:ext uri="{FF2B5EF4-FFF2-40B4-BE49-F238E27FC236}">
                <a16:creationId xmlns:a16="http://schemas.microsoft.com/office/drawing/2014/main" id="{28BB2979-0C34-43F7-9828-253FD66142AB}"/>
              </a:ext>
            </a:extLst>
          </p:cNvPr>
          <p:cNvPicPr>
            <a:picLocks noChangeAspect="1"/>
          </p:cNvPicPr>
          <p:nvPr/>
        </p:nvPicPr>
        <p:blipFill>
          <a:blip r:embed="rId8" cstate="print"/>
          <a:stretch>
            <a:fillRect/>
          </a:stretch>
        </p:blipFill>
        <p:spPr>
          <a:xfrm>
            <a:off x="7467600" y="471805"/>
            <a:ext cx="952500" cy="952500"/>
          </a:xfrm>
          <a:prstGeom prst="rect">
            <a:avLst/>
          </a:prstGeom>
          <a:noFill/>
          <a:ln>
            <a:noFill/>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8020050" cy="1143000"/>
          </a:xfrm>
        </p:spPr>
        <p:txBody>
          <a:bodyPr>
            <a:normAutofit fontScale="90000"/>
          </a:bodyPr>
          <a:lstStyle/>
          <a:p>
            <a:r>
              <a:rPr lang="en-US" sz="3600" dirty="0"/>
              <a:t>AmeriCorps*State</a:t>
            </a:r>
            <a:br>
              <a:rPr lang="en-US" sz="3600" dirty="0"/>
            </a:br>
            <a:r>
              <a:rPr lang="en-US" sz="3600" dirty="0"/>
              <a:t>0perational &amp; Planning Grants</a:t>
            </a:r>
          </a:p>
        </p:txBody>
      </p:sp>
      <p:sp>
        <p:nvSpPr>
          <p:cNvPr id="13" name="Content Placeholder 12"/>
          <p:cNvSpPr>
            <a:spLocks noGrp="1"/>
          </p:cNvSpPr>
          <p:nvPr>
            <p:ph idx="1"/>
          </p:nvPr>
        </p:nvSpPr>
        <p:spPr>
          <a:xfrm>
            <a:off x="434340" y="1809512"/>
            <a:ext cx="3657600" cy="3733800"/>
          </a:xfrm>
        </p:spPr>
        <p:txBody>
          <a:bodyPr>
            <a:normAutofit/>
          </a:bodyPr>
          <a:lstStyle/>
          <a:p>
            <a:r>
              <a:rPr lang="en-US" sz="1600" dirty="0">
                <a:solidFill>
                  <a:srgbClr val="FF0000"/>
                </a:solidFill>
              </a:rPr>
              <a:t>Developed comprehensive program design, performance measures, logic model, member position descriptions, member experience</a:t>
            </a:r>
          </a:p>
          <a:p>
            <a:r>
              <a:rPr lang="en-US" sz="1600" dirty="0">
                <a:solidFill>
                  <a:srgbClr val="FF0000"/>
                </a:solidFill>
              </a:rPr>
              <a:t>Support AmeriCorps service members</a:t>
            </a:r>
          </a:p>
          <a:p>
            <a:pPr lvl="1"/>
            <a:r>
              <a:rPr lang="en-US" sz="1200" dirty="0">
                <a:solidFill>
                  <a:srgbClr val="FF0000"/>
                </a:solidFill>
              </a:rPr>
              <a:t>Pre-service Orientation</a:t>
            </a:r>
          </a:p>
          <a:p>
            <a:pPr lvl="1"/>
            <a:r>
              <a:rPr lang="en-US" sz="1200" dirty="0">
                <a:solidFill>
                  <a:srgbClr val="FF0000"/>
                </a:solidFill>
              </a:rPr>
              <a:t>Professional development</a:t>
            </a:r>
          </a:p>
          <a:p>
            <a:r>
              <a:rPr lang="en-US" sz="1600" dirty="0">
                <a:solidFill>
                  <a:srgbClr val="FF0000"/>
                </a:solidFill>
              </a:rPr>
              <a:t>Budget requirements</a:t>
            </a:r>
          </a:p>
          <a:p>
            <a:pPr lvl="1"/>
            <a:r>
              <a:rPr lang="en-US" sz="1200" dirty="0">
                <a:solidFill>
                  <a:srgbClr val="FF0000"/>
                </a:solidFill>
              </a:rPr>
              <a:t>Living allowance for service members</a:t>
            </a:r>
          </a:p>
          <a:p>
            <a:pPr lvl="1"/>
            <a:r>
              <a:rPr lang="en-US" sz="1200" dirty="0">
                <a:solidFill>
                  <a:srgbClr val="FF0000"/>
                </a:solidFill>
              </a:rPr>
              <a:t>Full-time AmeriCorps Program Director</a:t>
            </a:r>
          </a:p>
          <a:p>
            <a:pPr lvl="1"/>
            <a:endParaRPr lang="en-US" sz="1200" dirty="0">
              <a:solidFill>
                <a:srgbClr val="FF0000"/>
              </a:solidFill>
            </a:endParaRPr>
          </a:p>
          <a:p>
            <a:endParaRPr lang="en-US" sz="2900" dirty="0">
              <a:solidFill>
                <a:srgbClr val="FF0000"/>
              </a:solidFill>
            </a:endParaRPr>
          </a:p>
          <a:p>
            <a:pPr>
              <a:buNone/>
            </a:pPr>
            <a:endParaRPr lang="en-US" sz="1600" dirty="0">
              <a:solidFill>
                <a:srgbClr val="FF0000"/>
              </a:solidFill>
            </a:endParaRPr>
          </a:p>
        </p:txBody>
      </p:sp>
      <p:grpSp>
        <p:nvGrpSpPr>
          <p:cNvPr id="2" name="Group 20"/>
          <p:cNvGrpSpPr/>
          <p:nvPr/>
        </p:nvGrpSpPr>
        <p:grpSpPr>
          <a:xfrm>
            <a:off x="0" y="5334000"/>
            <a:ext cx="9144000" cy="1524000"/>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4" name="TextBox 3"/>
          <p:cNvSpPr txBox="1"/>
          <p:nvPr/>
        </p:nvSpPr>
        <p:spPr>
          <a:xfrm>
            <a:off x="1165860" y="1447800"/>
            <a:ext cx="2339340" cy="369332"/>
          </a:xfrm>
          <a:prstGeom prst="rect">
            <a:avLst/>
          </a:prstGeom>
          <a:noFill/>
        </p:spPr>
        <p:txBody>
          <a:bodyPr wrap="square" rtlCol="0">
            <a:spAutoFit/>
          </a:bodyPr>
          <a:lstStyle/>
          <a:p>
            <a:r>
              <a:rPr lang="en-US" b="1" dirty="0"/>
              <a:t>Operational Grants</a:t>
            </a:r>
          </a:p>
        </p:txBody>
      </p:sp>
      <p:grpSp>
        <p:nvGrpSpPr>
          <p:cNvPr id="16" name="Group 15"/>
          <p:cNvGrpSpPr/>
          <p:nvPr/>
        </p:nvGrpSpPr>
        <p:grpSpPr>
          <a:xfrm>
            <a:off x="4763676" y="1494553"/>
            <a:ext cx="3999324" cy="3848656"/>
            <a:chOff x="4648199" y="1524000"/>
            <a:chExt cx="3618323" cy="3848656"/>
          </a:xfrm>
        </p:grpSpPr>
        <p:sp>
          <p:nvSpPr>
            <p:cNvPr id="14" name="TextBox 13"/>
            <p:cNvSpPr txBox="1"/>
            <p:nvPr/>
          </p:nvSpPr>
          <p:spPr>
            <a:xfrm>
              <a:off x="5334000" y="1524000"/>
              <a:ext cx="2895600" cy="369332"/>
            </a:xfrm>
            <a:prstGeom prst="rect">
              <a:avLst/>
            </a:prstGeom>
            <a:noFill/>
          </p:spPr>
          <p:txBody>
            <a:bodyPr wrap="square" rtlCol="0">
              <a:spAutoFit/>
            </a:bodyPr>
            <a:lstStyle/>
            <a:p>
              <a:r>
                <a:rPr lang="en-US" b="1" dirty="0"/>
                <a:t>      Planning Grants</a:t>
              </a:r>
            </a:p>
          </p:txBody>
        </p:sp>
        <p:sp>
          <p:nvSpPr>
            <p:cNvPr id="18" name="Content Placeholder 12"/>
            <p:cNvSpPr txBox="1">
              <a:spLocks/>
            </p:cNvSpPr>
            <p:nvPr/>
          </p:nvSpPr>
          <p:spPr>
            <a:xfrm>
              <a:off x="4648199" y="1846580"/>
              <a:ext cx="3618323" cy="35260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Develop program design, performance measures, logic model, budget, develop partnerships, and other deliverables</a:t>
              </a:r>
            </a:p>
            <a:p>
              <a:r>
                <a:rPr lang="en-US" sz="1600" dirty="0"/>
                <a:t>Awards are limited to no more than $75,000 </a:t>
              </a:r>
            </a:p>
            <a:p>
              <a:r>
                <a:rPr lang="en-US" sz="1600" dirty="0"/>
                <a:t>Award is for up to one year; intent is that organization will apply for operational funding in year two</a:t>
              </a:r>
            </a:p>
            <a:p>
              <a:r>
                <a:rPr lang="en-US" sz="1600" dirty="0"/>
                <a:t>Do not support members</a:t>
              </a:r>
            </a:p>
            <a:p>
              <a:r>
                <a:rPr lang="en-US" sz="1600" dirty="0"/>
                <a:t>Matching requirements</a:t>
              </a:r>
            </a:p>
            <a:p>
              <a:r>
                <a:rPr lang="en-US" sz="1600" dirty="0"/>
                <a:t>Budget requirements</a:t>
              </a:r>
            </a:p>
            <a:p>
              <a:pPr lvl="1"/>
              <a:r>
                <a:rPr lang="en-US" sz="1200" dirty="0"/>
                <a:t>Dedicated staff to support AmeriCorps Program development?</a:t>
              </a:r>
            </a:p>
            <a:p>
              <a:pPr lvl="1"/>
              <a:r>
                <a:rPr lang="en-US" sz="1200" dirty="0"/>
                <a:t>Consultant to assist with AmeriCorps Program Development</a:t>
              </a:r>
            </a:p>
            <a:p>
              <a:pPr lvl="1"/>
              <a:endParaRPr lang="en-US" sz="1200" dirty="0"/>
            </a:p>
          </p:txBody>
        </p:sp>
      </p:grpSp>
      <p:pic>
        <p:nvPicPr>
          <p:cNvPr id="17" name="Picture 16" descr="AmeriCorpsNEVADA.jpg">
            <a:extLst>
              <a:ext uri="{FF2B5EF4-FFF2-40B4-BE49-F238E27FC236}">
                <a16:creationId xmlns:a16="http://schemas.microsoft.com/office/drawing/2014/main" id="{1F055BD9-72F9-4314-96EB-9ED5EA27FFE8}"/>
              </a:ext>
            </a:extLst>
          </p:cNvPr>
          <p:cNvPicPr>
            <a:picLocks noChangeAspect="1"/>
          </p:cNvPicPr>
          <p:nvPr/>
        </p:nvPicPr>
        <p:blipFill>
          <a:blip r:embed="rId8" cstate="print"/>
          <a:stretch>
            <a:fillRect/>
          </a:stretch>
        </p:blipFill>
        <p:spPr>
          <a:xfrm>
            <a:off x="491490" y="327819"/>
            <a:ext cx="952500" cy="952500"/>
          </a:xfrm>
          <a:prstGeom prst="rect">
            <a:avLst/>
          </a:prstGeom>
          <a:noFill/>
          <a:ln>
            <a:noFill/>
          </a:ln>
          <a:effectLst/>
        </p:spPr>
      </p:pic>
    </p:spTree>
    <p:extLst>
      <p:ext uri="{BB962C8B-B14F-4D97-AF65-F5344CB8AC3E}">
        <p14:creationId xmlns:p14="http://schemas.microsoft.com/office/powerpoint/2010/main" val="9884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a:t>AmeriCorps*State Selection Criteria</a:t>
            </a: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9" name="Content Placeholder 12"/>
          <p:cNvSpPr>
            <a:spLocks noGrp="1"/>
          </p:cNvSpPr>
          <p:nvPr>
            <p:ph idx="1"/>
          </p:nvPr>
        </p:nvSpPr>
        <p:spPr>
          <a:xfrm>
            <a:off x="457200" y="1981200"/>
            <a:ext cx="8229600" cy="3276601"/>
          </a:xfrm>
        </p:spPr>
        <p:txBody>
          <a:bodyPr>
            <a:normAutofit fontScale="92500" lnSpcReduction="10000"/>
          </a:bodyPr>
          <a:lstStyle/>
          <a:p>
            <a:pPr>
              <a:buNone/>
            </a:pPr>
            <a:r>
              <a:rPr lang="en-US" sz="1600" b="1" dirty="0"/>
              <a:t>Program Design (50%): </a:t>
            </a:r>
            <a:r>
              <a:rPr lang="en-US" sz="1400" dirty="0"/>
              <a:t>Problem/Need, Theory of Change and Logic Model, Evidence Base, NOFO Priority, Member Training, Member Supervision, Member Experience, AmeriCorps Identification, Volunteer generation.</a:t>
            </a:r>
          </a:p>
          <a:p>
            <a:pPr lvl="0">
              <a:buNone/>
            </a:pPr>
            <a:endParaRPr lang="en-US" sz="1400" b="1" dirty="0"/>
          </a:p>
          <a:p>
            <a:pPr lvl="0">
              <a:buNone/>
            </a:pPr>
            <a:r>
              <a:rPr lang="en-US" sz="1400" b="1" dirty="0"/>
              <a:t>Link: Need                 Intervention                Member Activities                 Anticipated outcomes</a:t>
            </a:r>
          </a:p>
          <a:p>
            <a:pPr>
              <a:buNone/>
            </a:pPr>
            <a:endParaRPr lang="en-US" sz="1600" b="1" dirty="0"/>
          </a:p>
          <a:p>
            <a:pPr>
              <a:buNone/>
            </a:pPr>
            <a:r>
              <a:rPr lang="en-US" sz="1600" b="1" dirty="0"/>
              <a:t>Organizational capability (25%): </a:t>
            </a:r>
            <a:r>
              <a:rPr lang="en-US" sz="1400" dirty="0"/>
              <a:t>Sound  organizational structure, success in securing community support, compliance and accountability.</a:t>
            </a:r>
          </a:p>
          <a:p>
            <a:pPr>
              <a:buNone/>
            </a:pPr>
            <a:r>
              <a:rPr lang="en-US" sz="1600" b="1" dirty="0"/>
              <a:t>Cost Effectiveness and Budget Adequacy (25%): </a:t>
            </a:r>
            <a:r>
              <a:rPr lang="en-US" sz="1400" dirty="0"/>
              <a:t>Budget is clear, reasonable, cost-effective and in alignment with program narrative not exceeding maximum MSY.</a:t>
            </a:r>
            <a:endParaRPr lang="en-US" sz="1400" b="1" dirty="0"/>
          </a:p>
          <a:p>
            <a:pPr>
              <a:buNone/>
            </a:pPr>
            <a:endParaRPr lang="en-US" sz="1600" b="1" dirty="0"/>
          </a:p>
          <a:p>
            <a:pPr>
              <a:buNone/>
            </a:pPr>
            <a:r>
              <a:rPr lang="en-US" sz="1600" b="1" dirty="0"/>
              <a:t>New Grantees: </a:t>
            </a:r>
            <a:r>
              <a:rPr lang="en-US" sz="1600" dirty="0"/>
              <a:t>evidence of ability to meet match, identified need and intervention, demonstrated ability to manage an AmeriCorps program through the Readiness Self Assessment.</a:t>
            </a:r>
          </a:p>
          <a:p>
            <a:pPr>
              <a:buNone/>
            </a:pPr>
            <a:r>
              <a:rPr lang="en-US" sz="1600" dirty="0"/>
              <a:t> </a:t>
            </a:r>
            <a:r>
              <a:rPr lang="en-US" sz="1600" b="1" dirty="0"/>
              <a:t>Intermediaries</a:t>
            </a:r>
            <a:r>
              <a:rPr lang="en-US" sz="1600" dirty="0"/>
              <a:t> that provide support to organizations with limited organizational capacity are encouraged to apply.</a:t>
            </a:r>
          </a:p>
          <a:p>
            <a:pPr>
              <a:buNone/>
            </a:pPr>
            <a:endParaRPr lang="en-US" sz="1600" dirty="0"/>
          </a:p>
          <a:p>
            <a:pPr>
              <a:buNone/>
            </a:pPr>
            <a:endParaRPr lang="en-US" sz="1600" dirty="0"/>
          </a:p>
          <a:p>
            <a:pPr lvl="1"/>
            <a:endParaRPr lang="en-US" sz="1600" dirty="0"/>
          </a:p>
          <a:p>
            <a:pPr>
              <a:buNone/>
            </a:pPr>
            <a:endParaRPr lang="en-US" sz="1600" dirty="0"/>
          </a:p>
        </p:txBody>
      </p:sp>
      <p:cxnSp>
        <p:nvCxnSpPr>
          <p:cNvPr id="22" name="Straight Arrow Connector 21"/>
          <p:cNvCxnSpPr/>
          <p:nvPr/>
        </p:nvCxnSpPr>
        <p:spPr>
          <a:xfrm>
            <a:off x="1295400" y="2743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9400" y="2743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24400" y="2743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13" descr="AmeriCorpsNEVADA.jpg">
            <a:extLst>
              <a:ext uri="{FF2B5EF4-FFF2-40B4-BE49-F238E27FC236}">
                <a16:creationId xmlns:a16="http://schemas.microsoft.com/office/drawing/2014/main" id="{3E44EE96-68C8-479A-A677-3BE25E25746B}"/>
              </a:ext>
            </a:extLst>
          </p:cNvPr>
          <p:cNvPicPr>
            <a:picLocks noChangeAspect="1"/>
          </p:cNvPicPr>
          <p:nvPr/>
        </p:nvPicPr>
        <p:blipFill>
          <a:blip r:embed="rId8" cstate="print"/>
          <a:stretch>
            <a:fillRect/>
          </a:stretch>
        </p:blipFill>
        <p:spPr>
          <a:xfrm>
            <a:off x="7524750" y="369888"/>
            <a:ext cx="952500" cy="952500"/>
          </a:xfrm>
          <a:prstGeom prst="rect">
            <a:avLst/>
          </a:prstGeom>
          <a:noFill/>
          <a:ln>
            <a:noFill/>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3" name="Content Placeholder 12"/>
          <p:cNvSpPr>
            <a:spLocks noGrp="1"/>
          </p:cNvSpPr>
          <p:nvPr>
            <p:ph idx="1"/>
          </p:nvPr>
        </p:nvSpPr>
        <p:spPr>
          <a:xfrm>
            <a:off x="457200" y="1676400"/>
            <a:ext cx="8229600" cy="3733800"/>
          </a:xfrm>
        </p:spPr>
        <p:txBody>
          <a:bodyPr>
            <a:normAutofit/>
          </a:bodyPr>
          <a:lstStyle/>
          <a:p>
            <a:pPr algn="ctr">
              <a:buNone/>
            </a:pPr>
            <a:r>
              <a:rPr lang="en-US" sz="1600" b="1" u="sng" dirty="0"/>
              <a:t>2018-2019 AmeriCorps*State Grant Application ‘Formula’ Timeline</a:t>
            </a:r>
          </a:p>
          <a:p>
            <a:r>
              <a:rPr lang="en-US" sz="1400" b="1" dirty="0"/>
              <a:t>November 2, 2017 5:00 p.m. PT </a:t>
            </a:r>
            <a:r>
              <a:rPr lang="en-US" sz="1400" dirty="0"/>
              <a:t>– Letters of Intent due for continuation applicants</a:t>
            </a:r>
          </a:p>
          <a:p>
            <a:r>
              <a:rPr lang="en-US" sz="1400" b="1" dirty="0"/>
              <a:t>November 2, 2017 5:00 p.m. PT </a:t>
            </a:r>
            <a:r>
              <a:rPr lang="en-US" sz="1400" dirty="0"/>
              <a:t>– Pre-Applications due for new and recompeting applicants </a:t>
            </a:r>
          </a:p>
          <a:p>
            <a:r>
              <a:rPr lang="en-US" sz="1400" b="1" dirty="0"/>
              <a:t>December 8, 2017 </a:t>
            </a:r>
            <a:r>
              <a:rPr lang="en-US" sz="1400" dirty="0"/>
              <a:t>– Applicants notified if they will be on the Competitive or Formula application timeline</a:t>
            </a:r>
          </a:p>
          <a:p>
            <a:r>
              <a:rPr lang="en-US" sz="1400" b="1" dirty="0"/>
              <a:t>February 8, 2018 5:00 p.m. PT</a:t>
            </a:r>
            <a:r>
              <a:rPr lang="en-US" sz="1400" dirty="0"/>
              <a:t> – Formula application deadline</a:t>
            </a:r>
          </a:p>
          <a:p>
            <a:r>
              <a:rPr lang="en-US" sz="1400" b="1" dirty="0"/>
              <a:t>December 22, 2017 5:00 p.m. PT </a:t>
            </a:r>
            <a:r>
              <a:rPr lang="en-US" sz="1400" dirty="0"/>
              <a:t>– First draft of competitive application due</a:t>
            </a:r>
          </a:p>
          <a:p>
            <a:r>
              <a:rPr lang="en-US" sz="1400" b="1" dirty="0"/>
              <a:t>January 20, 2018 5:00 p.m. PT</a:t>
            </a:r>
            <a:r>
              <a:rPr lang="en-US" sz="1400" dirty="0"/>
              <a:t> – Final competitive application due in the CNCS eGrants Management System</a:t>
            </a:r>
          </a:p>
          <a:p>
            <a:r>
              <a:rPr lang="en-US" sz="1400" b="1" dirty="0"/>
              <a:t>May 15, 2018 </a:t>
            </a:r>
            <a:r>
              <a:rPr lang="en-US" sz="1400" dirty="0"/>
              <a:t>– Competitive Applicants Notification: Successful competitive applicants will be notified no later than Monday, May 15, 2017.</a:t>
            </a:r>
          </a:p>
          <a:p>
            <a:r>
              <a:rPr lang="en-US" sz="1400" b="1" dirty="0"/>
              <a:t>July 2018 </a:t>
            </a:r>
            <a:r>
              <a:rPr lang="en-US" sz="1400" dirty="0"/>
              <a:t>– Formula Applicants Notification: Successful formula applicants will be notified: Successful formula applicants will be notified of the Commission’s recommendation for funding the week of March 9-9, 2018; Nevada Volunteers typically receives the Notice of Grant Award from CNCS in late July</a:t>
            </a:r>
            <a:endParaRPr lang="en-US" sz="1200" dirty="0"/>
          </a:p>
          <a:p>
            <a:endParaRPr lang="en-US" sz="1200" dirty="0"/>
          </a:p>
          <a:p>
            <a:pPr lvl="1"/>
            <a:endParaRPr lang="en-US" sz="1200" b="1" i="1" dirty="0"/>
          </a:p>
          <a:p>
            <a:endParaRPr lang="en-US" sz="1200" dirty="0"/>
          </a:p>
          <a:p>
            <a:pPr lvl="1"/>
            <a:endParaRPr lang="en-US" sz="1200" dirty="0"/>
          </a:p>
          <a:p>
            <a:endParaRPr lang="en-US" sz="1200" dirty="0"/>
          </a:p>
          <a:p>
            <a:endParaRPr lang="en-US" sz="1200" dirty="0"/>
          </a:p>
          <a:p>
            <a:endParaRPr lang="en-US" sz="1200" b="1" dirty="0"/>
          </a:p>
          <a:p>
            <a:endParaRPr lang="en-US" sz="1200" dirty="0"/>
          </a:p>
          <a:p>
            <a:endParaRPr lang="en-US" sz="12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11" name="Picture 10" descr="NV_VOL_horizontal_new-tagline_onecolor.png"/>
          <p:cNvPicPr>
            <a:picLocks noChangeAspect="1"/>
          </p:cNvPicPr>
          <p:nvPr/>
        </p:nvPicPr>
        <p:blipFill>
          <a:blip r:embed="rId8" cstate="print"/>
          <a:stretch>
            <a:fillRect/>
          </a:stretch>
        </p:blipFill>
        <p:spPr>
          <a:xfrm>
            <a:off x="457200" y="304800"/>
            <a:ext cx="5855217" cy="1239071"/>
          </a:xfrm>
          <a:prstGeom prst="rect">
            <a:avLst/>
          </a:prstGeom>
        </p:spPr>
      </p:pic>
      <p:pic>
        <p:nvPicPr>
          <p:cNvPr id="12" name="Picture 11" descr="AmeriCorpsNEVADA.jpg">
            <a:extLst>
              <a:ext uri="{FF2B5EF4-FFF2-40B4-BE49-F238E27FC236}">
                <a16:creationId xmlns:a16="http://schemas.microsoft.com/office/drawing/2014/main" id="{04F2C6E3-E161-4971-A843-D34D72A77565}"/>
              </a:ext>
            </a:extLst>
          </p:cNvPr>
          <p:cNvPicPr>
            <a:picLocks noChangeAspect="1"/>
          </p:cNvPicPr>
          <p:nvPr/>
        </p:nvPicPr>
        <p:blipFill>
          <a:blip r:embed="rId9" cstate="print"/>
          <a:stretch>
            <a:fillRect/>
          </a:stretch>
        </p:blipFill>
        <p:spPr>
          <a:xfrm>
            <a:off x="7734300" y="364266"/>
            <a:ext cx="952500" cy="952500"/>
          </a:xfrm>
          <a:prstGeom prst="rect">
            <a:avLst/>
          </a:prstGeom>
          <a:noFill/>
          <a:ln>
            <a:noFill/>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3" name="Content Placeholder 12"/>
          <p:cNvSpPr>
            <a:spLocks noGrp="1"/>
          </p:cNvSpPr>
          <p:nvPr>
            <p:ph idx="1"/>
          </p:nvPr>
        </p:nvSpPr>
        <p:spPr>
          <a:xfrm>
            <a:off x="457200" y="1678052"/>
            <a:ext cx="8229600" cy="3733800"/>
          </a:xfrm>
        </p:spPr>
        <p:txBody>
          <a:bodyPr>
            <a:normAutofit/>
          </a:bodyPr>
          <a:lstStyle/>
          <a:p>
            <a:pPr algn="ctr">
              <a:buNone/>
            </a:pPr>
            <a:r>
              <a:rPr lang="en-US" sz="1600" b="1" u="sng" dirty="0"/>
              <a:t>2018-2019 AmeriCorps*State Grant Application Training and Technical Assistance Opportunities</a:t>
            </a:r>
          </a:p>
          <a:p>
            <a:r>
              <a:rPr lang="en-US" sz="1400" b="1" dirty="0"/>
              <a:t>October 17, 2017 12 noon to 1:00 p.m. Winnemucca In-person meeting</a:t>
            </a:r>
            <a:r>
              <a:rPr lang="en-US" sz="1400" dirty="0"/>
              <a:t>,  Frontier Community Coalition/Community Management Team Meeting, The Griddle</a:t>
            </a:r>
          </a:p>
          <a:p>
            <a:r>
              <a:rPr lang="en-US" sz="1400" b="1" dirty="0"/>
              <a:t>October 10, 2017, 10:00 to 11:30 a.m. WEBINAR </a:t>
            </a:r>
            <a:r>
              <a:rPr lang="en-US" sz="1400" dirty="0"/>
              <a:t>– Understanding AmeriCorps and Determining Organizational Fit </a:t>
            </a:r>
          </a:p>
          <a:p>
            <a:r>
              <a:rPr lang="en-US" sz="1400" b="1" dirty="0"/>
              <a:t>October 17, 2017 10:00 to11:30 a.m. WEBINAR</a:t>
            </a:r>
            <a:r>
              <a:rPr lang="en-US" sz="1400" dirty="0"/>
              <a:t> – Understanding the NOFO Narrative and Performance Measures Requirements</a:t>
            </a:r>
          </a:p>
          <a:p>
            <a:r>
              <a:rPr lang="en-US" sz="1400" b="1" dirty="0"/>
              <a:t>October 24, 2017 10:00 to 11:30 a.m. WEBINAR </a:t>
            </a:r>
            <a:r>
              <a:rPr lang="en-US" sz="1400" dirty="0"/>
              <a:t>– Program Design and Logic Models </a:t>
            </a:r>
          </a:p>
          <a:p>
            <a:r>
              <a:rPr lang="en-US" sz="1400" b="1" dirty="0"/>
              <a:t>October 31 , 2017, 10:00 to 11:30 a.m. WEBINAR </a:t>
            </a:r>
            <a:r>
              <a:rPr lang="en-US" sz="1400" dirty="0"/>
              <a:t>– Understanding the AmeriCorps Budget and NOFO Requirements </a:t>
            </a:r>
          </a:p>
          <a:p>
            <a:r>
              <a:rPr lang="en-US" sz="1400" b="1" dirty="0">
                <a:solidFill>
                  <a:srgbClr val="FF0000"/>
                </a:solidFill>
              </a:rPr>
              <a:t>All webinars will be recorded and posted to Nevada Volunteers’ website.</a:t>
            </a:r>
            <a:endParaRPr lang="en-US" sz="1000" b="1" dirty="0">
              <a:solidFill>
                <a:srgbClr val="FF0000"/>
              </a:solidFill>
            </a:endParaRPr>
          </a:p>
          <a:p>
            <a:pPr marL="457200" lvl="1" indent="0">
              <a:buNone/>
            </a:pPr>
            <a:endParaRPr lang="en-US" sz="1200" dirty="0"/>
          </a:p>
          <a:p>
            <a:endParaRPr lang="en-US" sz="1200" dirty="0"/>
          </a:p>
          <a:p>
            <a:pPr lvl="1"/>
            <a:endParaRPr lang="en-US" sz="1200" b="1" i="1" dirty="0"/>
          </a:p>
          <a:p>
            <a:endParaRPr lang="en-US" sz="1200" dirty="0"/>
          </a:p>
          <a:p>
            <a:pPr lvl="1"/>
            <a:endParaRPr lang="en-US" sz="1200" dirty="0"/>
          </a:p>
          <a:p>
            <a:endParaRPr lang="en-US" sz="1200" dirty="0"/>
          </a:p>
          <a:p>
            <a:endParaRPr lang="en-US" sz="1200" dirty="0"/>
          </a:p>
          <a:p>
            <a:endParaRPr lang="en-US" sz="1200" b="1" dirty="0"/>
          </a:p>
          <a:p>
            <a:endParaRPr lang="en-US" sz="1200" dirty="0"/>
          </a:p>
          <a:p>
            <a:endParaRPr lang="en-US" sz="12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11" name="Picture 10" descr="NV_VOL_horizontal_new-tagline_onecolor.png"/>
          <p:cNvPicPr>
            <a:picLocks noChangeAspect="1"/>
          </p:cNvPicPr>
          <p:nvPr/>
        </p:nvPicPr>
        <p:blipFill>
          <a:blip r:embed="rId8" cstate="print"/>
          <a:stretch>
            <a:fillRect/>
          </a:stretch>
        </p:blipFill>
        <p:spPr>
          <a:xfrm>
            <a:off x="457200" y="304800"/>
            <a:ext cx="5855217" cy="1239071"/>
          </a:xfrm>
          <a:prstGeom prst="rect">
            <a:avLst/>
          </a:prstGeom>
        </p:spPr>
      </p:pic>
      <p:pic>
        <p:nvPicPr>
          <p:cNvPr id="12" name="Picture 11" descr="AmeriCorpsNEVADA.jpg">
            <a:extLst>
              <a:ext uri="{FF2B5EF4-FFF2-40B4-BE49-F238E27FC236}">
                <a16:creationId xmlns:a16="http://schemas.microsoft.com/office/drawing/2014/main" id="{0B612555-0CA5-4A3C-9978-48FD0A39A5AC}"/>
              </a:ext>
            </a:extLst>
          </p:cNvPr>
          <p:cNvPicPr>
            <a:picLocks noChangeAspect="1"/>
          </p:cNvPicPr>
          <p:nvPr/>
        </p:nvPicPr>
        <p:blipFill>
          <a:blip r:embed="rId9" cstate="print"/>
          <a:stretch>
            <a:fillRect/>
          </a:stretch>
        </p:blipFill>
        <p:spPr>
          <a:xfrm>
            <a:off x="7524750" y="369888"/>
            <a:ext cx="952500" cy="952500"/>
          </a:xfrm>
          <a:prstGeom prst="rect">
            <a:avLst/>
          </a:prstGeom>
          <a:noFill/>
          <a:ln>
            <a:noFill/>
          </a:ln>
          <a:effectLst/>
        </p:spPr>
      </p:pic>
    </p:spTree>
    <p:extLst>
      <p:ext uri="{BB962C8B-B14F-4D97-AF65-F5344CB8AC3E}">
        <p14:creationId xmlns:p14="http://schemas.microsoft.com/office/powerpoint/2010/main" val="132533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3" name="Content Placeholder 12"/>
          <p:cNvSpPr>
            <a:spLocks noGrp="1"/>
          </p:cNvSpPr>
          <p:nvPr>
            <p:ph idx="1"/>
          </p:nvPr>
        </p:nvSpPr>
        <p:spPr>
          <a:xfrm>
            <a:off x="457200" y="1678052"/>
            <a:ext cx="8229600" cy="3733800"/>
          </a:xfrm>
        </p:spPr>
        <p:txBody>
          <a:bodyPr>
            <a:normAutofit/>
          </a:bodyPr>
          <a:lstStyle/>
          <a:p>
            <a:pPr algn="ctr">
              <a:buNone/>
            </a:pPr>
            <a:r>
              <a:rPr lang="en-US" sz="1600" b="1" u="sng" dirty="0"/>
              <a:t>2018-2019 AmeriCorps*State Grant Application Resources Available</a:t>
            </a:r>
          </a:p>
          <a:p>
            <a:r>
              <a:rPr lang="en-US" sz="1400" b="1" dirty="0"/>
              <a:t>Notice of Funding Opportunity</a:t>
            </a:r>
          </a:p>
          <a:p>
            <a:r>
              <a:rPr lang="en-US" sz="1400" b="1" dirty="0"/>
              <a:t>National Performance Measure Instructions</a:t>
            </a:r>
          </a:p>
          <a:p>
            <a:r>
              <a:rPr lang="en-US" sz="1400" b="1" dirty="0"/>
              <a:t>2018 AmeriCorps*State &amp; National Mandatory Supplemental Guidance</a:t>
            </a:r>
          </a:p>
          <a:p>
            <a:r>
              <a:rPr lang="en-US" sz="1400" b="1" dirty="0"/>
              <a:t>Organizational Readiness Assessment (for new applicants only)</a:t>
            </a:r>
          </a:p>
          <a:p>
            <a:r>
              <a:rPr lang="en-US" sz="1400" b="1" dirty="0"/>
              <a:t>Budget Worksheet for Cost Reimbursement Operational Grant</a:t>
            </a:r>
          </a:p>
          <a:p>
            <a:r>
              <a:rPr lang="en-US" sz="1400" b="1" dirty="0"/>
              <a:t>Budget Worksheet for Planning Grants</a:t>
            </a:r>
          </a:p>
          <a:p>
            <a:r>
              <a:rPr lang="en-US" sz="1400" b="1" dirty="0"/>
              <a:t>Logic Model Template</a:t>
            </a:r>
          </a:p>
          <a:p>
            <a:r>
              <a:rPr lang="en-US" sz="1400" b="1" dirty="0"/>
              <a:t>Performance Measure Template</a:t>
            </a:r>
          </a:p>
          <a:p>
            <a:r>
              <a:rPr lang="en-US" sz="1400" b="1" dirty="0"/>
              <a:t>Planning Grant Deliverables Outline</a:t>
            </a:r>
          </a:p>
          <a:p>
            <a:r>
              <a:rPr lang="en-US" sz="1400" b="1" dirty="0"/>
              <a:t>Pre-Application Requirements</a:t>
            </a:r>
          </a:p>
          <a:p>
            <a:r>
              <a:rPr lang="en-US" sz="1400" b="1" dirty="0">
                <a:solidFill>
                  <a:srgbClr val="FF0000"/>
                </a:solidFill>
              </a:rPr>
              <a:t>All webinars will be recorded and posted to Nevada Volunteers’ website.</a:t>
            </a:r>
            <a:endParaRPr lang="en-US" sz="1000" b="1" dirty="0">
              <a:solidFill>
                <a:srgbClr val="FF0000"/>
              </a:solidFill>
            </a:endParaRPr>
          </a:p>
          <a:p>
            <a:pPr marL="457200" lvl="1" indent="0">
              <a:buNone/>
            </a:pPr>
            <a:endParaRPr lang="en-US" sz="1200" dirty="0"/>
          </a:p>
          <a:p>
            <a:endParaRPr lang="en-US" sz="1200" dirty="0"/>
          </a:p>
          <a:p>
            <a:pPr lvl="1"/>
            <a:endParaRPr lang="en-US" sz="1200" b="1" i="1" dirty="0"/>
          </a:p>
          <a:p>
            <a:endParaRPr lang="en-US" sz="1200" dirty="0"/>
          </a:p>
          <a:p>
            <a:pPr lvl="1"/>
            <a:endParaRPr lang="en-US" sz="1200" dirty="0"/>
          </a:p>
          <a:p>
            <a:endParaRPr lang="en-US" sz="1200" dirty="0"/>
          </a:p>
          <a:p>
            <a:endParaRPr lang="en-US" sz="1200" dirty="0"/>
          </a:p>
          <a:p>
            <a:endParaRPr lang="en-US" sz="1200" b="1" dirty="0"/>
          </a:p>
          <a:p>
            <a:endParaRPr lang="en-US" sz="1200" dirty="0"/>
          </a:p>
          <a:p>
            <a:endParaRPr lang="en-US" sz="12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11" name="Picture 10" descr="NV_VOL_horizontal_new-tagline_onecolor.png"/>
          <p:cNvPicPr>
            <a:picLocks noChangeAspect="1"/>
          </p:cNvPicPr>
          <p:nvPr/>
        </p:nvPicPr>
        <p:blipFill>
          <a:blip r:embed="rId8" cstate="print"/>
          <a:stretch>
            <a:fillRect/>
          </a:stretch>
        </p:blipFill>
        <p:spPr>
          <a:xfrm>
            <a:off x="457200" y="304800"/>
            <a:ext cx="5855217" cy="1239071"/>
          </a:xfrm>
          <a:prstGeom prst="rect">
            <a:avLst/>
          </a:prstGeom>
        </p:spPr>
      </p:pic>
      <p:pic>
        <p:nvPicPr>
          <p:cNvPr id="12" name="Picture 11" descr="AmeriCorpsNEVADA.jpg">
            <a:extLst>
              <a:ext uri="{FF2B5EF4-FFF2-40B4-BE49-F238E27FC236}">
                <a16:creationId xmlns:a16="http://schemas.microsoft.com/office/drawing/2014/main" id="{0B612555-0CA5-4A3C-9978-48FD0A39A5AC}"/>
              </a:ext>
            </a:extLst>
          </p:cNvPr>
          <p:cNvPicPr>
            <a:picLocks noChangeAspect="1"/>
          </p:cNvPicPr>
          <p:nvPr/>
        </p:nvPicPr>
        <p:blipFill>
          <a:blip r:embed="rId9" cstate="print"/>
          <a:stretch>
            <a:fillRect/>
          </a:stretch>
        </p:blipFill>
        <p:spPr>
          <a:xfrm>
            <a:off x="7524750" y="369888"/>
            <a:ext cx="952500" cy="952500"/>
          </a:xfrm>
          <a:prstGeom prst="rect">
            <a:avLst/>
          </a:prstGeom>
          <a:noFill/>
          <a:ln>
            <a:noFill/>
          </a:ln>
          <a:effectLst/>
        </p:spPr>
      </p:pic>
    </p:spTree>
    <p:extLst>
      <p:ext uri="{BB962C8B-B14F-4D97-AF65-F5344CB8AC3E}">
        <p14:creationId xmlns:p14="http://schemas.microsoft.com/office/powerpoint/2010/main" val="2888225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a:bodyPr>
          <a:lstStyle/>
          <a:p>
            <a:r>
              <a:rPr lang="en-US" dirty="0"/>
              <a:t>AmeriCorps*VISTA Grants</a:t>
            </a:r>
            <a:br>
              <a:rPr lang="en-US" dirty="0"/>
            </a:br>
            <a:endParaRPr lang="en-US" sz="1300" dirty="0">
              <a:solidFill>
                <a:srgbClr val="FF0000"/>
              </a:solidFill>
            </a:endParaRP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3" name="Content Placeholder 2"/>
          <p:cNvSpPr>
            <a:spLocks noGrp="1"/>
          </p:cNvSpPr>
          <p:nvPr>
            <p:ph idx="1"/>
          </p:nvPr>
        </p:nvSpPr>
        <p:spPr>
          <a:xfrm>
            <a:off x="457200" y="1234397"/>
            <a:ext cx="8229600" cy="4069124"/>
          </a:xfrm>
        </p:spPr>
        <p:txBody>
          <a:bodyPr>
            <a:normAutofit fontScale="92500" lnSpcReduction="20000"/>
          </a:bodyPr>
          <a:lstStyle/>
          <a:p>
            <a:r>
              <a:rPr lang="en-US" dirty="0"/>
              <a:t>Human resource not $$$</a:t>
            </a:r>
          </a:p>
          <a:p>
            <a:r>
              <a:rPr lang="en-US" dirty="0"/>
              <a:t>No matching requirement but strict limitation on duties and goals</a:t>
            </a:r>
          </a:p>
          <a:p>
            <a:r>
              <a:rPr lang="en-US" dirty="0"/>
              <a:t>Cost-sharing gives you a competitive edge</a:t>
            </a:r>
          </a:p>
          <a:p>
            <a:r>
              <a:rPr lang="en-US" dirty="0"/>
              <a:t>3-5 year resource only</a:t>
            </a:r>
          </a:p>
          <a:p>
            <a:r>
              <a:rPr lang="en-US" dirty="0"/>
              <a:t>No fewer than 3 members </a:t>
            </a:r>
          </a:p>
          <a:p>
            <a:r>
              <a:rPr lang="en-US" dirty="0"/>
              <a:t>Must submit a Concept Paper prior to application. VISTA Concept Papers due to CNCS Nevada State Office by November 6, 2017</a:t>
            </a:r>
          </a:p>
          <a:p>
            <a:endParaRPr lang="en-US" dirty="0"/>
          </a:p>
        </p:txBody>
      </p:sp>
      <p:pic>
        <p:nvPicPr>
          <p:cNvPr id="14" name="Picture 13">
            <a:extLst>
              <a:ext uri="{FF2B5EF4-FFF2-40B4-BE49-F238E27FC236}">
                <a16:creationId xmlns:a16="http://schemas.microsoft.com/office/drawing/2014/main" id="{F1A9641B-7A48-4C81-B348-18BFE2FB2C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2547" y="312544"/>
            <a:ext cx="921853" cy="9218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8229600" cy="1107848"/>
          </a:xfrm>
        </p:spPr>
        <p:txBody>
          <a:bodyPr>
            <a:normAutofit fontScale="90000"/>
          </a:bodyPr>
          <a:lstStyle/>
          <a:p>
            <a:r>
              <a:rPr lang="en-US" dirty="0"/>
              <a:t>Is AmeriCorps a good fit for </a:t>
            </a:r>
            <a:br>
              <a:rPr lang="en-US" dirty="0"/>
            </a:br>
            <a:r>
              <a:rPr lang="en-US" dirty="0"/>
              <a:t>my organization?</a:t>
            </a:r>
            <a:endParaRPr lang="en-US" sz="1800" dirty="0">
              <a:solidFill>
                <a:srgbClr val="FF0000"/>
              </a:solidFill>
            </a:endParaRPr>
          </a:p>
        </p:txBody>
      </p:sp>
      <p:sp>
        <p:nvSpPr>
          <p:cNvPr id="13" name="Content Placeholder 12"/>
          <p:cNvSpPr>
            <a:spLocks noGrp="1"/>
          </p:cNvSpPr>
          <p:nvPr>
            <p:ph idx="1"/>
          </p:nvPr>
        </p:nvSpPr>
        <p:spPr>
          <a:xfrm>
            <a:off x="554708" y="1710482"/>
            <a:ext cx="4331830" cy="3593038"/>
          </a:xfrm>
        </p:spPr>
        <p:txBody>
          <a:bodyPr>
            <a:normAutofit/>
          </a:bodyPr>
          <a:lstStyle/>
          <a:p>
            <a:endParaRPr lang="en-US" sz="1600" dirty="0"/>
          </a:p>
          <a:p>
            <a:r>
              <a:rPr lang="en-US" sz="1600" dirty="0"/>
              <a:t>Does my organization address compelling needs in education, the environment, public safety, homeland security or other human needs?</a:t>
            </a:r>
          </a:p>
          <a:p>
            <a:r>
              <a:rPr lang="en-US" sz="1600" dirty="0"/>
              <a:t>Would an AmeriCorps program support my organization’s mission and strategic plans?</a:t>
            </a:r>
          </a:p>
          <a:p>
            <a:r>
              <a:rPr lang="en-US" sz="1600" dirty="0"/>
              <a:t>What changes do you envision in your community as a result of the presence of AmeriCorps members?</a:t>
            </a:r>
          </a:p>
          <a:p>
            <a:r>
              <a:rPr lang="en-US" sz="1600" dirty="0"/>
              <a:t>Does my organization have the organizational, technological and fiscal capacity to administer a federal grant?</a:t>
            </a:r>
          </a:p>
          <a:p>
            <a:pPr>
              <a:buNone/>
            </a:pPr>
            <a:endParaRPr lang="en-US" sz="12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1" name="TextBox 10"/>
          <p:cNvSpPr txBox="1"/>
          <p:nvPr/>
        </p:nvSpPr>
        <p:spPr>
          <a:xfrm>
            <a:off x="1676400" y="1717548"/>
            <a:ext cx="2819399" cy="381000"/>
          </a:xfrm>
          <a:prstGeom prst="rect">
            <a:avLst/>
          </a:prstGeom>
          <a:noFill/>
        </p:spPr>
        <p:txBody>
          <a:bodyPr wrap="square" rtlCol="0">
            <a:spAutoFit/>
          </a:bodyPr>
          <a:lstStyle/>
          <a:p>
            <a:r>
              <a:rPr lang="en-US" b="1" dirty="0"/>
              <a:t>AmeriCorps*State</a:t>
            </a:r>
          </a:p>
        </p:txBody>
      </p:sp>
      <p:sp>
        <p:nvSpPr>
          <p:cNvPr id="14" name="Content Placeholder 12"/>
          <p:cNvSpPr txBox="1">
            <a:spLocks/>
          </p:cNvSpPr>
          <p:nvPr/>
        </p:nvSpPr>
        <p:spPr>
          <a:xfrm>
            <a:off x="5054320" y="1856052"/>
            <a:ext cx="3861080" cy="34404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p>
          <a:p>
            <a:r>
              <a:rPr lang="en-US" sz="1600" dirty="0"/>
              <a:t>Does my proposal have an anti-poverty focus?</a:t>
            </a:r>
          </a:p>
          <a:p>
            <a:r>
              <a:rPr lang="en-US" sz="1600" dirty="0"/>
              <a:t>What will VISTA’s do to build capacity?</a:t>
            </a:r>
          </a:p>
          <a:p>
            <a:r>
              <a:rPr lang="en-US" sz="1600" dirty="0"/>
              <a:t>Can my organization provide a designated person to recruit and supervise VISTA Members?</a:t>
            </a:r>
          </a:p>
          <a:p>
            <a:r>
              <a:rPr lang="en-US" sz="2000" dirty="0"/>
              <a:t>Take </a:t>
            </a:r>
            <a:r>
              <a:rPr lang="en-US" sz="2000" dirty="0">
                <a:hlinkClick r:id="rId8"/>
              </a:rPr>
              <a:t>VISTA 101</a:t>
            </a:r>
            <a:endParaRPr lang="en-US" sz="2000" dirty="0"/>
          </a:p>
        </p:txBody>
      </p:sp>
      <p:sp>
        <p:nvSpPr>
          <p:cNvPr id="16" name="TextBox 15"/>
          <p:cNvSpPr txBox="1"/>
          <p:nvPr/>
        </p:nvSpPr>
        <p:spPr>
          <a:xfrm>
            <a:off x="6008230" y="1710482"/>
            <a:ext cx="2678569" cy="381000"/>
          </a:xfrm>
          <a:prstGeom prst="rect">
            <a:avLst/>
          </a:prstGeom>
          <a:noFill/>
        </p:spPr>
        <p:txBody>
          <a:bodyPr wrap="square" rtlCol="0">
            <a:spAutoFit/>
          </a:bodyPr>
          <a:lstStyle/>
          <a:p>
            <a:r>
              <a:rPr lang="en-US" b="1" dirty="0"/>
              <a:t>AmeriCorps VISTA</a:t>
            </a:r>
          </a:p>
        </p:txBody>
      </p:sp>
      <p:pic>
        <p:nvPicPr>
          <p:cNvPr id="17" name="Picture 16" descr="AmeriCorpsNEVADA.jpg">
            <a:extLst>
              <a:ext uri="{FF2B5EF4-FFF2-40B4-BE49-F238E27FC236}">
                <a16:creationId xmlns:a16="http://schemas.microsoft.com/office/drawing/2014/main" id="{C57B9A77-53C9-4E0C-B206-D232BB2F669D}"/>
              </a:ext>
            </a:extLst>
          </p:cNvPr>
          <p:cNvPicPr>
            <a:picLocks noChangeAspect="1"/>
          </p:cNvPicPr>
          <p:nvPr/>
        </p:nvPicPr>
        <p:blipFill>
          <a:blip r:embed="rId9" cstate="print"/>
          <a:stretch>
            <a:fillRect/>
          </a:stretch>
        </p:blipFill>
        <p:spPr>
          <a:xfrm>
            <a:off x="457200" y="308638"/>
            <a:ext cx="1066800" cy="1066800"/>
          </a:xfrm>
          <a:prstGeom prst="rect">
            <a:avLst/>
          </a:prstGeom>
          <a:noFill/>
          <a:ln>
            <a:noFill/>
          </a:ln>
          <a:effectLst/>
        </p:spPr>
      </p:pic>
      <p:pic>
        <p:nvPicPr>
          <p:cNvPr id="18" name="Picture 17">
            <a:extLst>
              <a:ext uri="{FF2B5EF4-FFF2-40B4-BE49-F238E27FC236}">
                <a16:creationId xmlns:a16="http://schemas.microsoft.com/office/drawing/2014/main" id="{54B9F1F4-47F8-42F0-8C2D-A29EF733C3C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9729" y="291670"/>
            <a:ext cx="1083768" cy="10837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8229600" cy="1107848"/>
          </a:xfrm>
        </p:spPr>
        <p:txBody>
          <a:bodyPr>
            <a:normAutofit fontScale="90000"/>
          </a:bodyPr>
          <a:lstStyle/>
          <a:p>
            <a:r>
              <a:rPr lang="en-US" dirty="0"/>
              <a:t>Is AmeriCorps a good fit for </a:t>
            </a:r>
            <a:br>
              <a:rPr lang="en-US" dirty="0"/>
            </a:br>
            <a:r>
              <a:rPr lang="en-US" dirty="0"/>
              <a:t>my organization?</a:t>
            </a:r>
            <a:endParaRPr lang="en-US" sz="1800" dirty="0">
              <a:solidFill>
                <a:srgbClr val="FF0000"/>
              </a:solidFill>
            </a:endParaRP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17" name="Picture 16" descr="AmeriCorpsNEVADA.jpg">
            <a:extLst>
              <a:ext uri="{FF2B5EF4-FFF2-40B4-BE49-F238E27FC236}">
                <a16:creationId xmlns:a16="http://schemas.microsoft.com/office/drawing/2014/main" id="{C57B9A77-53C9-4E0C-B206-D232BB2F669D}"/>
              </a:ext>
            </a:extLst>
          </p:cNvPr>
          <p:cNvPicPr>
            <a:picLocks noChangeAspect="1"/>
          </p:cNvPicPr>
          <p:nvPr/>
        </p:nvPicPr>
        <p:blipFill>
          <a:blip r:embed="rId8" cstate="print"/>
          <a:stretch>
            <a:fillRect/>
          </a:stretch>
        </p:blipFill>
        <p:spPr>
          <a:xfrm>
            <a:off x="457200" y="308638"/>
            <a:ext cx="1066800" cy="1066800"/>
          </a:xfrm>
          <a:prstGeom prst="rect">
            <a:avLst/>
          </a:prstGeom>
          <a:noFill/>
          <a:ln>
            <a:noFill/>
          </a:ln>
          <a:effectLst/>
        </p:spPr>
      </p:pic>
      <p:pic>
        <p:nvPicPr>
          <p:cNvPr id="18" name="Picture 17">
            <a:extLst>
              <a:ext uri="{FF2B5EF4-FFF2-40B4-BE49-F238E27FC236}">
                <a16:creationId xmlns:a16="http://schemas.microsoft.com/office/drawing/2014/main" id="{54B9F1F4-47F8-42F0-8C2D-A29EF733C3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9729" y="291670"/>
            <a:ext cx="1083768" cy="1083768"/>
          </a:xfrm>
          <a:prstGeom prst="rect">
            <a:avLst/>
          </a:prstGeom>
        </p:spPr>
      </p:pic>
      <p:pic>
        <p:nvPicPr>
          <p:cNvPr id="8" name="Content Placeholder 7">
            <a:extLst>
              <a:ext uri="{FF2B5EF4-FFF2-40B4-BE49-F238E27FC236}">
                <a16:creationId xmlns:a16="http://schemas.microsoft.com/office/drawing/2014/main" id="{7CACA8B8-9D57-4CA0-A6BB-12231264E575}"/>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3143250" y="2121500"/>
            <a:ext cx="2857500" cy="2428875"/>
          </a:xfrm>
        </p:spPr>
      </p:pic>
    </p:spTree>
    <p:extLst>
      <p:ext uri="{BB962C8B-B14F-4D97-AF65-F5344CB8AC3E}">
        <p14:creationId xmlns:p14="http://schemas.microsoft.com/office/powerpoint/2010/main" val="1505344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1371600" y="152400"/>
            <a:ext cx="6705600" cy="1143000"/>
          </a:xfrm>
        </p:spPr>
        <p:txBody>
          <a:bodyPr>
            <a:normAutofit/>
          </a:bodyPr>
          <a:lstStyle/>
          <a:p>
            <a:r>
              <a:rPr lang="en-US" dirty="0"/>
              <a:t>Helpful links</a:t>
            </a:r>
            <a:br>
              <a:rPr lang="en-US" dirty="0"/>
            </a:br>
            <a:endParaRPr lang="en-US" sz="1600" dirty="0">
              <a:solidFill>
                <a:srgbClr val="FF0000"/>
              </a:solidFill>
            </a:endParaRPr>
          </a:p>
        </p:txBody>
      </p:sp>
      <p:sp>
        <p:nvSpPr>
          <p:cNvPr id="13" name="Content Placeholder 12"/>
          <p:cNvSpPr>
            <a:spLocks noGrp="1"/>
          </p:cNvSpPr>
          <p:nvPr>
            <p:ph idx="1"/>
          </p:nvPr>
        </p:nvSpPr>
        <p:spPr>
          <a:xfrm>
            <a:off x="533400" y="1752600"/>
            <a:ext cx="3886200" cy="4068763"/>
          </a:xfrm>
        </p:spPr>
        <p:txBody>
          <a:bodyPr>
            <a:normAutofit/>
          </a:bodyPr>
          <a:lstStyle/>
          <a:p>
            <a:pPr marL="0" indent="0">
              <a:buNone/>
            </a:pPr>
            <a:r>
              <a:rPr lang="en-US" sz="2000" dirty="0"/>
              <a:t>GY 2018- 2019  Notice of Funding Opportunity and Attachments</a:t>
            </a:r>
          </a:p>
          <a:p>
            <a:pPr>
              <a:buNone/>
            </a:pPr>
            <a:r>
              <a:rPr lang="en-US" sz="1600" dirty="0">
                <a:hlinkClick r:id="rId4"/>
              </a:rPr>
              <a:t>http://nevadavolunteers.org/americorps/americorps-funding/notice-of-funding-opportunities/</a:t>
            </a:r>
            <a:endParaRPr lang="en-US" sz="1600" dirty="0"/>
          </a:p>
          <a:p>
            <a:pPr>
              <a:buNone/>
            </a:pPr>
            <a:endParaRPr lang="en-US" sz="16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5"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6"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7"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8" cstate="print"/>
            <a:stretch>
              <a:fillRect/>
            </a:stretch>
          </p:blipFill>
          <p:spPr>
            <a:xfrm>
              <a:off x="6763212" y="5294071"/>
              <a:ext cx="2380788" cy="1563929"/>
            </a:xfrm>
            <a:prstGeom prst="rect">
              <a:avLst/>
            </a:prstGeom>
          </p:spPr>
        </p:pic>
      </p:grpSp>
      <p:sp>
        <p:nvSpPr>
          <p:cNvPr id="10" name="TextBox 9"/>
          <p:cNvSpPr txBox="1"/>
          <p:nvPr/>
        </p:nvSpPr>
        <p:spPr>
          <a:xfrm>
            <a:off x="1524000" y="1143000"/>
            <a:ext cx="2670810" cy="381000"/>
          </a:xfrm>
          <a:prstGeom prst="rect">
            <a:avLst/>
          </a:prstGeom>
          <a:noFill/>
        </p:spPr>
        <p:txBody>
          <a:bodyPr wrap="square" rtlCol="0">
            <a:spAutoFit/>
          </a:bodyPr>
          <a:lstStyle/>
          <a:p>
            <a:r>
              <a:rPr lang="en-US" b="1" dirty="0"/>
              <a:t>AmeriCorps State</a:t>
            </a:r>
          </a:p>
        </p:txBody>
      </p:sp>
      <p:sp>
        <p:nvSpPr>
          <p:cNvPr id="11" name="Content Placeholder 12"/>
          <p:cNvSpPr txBox="1">
            <a:spLocks/>
          </p:cNvSpPr>
          <p:nvPr/>
        </p:nvSpPr>
        <p:spPr>
          <a:xfrm>
            <a:off x="4969417" y="1752600"/>
            <a:ext cx="3962400" cy="3246121"/>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VISTA 101</a:t>
            </a:r>
          </a:p>
          <a:p>
            <a:pPr marL="0" indent="0">
              <a:buNone/>
            </a:pPr>
            <a:r>
              <a:rPr lang="en-US" sz="1600" dirty="0">
                <a:hlinkClick r:id="rId9"/>
              </a:rPr>
              <a:t>https://www.vistacampus.gov/resources/vista-101-understanding-vista-0</a:t>
            </a:r>
            <a:endParaRPr lang="en-US" sz="1600" dirty="0"/>
          </a:p>
          <a:p>
            <a:pPr marL="0" indent="0">
              <a:buNone/>
            </a:pPr>
            <a:endParaRPr lang="en-US" sz="2000" dirty="0"/>
          </a:p>
          <a:p>
            <a:pPr marL="0" indent="0">
              <a:buNone/>
            </a:pPr>
            <a:r>
              <a:rPr lang="en-US" sz="2000" dirty="0"/>
              <a:t>VISTA 201 </a:t>
            </a:r>
          </a:p>
          <a:p>
            <a:pPr marL="0" indent="0">
              <a:buNone/>
            </a:pPr>
            <a:r>
              <a:rPr lang="en-US" sz="1600" dirty="0">
                <a:hlinkClick r:id="rId10"/>
              </a:rPr>
              <a:t>https://www.vistacampus.gov/resources/vista-201</a:t>
            </a:r>
            <a:endParaRPr lang="en-US" sz="1600" dirty="0"/>
          </a:p>
          <a:p>
            <a:pPr marL="0" indent="0">
              <a:buNone/>
            </a:pPr>
            <a:endParaRPr lang="en-US" sz="1600" dirty="0"/>
          </a:p>
          <a:p>
            <a:pPr marL="0" indent="0">
              <a:buNone/>
            </a:pPr>
            <a:r>
              <a:rPr lang="en-US" sz="2000" dirty="0"/>
              <a:t>Sponsor a VISTA Project</a:t>
            </a:r>
          </a:p>
          <a:p>
            <a:pPr marL="0" indent="0">
              <a:buNone/>
            </a:pPr>
            <a:r>
              <a:rPr lang="en-US" sz="1600" dirty="0">
                <a:hlinkClick r:id="rId11"/>
              </a:rPr>
              <a:t>https://www.nationalservice.gov/programs/americorps/americorpsvista/sponsor-vista-project</a:t>
            </a:r>
            <a:endParaRPr lang="en-US" sz="1600" dirty="0"/>
          </a:p>
          <a:p>
            <a:pPr marL="0" indent="0">
              <a:buNone/>
            </a:pPr>
            <a:endParaRPr lang="en-US" sz="1600" dirty="0"/>
          </a:p>
          <a:p>
            <a:pPr>
              <a:buFont typeface="Arial" pitchFamily="34" charset="0"/>
              <a:buNone/>
            </a:pPr>
            <a:endParaRPr lang="en-US" sz="1600" dirty="0"/>
          </a:p>
          <a:p>
            <a:pPr>
              <a:buFont typeface="Arial" pitchFamily="34" charset="0"/>
              <a:buNone/>
            </a:pPr>
            <a:endParaRPr lang="en-US" sz="1600" dirty="0"/>
          </a:p>
        </p:txBody>
      </p:sp>
      <p:sp>
        <p:nvSpPr>
          <p:cNvPr id="14" name="TextBox 13"/>
          <p:cNvSpPr txBox="1"/>
          <p:nvPr/>
        </p:nvSpPr>
        <p:spPr>
          <a:xfrm>
            <a:off x="5638800" y="1143000"/>
            <a:ext cx="2438400" cy="381000"/>
          </a:xfrm>
          <a:prstGeom prst="rect">
            <a:avLst/>
          </a:prstGeom>
          <a:noFill/>
        </p:spPr>
        <p:txBody>
          <a:bodyPr wrap="square" rtlCol="0">
            <a:spAutoFit/>
          </a:bodyPr>
          <a:lstStyle/>
          <a:p>
            <a:r>
              <a:rPr lang="en-US" b="1" dirty="0"/>
              <a:t>AmeriCorps VISTA</a:t>
            </a:r>
          </a:p>
        </p:txBody>
      </p:sp>
      <p:pic>
        <p:nvPicPr>
          <p:cNvPr id="16" name="Picture 15" descr="AmeriCorpsNEVADA.jpg">
            <a:extLst>
              <a:ext uri="{FF2B5EF4-FFF2-40B4-BE49-F238E27FC236}">
                <a16:creationId xmlns:a16="http://schemas.microsoft.com/office/drawing/2014/main" id="{1CBB893D-2499-4095-AA46-B232DC31C3F9}"/>
              </a:ext>
            </a:extLst>
          </p:cNvPr>
          <p:cNvPicPr>
            <a:picLocks noChangeAspect="1"/>
          </p:cNvPicPr>
          <p:nvPr/>
        </p:nvPicPr>
        <p:blipFill>
          <a:blip r:embed="rId12" cstate="print"/>
          <a:stretch>
            <a:fillRect/>
          </a:stretch>
        </p:blipFill>
        <p:spPr>
          <a:xfrm>
            <a:off x="594360" y="277576"/>
            <a:ext cx="952500" cy="952500"/>
          </a:xfrm>
          <a:prstGeom prst="rect">
            <a:avLst/>
          </a:prstGeom>
          <a:noFill/>
          <a:ln>
            <a:noFill/>
          </a:ln>
          <a:effectLst/>
        </p:spPr>
      </p:pic>
      <p:pic>
        <p:nvPicPr>
          <p:cNvPr id="17" name="Picture 16">
            <a:extLst>
              <a:ext uri="{FF2B5EF4-FFF2-40B4-BE49-F238E27FC236}">
                <a16:creationId xmlns:a16="http://schemas.microsoft.com/office/drawing/2014/main" id="{EC7FE21F-4D35-4748-AB08-C23DC5CAFC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65790" y="190499"/>
            <a:ext cx="1035767" cy="103576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3" name="Content Placeholder 12"/>
          <p:cNvSpPr>
            <a:spLocks noGrp="1"/>
          </p:cNvSpPr>
          <p:nvPr>
            <p:ph idx="1"/>
          </p:nvPr>
        </p:nvSpPr>
        <p:spPr>
          <a:xfrm>
            <a:off x="533400" y="514508"/>
            <a:ext cx="8229600" cy="4983163"/>
          </a:xfrm>
        </p:spPr>
        <p:txBody>
          <a:bodyPr>
            <a:normAutofit/>
          </a:bodyPr>
          <a:lstStyle/>
          <a:p>
            <a:pPr algn="ctr">
              <a:buNone/>
            </a:pPr>
            <a:endParaRPr lang="en-US" sz="1800" b="1" dirty="0"/>
          </a:p>
          <a:p>
            <a:pPr algn="ctr">
              <a:buNone/>
            </a:pPr>
            <a:endParaRPr lang="en-US" sz="1800" b="1" dirty="0"/>
          </a:p>
          <a:p>
            <a:pPr algn="ctr">
              <a:buNone/>
            </a:pPr>
            <a:r>
              <a:rPr lang="en-US" sz="1800" b="1" dirty="0"/>
              <a:t>Nevada Volunteers, AmeriCorps*State Formula Funding </a:t>
            </a:r>
          </a:p>
          <a:p>
            <a:pPr algn="ctr">
              <a:buNone/>
            </a:pPr>
            <a:r>
              <a:rPr lang="en-US" sz="1600" dirty="0"/>
              <a:t>Laura Dickey, Director of AmeriCorps</a:t>
            </a:r>
          </a:p>
          <a:p>
            <a:pPr algn="ctr">
              <a:buNone/>
            </a:pPr>
            <a:r>
              <a:rPr lang="en-US" sz="1600" dirty="0"/>
              <a:t>775.825.1900</a:t>
            </a:r>
          </a:p>
          <a:p>
            <a:pPr algn="ctr">
              <a:buNone/>
            </a:pPr>
            <a:r>
              <a:rPr lang="en-US" sz="1600" dirty="0">
                <a:hlinkClick r:id="rId4"/>
              </a:rPr>
              <a:t>laura@nevadavolunteers.org</a:t>
            </a:r>
            <a:r>
              <a:rPr lang="en-US" sz="1600" dirty="0"/>
              <a:t>; </a:t>
            </a:r>
            <a:r>
              <a:rPr lang="en-US" sz="1600" dirty="0">
                <a:hlinkClick r:id="rId5"/>
              </a:rPr>
              <a:t>www.nevadavolunteers.org</a:t>
            </a:r>
            <a:endParaRPr lang="en-US" sz="1600" dirty="0"/>
          </a:p>
          <a:p>
            <a:pPr algn="ctr">
              <a:buNone/>
            </a:pPr>
            <a:endParaRPr lang="en-US" sz="1600" dirty="0"/>
          </a:p>
          <a:p>
            <a:pPr algn="ctr">
              <a:buNone/>
            </a:pPr>
            <a:endParaRPr lang="en-US" sz="1600" dirty="0"/>
          </a:p>
          <a:p>
            <a:pPr algn="ctr">
              <a:buNone/>
            </a:pPr>
            <a:r>
              <a:rPr lang="en-US" sz="1800" b="1" dirty="0"/>
              <a:t>CNCS State Office, Nevada, AmeriCorps*VISTA</a:t>
            </a:r>
          </a:p>
          <a:p>
            <a:pPr algn="ctr">
              <a:buNone/>
            </a:pPr>
            <a:r>
              <a:rPr lang="en-US" sz="1600" dirty="0"/>
              <a:t>Matt Johnson, State Program Director</a:t>
            </a:r>
          </a:p>
          <a:p>
            <a:pPr algn="ctr">
              <a:buNone/>
            </a:pPr>
            <a:r>
              <a:rPr lang="en-US" sz="1600" dirty="0"/>
              <a:t>775.784.7474</a:t>
            </a:r>
          </a:p>
          <a:p>
            <a:pPr algn="ctr">
              <a:buNone/>
            </a:pPr>
            <a:r>
              <a:rPr lang="en-US" sz="1600" u="sng" dirty="0">
                <a:hlinkClick r:id="rId6"/>
              </a:rPr>
              <a:t>mjohnson</a:t>
            </a:r>
            <a:r>
              <a:rPr lang="en-US" sz="1600" dirty="0">
                <a:hlinkClick r:id="rId6"/>
              </a:rPr>
              <a:t>@cns.gov</a:t>
            </a:r>
            <a:r>
              <a:rPr lang="en-US" sz="1600" dirty="0"/>
              <a:t>; </a:t>
            </a:r>
            <a:r>
              <a:rPr lang="en-US" sz="1600" u="sng" dirty="0">
                <a:solidFill>
                  <a:srgbClr val="0070C0"/>
                </a:solidFill>
                <a:hlinkClick r:id="rId7"/>
              </a:rPr>
              <a:t>www.nationalservice.gov</a:t>
            </a:r>
            <a:endParaRPr lang="en-US" sz="1600" u="sng" dirty="0">
              <a:solidFill>
                <a:srgbClr val="0070C0"/>
              </a:solidFill>
            </a:endParaRPr>
          </a:p>
          <a:p>
            <a:pPr algn="ctr">
              <a:buNone/>
            </a:pPr>
            <a:endParaRPr lang="en-US" sz="1600" u="sng" dirty="0">
              <a:solidFill>
                <a:srgbClr val="0070C0"/>
              </a:solidFill>
            </a:endParaRPr>
          </a:p>
          <a:p>
            <a:pPr algn="ctr">
              <a:buNone/>
            </a:pPr>
            <a:endParaRPr lang="en-US" sz="1600" dirty="0"/>
          </a:p>
          <a:p>
            <a:pPr algn="ctr">
              <a:buNone/>
            </a:pPr>
            <a:endParaRPr lang="en-US" sz="1600" dirty="0"/>
          </a:p>
          <a:p>
            <a:pPr algn="ctr">
              <a:buNone/>
            </a:pPr>
            <a:endParaRPr lang="en-US" sz="1600" i="1" u="sng" dirty="0">
              <a:solidFill>
                <a:srgbClr val="0070C0"/>
              </a:solidFill>
            </a:endParaRPr>
          </a:p>
          <a:p>
            <a:pPr algn="ctr">
              <a:buNone/>
            </a:pPr>
            <a:endParaRPr lang="en-US" sz="1600" dirty="0">
              <a:solidFill>
                <a:schemeClr val="accent1">
                  <a:lumMod val="75000"/>
                </a:schemeClr>
              </a:solidFill>
            </a:endParaRP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8"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9"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10"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11" cstate="print"/>
            <a:stretch>
              <a:fillRect/>
            </a:stretch>
          </p:blipFill>
          <p:spPr>
            <a:xfrm>
              <a:off x="6763212" y="5294071"/>
              <a:ext cx="2380788" cy="1563929"/>
            </a:xfrm>
            <a:prstGeom prst="rect">
              <a:avLst/>
            </a:prstGeom>
          </p:spPr>
        </p:pic>
      </p:grpSp>
      <p:pic>
        <p:nvPicPr>
          <p:cNvPr id="14" name="Picture 13" descr="AmeriCorpsNEVADA.jpg">
            <a:extLst>
              <a:ext uri="{FF2B5EF4-FFF2-40B4-BE49-F238E27FC236}">
                <a16:creationId xmlns:a16="http://schemas.microsoft.com/office/drawing/2014/main" id="{9526208E-5316-4D5A-AFD5-90B33CCB2B82}"/>
              </a:ext>
            </a:extLst>
          </p:cNvPr>
          <p:cNvPicPr>
            <a:picLocks noChangeAspect="1"/>
          </p:cNvPicPr>
          <p:nvPr/>
        </p:nvPicPr>
        <p:blipFill>
          <a:blip r:embed="rId12" cstate="print"/>
          <a:stretch>
            <a:fillRect/>
          </a:stretch>
        </p:blipFill>
        <p:spPr>
          <a:xfrm>
            <a:off x="906780" y="1371600"/>
            <a:ext cx="697230" cy="697230"/>
          </a:xfrm>
          <a:prstGeom prst="rect">
            <a:avLst/>
          </a:prstGeom>
          <a:noFill/>
          <a:ln>
            <a:noFill/>
          </a:ln>
          <a:effectLst/>
        </p:spPr>
      </p:pic>
      <p:pic>
        <p:nvPicPr>
          <p:cNvPr id="16" name="Picture 15">
            <a:extLst>
              <a:ext uri="{FF2B5EF4-FFF2-40B4-BE49-F238E27FC236}">
                <a16:creationId xmlns:a16="http://schemas.microsoft.com/office/drawing/2014/main" id="{8527687A-1D61-4074-A418-94EA372D621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6780" y="3124200"/>
            <a:ext cx="685800" cy="685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3" name="Content Placeholder 12"/>
          <p:cNvSpPr>
            <a:spLocks noGrp="1"/>
          </p:cNvSpPr>
          <p:nvPr>
            <p:ph idx="1"/>
          </p:nvPr>
        </p:nvSpPr>
        <p:spPr>
          <a:xfrm>
            <a:off x="457200" y="1678052"/>
            <a:ext cx="8229600" cy="3733800"/>
          </a:xfrm>
        </p:spPr>
        <p:txBody>
          <a:bodyPr>
            <a:normAutofit fontScale="92500" lnSpcReduction="20000"/>
          </a:bodyPr>
          <a:lstStyle/>
          <a:p>
            <a:pPr algn="ctr">
              <a:buNone/>
            </a:pPr>
            <a:endParaRPr lang="en-US" sz="2200" b="1" u="sng" dirty="0"/>
          </a:p>
          <a:p>
            <a:pPr algn="ctr">
              <a:buNone/>
            </a:pPr>
            <a:r>
              <a:rPr lang="en-US" sz="2200" b="1" u="sng" dirty="0"/>
              <a:t>2018-2019 AmeriCorps*State Grant Application Training and Technical Assistance Opportunities</a:t>
            </a:r>
          </a:p>
          <a:p>
            <a:endParaRPr lang="en-US" sz="1400" b="1" dirty="0"/>
          </a:p>
          <a:p>
            <a:r>
              <a:rPr lang="en-US" sz="1800" b="1" dirty="0"/>
              <a:t>October 13, 2017 10:00 to 11:30 a.m. – Technical Assistance Webinar for Operational and Planning Grants</a:t>
            </a:r>
          </a:p>
          <a:p>
            <a:endParaRPr lang="en-US" sz="1800" b="1" dirty="0"/>
          </a:p>
          <a:p>
            <a:r>
              <a:rPr lang="en-US" sz="1800" b="1" dirty="0"/>
              <a:t>October 20, 2017 10:00 a.m. to 11:30 a.m. – Technical Assistance Webinar for Operational and Planning Grants</a:t>
            </a:r>
          </a:p>
          <a:p>
            <a:endParaRPr lang="en-US" sz="1800" b="1" dirty="0"/>
          </a:p>
          <a:p>
            <a:r>
              <a:rPr lang="en-US" sz="1800" b="1" dirty="0"/>
              <a:t>October 23, 2017 10:00 a.m. to 11:30 a.m. – Technical Assistance Webinar for Planning Grants</a:t>
            </a:r>
          </a:p>
          <a:p>
            <a:endParaRPr lang="en-US" sz="1800" b="1" dirty="0">
              <a:solidFill>
                <a:srgbClr val="FF0000"/>
              </a:solidFill>
            </a:endParaRPr>
          </a:p>
          <a:p>
            <a:r>
              <a:rPr lang="en-US" sz="1400" b="1" dirty="0">
                <a:solidFill>
                  <a:srgbClr val="FF0000"/>
                </a:solidFill>
              </a:rPr>
              <a:t>All webinars will be recorded and posted to Nevada Volunteers’ website.</a:t>
            </a:r>
            <a:endParaRPr lang="en-US" sz="1000" b="1" dirty="0">
              <a:solidFill>
                <a:srgbClr val="FF0000"/>
              </a:solidFill>
            </a:endParaRPr>
          </a:p>
          <a:p>
            <a:pPr marL="457200" lvl="1" indent="0">
              <a:buNone/>
            </a:pPr>
            <a:endParaRPr lang="en-US" sz="1200" dirty="0"/>
          </a:p>
          <a:p>
            <a:endParaRPr lang="en-US" sz="1200" dirty="0"/>
          </a:p>
          <a:p>
            <a:pPr lvl="1"/>
            <a:endParaRPr lang="en-US" sz="1200" b="1" i="1" dirty="0"/>
          </a:p>
          <a:p>
            <a:endParaRPr lang="en-US" sz="1200" dirty="0"/>
          </a:p>
          <a:p>
            <a:pPr lvl="1"/>
            <a:endParaRPr lang="en-US" sz="1200" dirty="0"/>
          </a:p>
          <a:p>
            <a:endParaRPr lang="en-US" sz="1200" dirty="0"/>
          </a:p>
          <a:p>
            <a:endParaRPr lang="en-US" sz="1200" dirty="0"/>
          </a:p>
          <a:p>
            <a:endParaRPr lang="en-US" sz="1200" b="1" dirty="0"/>
          </a:p>
          <a:p>
            <a:endParaRPr lang="en-US" sz="1200" dirty="0"/>
          </a:p>
          <a:p>
            <a:endParaRPr lang="en-US" sz="1200" dirty="0"/>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11" name="Picture 10" descr="NV_VOL_horizontal_new-tagline_onecolor.png"/>
          <p:cNvPicPr>
            <a:picLocks noChangeAspect="1"/>
          </p:cNvPicPr>
          <p:nvPr/>
        </p:nvPicPr>
        <p:blipFill>
          <a:blip r:embed="rId8" cstate="print"/>
          <a:stretch>
            <a:fillRect/>
          </a:stretch>
        </p:blipFill>
        <p:spPr>
          <a:xfrm>
            <a:off x="457200" y="294006"/>
            <a:ext cx="5855217" cy="1239071"/>
          </a:xfrm>
          <a:prstGeom prst="rect">
            <a:avLst/>
          </a:prstGeom>
        </p:spPr>
      </p:pic>
      <p:pic>
        <p:nvPicPr>
          <p:cNvPr id="12" name="Picture 11" descr="AmeriCorpsNEVADA.jpg">
            <a:extLst>
              <a:ext uri="{FF2B5EF4-FFF2-40B4-BE49-F238E27FC236}">
                <a16:creationId xmlns:a16="http://schemas.microsoft.com/office/drawing/2014/main" id="{0B612555-0CA5-4A3C-9978-48FD0A39A5AC}"/>
              </a:ext>
            </a:extLst>
          </p:cNvPr>
          <p:cNvPicPr>
            <a:picLocks noChangeAspect="1"/>
          </p:cNvPicPr>
          <p:nvPr/>
        </p:nvPicPr>
        <p:blipFill>
          <a:blip r:embed="rId9" cstate="print"/>
          <a:stretch>
            <a:fillRect/>
          </a:stretch>
        </p:blipFill>
        <p:spPr>
          <a:xfrm>
            <a:off x="7704138" y="369888"/>
            <a:ext cx="773112" cy="773112"/>
          </a:xfrm>
          <a:prstGeom prst="rect">
            <a:avLst/>
          </a:prstGeom>
          <a:noFill/>
          <a:ln>
            <a:noFill/>
          </a:ln>
          <a:effectLst/>
        </p:spPr>
      </p:pic>
    </p:spTree>
    <p:extLst>
      <p:ext uri="{BB962C8B-B14F-4D97-AF65-F5344CB8AC3E}">
        <p14:creationId xmlns:p14="http://schemas.microsoft.com/office/powerpoint/2010/main" val="331029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meriCorps Nevada Logo jpeg.JPG"/>
          <p:cNvPicPr>
            <a:picLocks noGrp="1" noChangeAspect="1"/>
          </p:cNvPicPr>
          <p:nvPr>
            <p:ph sz="half" idx="2"/>
          </p:nvPr>
        </p:nvPicPr>
        <p:blipFill>
          <a:blip r:embed="rId3" cstate="print"/>
          <a:stretch>
            <a:fillRect/>
          </a:stretch>
        </p:blipFill>
        <p:spPr>
          <a:xfrm>
            <a:off x="381000" y="2895600"/>
            <a:ext cx="1371600" cy="1259306"/>
          </a:xfrm>
        </p:spPr>
      </p:pic>
      <p:pic>
        <p:nvPicPr>
          <p:cNvPr id="1026" name="Picture 2"/>
          <p:cNvPicPr>
            <a:picLocks noChangeAspect="1" noChangeArrowheads="1"/>
          </p:cNvPicPr>
          <p:nvPr/>
        </p:nvPicPr>
        <p:blipFill>
          <a:blip r:embed="rId4" cstate="print"/>
          <a:srcRect/>
          <a:stretch>
            <a:fillRect/>
          </a:stretch>
        </p:blipFill>
        <p:spPr bwMode="auto">
          <a:xfrm>
            <a:off x="3048000" y="304800"/>
            <a:ext cx="2895600" cy="1283716"/>
          </a:xfrm>
          <a:prstGeom prst="rect">
            <a:avLst/>
          </a:prstGeom>
          <a:noFill/>
          <a:ln w="9525">
            <a:noFill/>
            <a:miter lim="800000"/>
            <a:headEnd/>
            <a:tailEnd/>
          </a:ln>
        </p:spPr>
      </p:pic>
      <p:pic>
        <p:nvPicPr>
          <p:cNvPr id="12" name="Picture 11" descr="NV_VOL_horizontal_new-tagline.png"/>
          <p:cNvPicPr>
            <a:picLocks noChangeAspect="1"/>
          </p:cNvPicPr>
          <p:nvPr/>
        </p:nvPicPr>
        <p:blipFill>
          <a:blip r:embed="rId5" cstate="print"/>
          <a:stretch>
            <a:fillRect/>
          </a:stretch>
        </p:blipFill>
        <p:spPr>
          <a:xfrm>
            <a:off x="457200" y="2057400"/>
            <a:ext cx="2875959" cy="609600"/>
          </a:xfrm>
          <a:prstGeom prst="rect">
            <a:avLst/>
          </a:prstGeom>
        </p:spPr>
      </p:pic>
      <p:pic>
        <p:nvPicPr>
          <p:cNvPr id="1027" name="Picture 3"/>
          <p:cNvPicPr>
            <a:picLocks noChangeAspect="1" noChangeArrowheads="1"/>
          </p:cNvPicPr>
          <p:nvPr/>
        </p:nvPicPr>
        <p:blipFill>
          <a:blip r:embed="rId6" cstate="print"/>
          <a:srcRect/>
          <a:stretch>
            <a:fillRect/>
          </a:stretch>
        </p:blipFill>
        <p:spPr bwMode="auto">
          <a:xfrm>
            <a:off x="4267200" y="3581400"/>
            <a:ext cx="1219200" cy="1219200"/>
          </a:xfrm>
          <a:prstGeom prst="rect">
            <a:avLst/>
          </a:prstGeom>
          <a:noFill/>
          <a:ln w="9525">
            <a:noFill/>
            <a:miter lim="800000"/>
            <a:headEnd/>
            <a:tailEnd/>
          </a:ln>
        </p:spPr>
      </p:pic>
      <p:cxnSp>
        <p:nvCxnSpPr>
          <p:cNvPr id="23" name="Straight Arrow Connector 22"/>
          <p:cNvCxnSpPr/>
          <p:nvPr/>
        </p:nvCxnSpPr>
        <p:spPr>
          <a:xfrm flipH="1">
            <a:off x="2590800" y="16764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096000" y="16002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7" cstate="print"/>
          <a:srcRect/>
          <a:stretch>
            <a:fillRect/>
          </a:stretch>
        </p:blipFill>
        <p:spPr bwMode="auto">
          <a:xfrm>
            <a:off x="5814044" y="3581400"/>
            <a:ext cx="1219200" cy="1219200"/>
          </a:xfrm>
          <a:prstGeom prst="rect">
            <a:avLst/>
          </a:prstGeom>
          <a:noFill/>
          <a:ln w="9525">
            <a:noFill/>
            <a:miter lim="800000"/>
            <a:headEnd/>
            <a:tailEnd/>
          </a:ln>
        </p:spPr>
      </p:pic>
      <p:pic>
        <p:nvPicPr>
          <p:cNvPr id="1034" name="Picture 10"/>
          <p:cNvPicPr>
            <a:picLocks noChangeAspect="1" noChangeArrowheads="1"/>
          </p:cNvPicPr>
          <p:nvPr/>
        </p:nvPicPr>
        <p:blipFill>
          <a:blip r:embed="rId8" cstate="print"/>
          <a:srcRect/>
          <a:stretch>
            <a:fillRect/>
          </a:stretch>
        </p:blipFill>
        <p:spPr bwMode="auto">
          <a:xfrm>
            <a:off x="3352800" y="5791200"/>
            <a:ext cx="1447800" cy="419862"/>
          </a:xfrm>
          <a:prstGeom prst="rect">
            <a:avLst/>
          </a:prstGeom>
          <a:noFill/>
          <a:ln w="9525">
            <a:noFill/>
            <a:miter lim="800000"/>
            <a:headEnd/>
            <a:tailEnd/>
          </a:ln>
        </p:spPr>
      </p:pic>
      <p:pic>
        <p:nvPicPr>
          <p:cNvPr id="1035" name="Picture 11"/>
          <p:cNvPicPr>
            <a:picLocks noChangeAspect="1" noChangeArrowheads="1"/>
          </p:cNvPicPr>
          <p:nvPr/>
        </p:nvPicPr>
        <p:blipFill>
          <a:blip r:embed="rId9" cstate="print"/>
          <a:srcRect/>
          <a:stretch>
            <a:fillRect/>
          </a:stretch>
        </p:blipFill>
        <p:spPr bwMode="auto">
          <a:xfrm>
            <a:off x="4953000" y="6019800"/>
            <a:ext cx="1682577" cy="359460"/>
          </a:xfrm>
          <a:prstGeom prst="rect">
            <a:avLst/>
          </a:prstGeom>
          <a:noFill/>
          <a:ln w="9525">
            <a:noFill/>
            <a:miter lim="800000"/>
            <a:headEnd/>
            <a:tailEnd/>
          </a:ln>
        </p:spPr>
      </p:pic>
      <p:pic>
        <p:nvPicPr>
          <p:cNvPr id="1036" name="Picture 12"/>
          <p:cNvPicPr>
            <a:picLocks noChangeAspect="1" noChangeArrowheads="1"/>
          </p:cNvPicPr>
          <p:nvPr/>
        </p:nvPicPr>
        <p:blipFill>
          <a:blip r:embed="rId10" cstate="print"/>
          <a:srcRect/>
          <a:stretch>
            <a:fillRect/>
          </a:stretch>
        </p:blipFill>
        <p:spPr bwMode="auto">
          <a:xfrm>
            <a:off x="5928758" y="5529534"/>
            <a:ext cx="1858483" cy="370932"/>
          </a:xfrm>
          <a:prstGeom prst="rect">
            <a:avLst/>
          </a:prstGeom>
          <a:noFill/>
          <a:ln w="9525">
            <a:noFill/>
            <a:miter lim="800000"/>
            <a:headEnd/>
            <a:tailEnd/>
          </a:ln>
        </p:spPr>
      </p:pic>
      <p:cxnSp>
        <p:nvCxnSpPr>
          <p:cNvPr id="35" name="Straight Arrow Connector 34"/>
          <p:cNvCxnSpPr/>
          <p:nvPr/>
        </p:nvCxnSpPr>
        <p:spPr>
          <a:xfrm>
            <a:off x="1066800" y="26670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09800" y="3429000"/>
            <a:ext cx="1143000" cy="646331"/>
          </a:xfrm>
          <a:prstGeom prst="rect">
            <a:avLst/>
          </a:prstGeom>
          <a:noFill/>
          <a:ln w="25400">
            <a:solidFill>
              <a:schemeClr val="accent1"/>
            </a:solidFill>
          </a:ln>
        </p:spPr>
        <p:txBody>
          <a:bodyPr wrap="square" rtlCol="0">
            <a:spAutoFit/>
          </a:bodyPr>
          <a:lstStyle/>
          <a:p>
            <a:r>
              <a:rPr lang="en-US" b="1" dirty="0">
                <a:solidFill>
                  <a:schemeClr val="tx2"/>
                </a:solidFill>
                <a:latin typeface="Franklin Gothic Book" pitchFamily="34" charset="0"/>
                <a:cs typeface="Lucida Sans Unicode" pitchFamily="34" charset="0"/>
              </a:rPr>
              <a:t>Volunteer Initiative</a:t>
            </a:r>
          </a:p>
        </p:txBody>
      </p:sp>
      <p:cxnSp>
        <p:nvCxnSpPr>
          <p:cNvPr id="39" name="Straight Arrow Connector 38"/>
          <p:cNvCxnSpPr/>
          <p:nvPr/>
        </p:nvCxnSpPr>
        <p:spPr>
          <a:xfrm>
            <a:off x="1905000" y="2743200"/>
            <a:ext cx="4953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4038600" y="2133600"/>
            <a:ext cx="1828800" cy="1131332"/>
            <a:chOff x="4114800" y="2133600"/>
            <a:chExt cx="1828800" cy="1131332"/>
          </a:xfrm>
        </p:grpSpPr>
        <p:pic>
          <p:nvPicPr>
            <p:cNvPr id="40" name="Picture 2"/>
            <p:cNvPicPr>
              <a:picLocks noChangeAspect="1" noChangeArrowheads="1"/>
            </p:cNvPicPr>
            <p:nvPr/>
          </p:nvPicPr>
          <p:blipFill>
            <a:blip r:embed="rId11" cstate="print"/>
            <a:srcRect/>
            <a:stretch>
              <a:fillRect/>
            </a:stretch>
          </p:blipFill>
          <p:spPr bwMode="auto">
            <a:xfrm>
              <a:off x="4114800" y="2133600"/>
              <a:ext cx="1828800" cy="810768"/>
            </a:xfrm>
            <a:prstGeom prst="rect">
              <a:avLst/>
            </a:prstGeom>
            <a:noFill/>
            <a:ln w="9525">
              <a:noFill/>
              <a:miter lim="800000"/>
              <a:headEnd/>
              <a:tailEnd/>
            </a:ln>
          </p:spPr>
        </p:pic>
        <p:sp>
          <p:nvSpPr>
            <p:cNvPr id="43" name="TextBox 42"/>
            <p:cNvSpPr txBox="1"/>
            <p:nvPr/>
          </p:nvSpPr>
          <p:spPr>
            <a:xfrm>
              <a:off x="4191000" y="2895600"/>
              <a:ext cx="1752600" cy="369332"/>
            </a:xfrm>
            <a:prstGeom prst="rect">
              <a:avLst/>
            </a:prstGeom>
            <a:noFill/>
          </p:spPr>
          <p:txBody>
            <a:bodyPr wrap="square" rtlCol="0">
              <a:spAutoFit/>
            </a:bodyPr>
            <a:lstStyle/>
            <a:p>
              <a:r>
                <a:rPr lang="en-US" b="1" dirty="0"/>
                <a:t>STATE OFFICE</a:t>
              </a:r>
            </a:p>
          </p:txBody>
        </p:sp>
      </p:grpSp>
      <p:cxnSp>
        <p:nvCxnSpPr>
          <p:cNvPr id="47" name="Straight Arrow Connector 46"/>
          <p:cNvCxnSpPr/>
          <p:nvPr/>
        </p:nvCxnSpPr>
        <p:spPr>
          <a:xfrm>
            <a:off x="4800600" y="3200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715000" y="31242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800600" y="1676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419600" y="4876800"/>
            <a:ext cx="228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953000" y="4800600"/>
            <a:ext cx="533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486400" y="45720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7162800" y="381000"/>
            <a:ext cx="1828800" cy="1588532"/>
            <a:chOff x="7162800" y="381000"/>
            <a:chExt cx="1828800" cy="1588532"/>
          </a:xfrm>
        </p:grpSpPr>
        <p:pic>
          <p:nvPicPr>
            <p:cNvPr id="1037" name="Picture 13"/>
            <p:cNvPicPr>
              <a:picLocks noChangeAspect="1" noChangeArrowheads="1"/>
            </p:cNvPicPr>
            <p:nvPr/>
          </p:nvPicPr>
          <p:blipFill>
            <a:blip r:embed="rId12" cstate="print"/>
            <a:srcRect/>
            <a:stretch>
              <a:fillRect/>
            </a:stretch>
          </p:blipFill>
          <p:spPr bwMode="auto">
            <a:xfrm>
              <a:off x="7162800" y="381000"/>
              <a:ext cx="1257300" cy="1257300"/>
            </a:xfrm>
            <a:prstGeom prst="rect">
              <a:avLst/>
            </a:prstGeom>
            <a:noFill/>
            <a:ln w="9525">
              <a:noFill/>
              <a:miter lim="800000"/>
              <a:headEnd/>
              <a:tailEnd/>
            </a:ln>
          </p:spPr>
        </p:pic>
        <p:sp>
          <p:nvSpPr>
            <p:cNvPr id="65" name="TextBox 64"/>
            <p:cNvSpPr txBox="1"/>
            <p:nvPr/>
          </p:nvSpPr>
          <p:spPr>
            <a:xfrm>
              <a:off x="7162800" y="1600200"/>
              <a:ext cx="1828800" cy="369332"/>
            </a:xfrm>
            <a:prstGeom prst="rect">
              <a:avLst/>
            </a:prstGeom>
            <a:noFill/>
          </p:spPr>
          <p:txBody>
            <a:bodyPr wrap="square" rtlCol="0">
              <a:spAutoFit/>
            </a:bodyPr>
            <a:lstStyle/>
            <a:p>
              <a:r>
                <a:rPr lang="en-US" b="1" dirty="0"/>
                <a:t>National Direct</a:t>
              </a:r>
            </a:p>
          </p:txBody>
        </p:sp>
      </p:grpSp>
      <p:cxnSp>
        <p:nvCxnSpPr>
          <p:cNvPr id="68" name="Straight Arrow Connector 67"/>
          <p:cNvCxnSpPr/>
          <p:nvPr/>
        </p:nvCxnSpPr>
        <p:spPr>
          <a:xfrm>
            <a:off x="6172200" y="990600"/>
            <a:ext cx="838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1066800" y="4191000"/>
            <a:ext cx="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0" y="4419600"/>
            <a:ext cx="3429000" cy="2123658"/>
          </a:xfrm>
          <a:prstGeom prst="rect">
            <a:avLst/>
          </a:prstGeom>
          <a:noFill/>
        </p:spPr>
        <p:txBody>
          <a:bodyPr wrap="square" rtlCol="0">
            <a:spAutoFit/>
          </a:bodyPr>
          <a:lstStyle/>
          <a:p>
            <a:r>
              <a:rPr lang="en-US" sz="1200" b="1" dirty="0">
                <a:solidFill>
                  <a:schemeClr val="tx2"/>
                </a:solidFill>
                <a:latin typeface="Franklin Gothic Book" pitchFamily="34" charset="0"/>
              </a:rPr>
              <a:t>2017-18 Nevada AmeriCorps programs</a:t>
            </a:r>
          </a:p>
          <a:p>
            <a:pPr>
              <a:buFont typeface="Arial" pitchFamily="34" charset="0"/>
              <a:buChar char="•"/>
            </a:pPr>
            <a:r>
              <a:rPr lang="en-US" sz="1200" dirty="0">
                <a:solidFill>
                  <a:schemeClr val="tx2"/>
                </a:solidFill>
                <a:latin typeface="Franklin Gothic Book" pitchFamily="34" charset="0"/>
              </a:rPr>
              <a:t>Great Basin Institute-Nevada Conservation Corps</a:t>
            </a:r>
          </a:p>
          <a:p>
            <a:pPr>
              <a:buFont typeface="Arial" pitchFamily="34" charset="0"/>
              <a:buChar char="•"/>
            </a:pPr>
            <a:r>
              <a:rPr lang="en-US" sz="1200" dirty="0">
                <a:solidFill>
                  <a:schemeClr val="tx2"/>
                </a:solidFill>
                <a:latin typeface="Franklin Gothic Book" pitchFamily="34" charset="0"/>
              </a:rPr>
              <a:t>Nevada Outdoor School AmeriCorps Program</a:t>
            </a:r>
          </a:p>
          <a:p>
            <a:pPr>
              <a:buFont typeface="Arial" pitchFamily="34" charset="0"/>
              <a:buChar char="•"/>
            </a:pPr>
            <a:r>
              <a:rPr lang="en-US" sz="1200" dirty="0">
                <a:solidFill>
                  <a:schemeClr val="tx2"/>
                </a:solidFill>
                <a:latin typeface="Franklin Gothic Book" pitchFamily="34" charset="0"/>
              </a:rPr>
              <a:t>Nevada Statewide Coalition Partnership AmeriCorps Program</a:t>
            </a:r>
          </a:p>
          <a:p>
            <a:pPr>
              <a:buFont typeface="Arial" pitchFamily="34" charset="0"/>
              <a:buChar char="•"/>
            </a:pPr>
            <a:r>
              <a:rPr lang="en-US" sz="1200" dirty="0">
                <a:solidFill>
                  <a:schemeClr val="tx2"/>
                </a:solidFill>
                <a:latin typeface="Franklin Gothic Book" pitchFamily="34" charset="0"/>
              </a:rPr>
              <a:t>Partners of Prevention AmeriCorps Program</a:t>
            </a:r>
          </a:p>
          <a:p>
            <a:pPr>
              <a:buFont typeface="Arial" pitchFamily="34" charset="0"/>
              <a:buChar char="•"/>
            </a:pPr>
            <a:r>
              <a:rPr lang="en-US" sz="1200" dirty="0">
                <a:solidFill>
                  <a:schemeClr val="tx2"/>
                </a:solidFill>
                <a:latin typeface="Franklin Gothic Book" pitchFamily="34" charset="0"/>
              </a:rPr>
              <a:t>Truckee Meadows Parks Foundation</a:t>
            </a:r>
          </a:p>
          <a:p>
            <a:pPr>
              <a:buFont typeface="Arial" pitchFamily="34" charset="0"/>
              <a:buChar char="•"/>
            </a:pPr>
            <a:r>
              <a:rPr lang="en-US" sz="1200" dirty="0">
                <a:solidFill>
                  <a:schemeClr val="tx2"/>
                </a:solidFill>
                <a:latin typeface="Franklin Gothic Book" pitchFamily="34" charset="0"/>
              </a:rPr>
              <a:t>City of Las Vegas ReInvent Schools Las Vegas AmeriCorps Program</a:t>
            </a:r>
          </a:p>
          <a:p>
            <a:endParaRPr lang="en-US" sz="1200" b="1" dirty="0">
              <a:solidFill>
                <a:schemeClr val="tx2"/>
              </a:solidFill>
              <a:latin typeface="Franklin Gothic Book" pitchFamily="34" charset="0"/>
            </a:endParaRPr>
          </a:p>
          <a:p>
            <a:pPr>
              <a:buFont typeface="Arial" pitchFamily="34" charset="0"/>
              <a:buChar char="•"/>
            </a:pPr>
            <a:endParaRPr lang="en-US" sz="1200" dirty="0">
              <a:solidFill>
                <a:schemeClr val="tx2"/>
              </a:solidFill>
              <a:latin typeface="Franklin Gothic Book" pitchFamily="34" charset="0"/>
            </a:endParaRPr>
          </a:p>
        </p:txBody>
      </p:sp>
      <p:grpSp>
        <p:nvGrpSpPr>
          <p:cNvPr id="81" name="Group 80"/>
          <p:cNvGrpSpPr/>
          <p:nvPr/>
        </p:nvGrpSpPr>
        <p:grpSpPr>
          <a:xfrm>
            <a:off x="7169855" y="2209800"/>
            <a:ext cx="2019300" cy="1797798"/>
            <a:chOff x="7169855" y="2209800"/>
            <a:chExt cx="2019300" cy="1797798"/>
          </a:xfrm>
        </p:grpSpPr>
        <p:pic>
          <p:nvPicPr>
            <p:cNvPr id="1032" name="Picture 8"/>
            <p:cNvPicPr>
              <a:picLocks noChangeAspect="1" noChangeArrowheads="1"/>
            </p:cNvPicPr>
            <p:nvPr/>
          </p:nvPicPr>
          <p:blipFill>
            <a:blip r:embed="rId13" cstate="print"/>
            <a:srcRect/>
            <a:stretch>
              <a:fillRect/>
            </a:stretch>
          </p:blipFill>
          <p:spPr bwMode="auto">
            <a:xfrm>
              <a:off x="7315200" y="2209800"/>
              <a:ext cx="1181100" cy="1181100"/>
            </a:xfrm>
            <a:prstGeom prst="rect">
              <a:avLst/>
            </a:prstGeom>
            <a:noFill/>
            <a:ln w="9525">
              <a:noFill/>
              <a:miter lim="800000"/>
              <a:headEnd/>
              <a:tailEnd/>
            </a:ln>
          </p:spPr>
        </p:pic>
        <p:sp>
          <p:nvSpPr>
            <p:cNvPr id="80" name="TextBox 79"/>
            <p:cNvSpPr txBox="1"/>
            <p:nvPr/>
          </p:nvSpPr>
          <p:spPr>
            <a:xfrm>
              <a:off x="7169855" y="3361267"/>
              <a:ext cx="2019300" cy="646331"/>
            </a:xfrm>
            <a:prstGeom prst="rect">
              <a:avLst/>
            </a:prstGeom>
            <a:noFill/>
          </p:spPr>
          <p:txBody>
            <a:bodyPr wrap="square" rtlCol="0">
              <a:spAutoFit/>
            </a:bodyPr>
            <a:lstStyle/>
            <a:p>
              <a:r>
                <a:rPr lang="en-US" b="1" dirty="0"/>
                <a:t>National Civilian Community Corps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3" name="Content Placeholder 12"/>
          <p:cNvSpPr>
            <a:spLocks noGrp="1"/>
          </p:cNvSpPr>
          <p:nvPr>
            <p:ph idx="1"/>
          </p:nvPr>
        </p:nvSpPr>
        <p:spPr>
          <a:xfrm>
            <a:off x="457200" y="1828800"/>
            <a:ext cx="8229600" cy="4297363"/>
          </a:xfrm>
        </p:spPr>
        <p:txBody>
          <a:bodyPr>
            <a:normAutofit/>
          </a:bodyPr>
          <a:lstStyle/>
          <a:p>
            <a:r>
              <a:rPr lang="en-US" sz="2000" dirty="0"/>
              <a:t>Created in 1993 through the signing of the National and Community Service Trust Act which expanded opportunities for Americans to serve their communities through national service</a:t>
            </a:r>
          </a:p>
          <a:p>
            <a:r>
              <a:rPr lang="en-US" sz="2000" dirty="0"/>
              <a:t>Engages millions of Americans of all ages and backgrounds in service through AmeriCorps, AmeriCorps*VISTA, and Senior Corps </a:t>
            </a:r>
          </a:p>
          <a:p>
            <a:r>
              <a:rPr lang="en-US" sz="2000" dirty="0"/>
              <a:t>In 2009, the Corporation was reauthorized through the signing of the Edward M. Kennedy Serve America Act</a:t>
            </a:r>
          </a:p>
          <a:p>
            <a:pPr lvl="1">
              <a:buNone/>
            </a:pPr>
            <a:endParaRPr lang="en-US" sz="1600" dirty="0"/>
          </a:p>
          <a:p>
            <a:pPr lvl="1">
              <a:buNone/>
            </a:pPr>
            <a:r>
              <a:rPr lang="en-US" sz="1600" dirty="0"/>
              <a:t>For more information on CNCS and the history of National Service please visit-</a:t>
            </a:r>
          </a:p>
          <a:p>
            <a:pPr lvl="1">
              <a:buNone/>
            </a:pPr>
            <a:r>
              <a:rPr lang="en-US" sz="1600" dirty="0">
                <a:hlinkClick r:id="rId4"/>
              </a:rPr>
              <a:t>http://www.nationalservice.gov/about/role_impact/history_timeline.asp</a:t>
            </a:r>
            <a:r>
              <a:rPr lang="en-US" sz="1600" dirty="0"/>
              <a:t> </a:t>
            </a: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5"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6"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7"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8" cstate="print"/>
            <a:stretch>
              <a:fillRect/>
            </a:stretch>
          </p:blipFill>
          <p:spPr>
            <a:xfrm>
              <a:off x="6763212" y="5294071"/>
              <a:ext cx="2380788" cy="1563929"/>
            </a:xfrm>
            <a:prstGeom prst="rect">
              <a:avLst/>
            </a:prstGeom>
          </p:spPr>
        </p:pic>
      </p:grpSp>
      <p:pic>
        <p:nvPicPr>
          <p:cNvPr id="11" name="Picture 2"/>
          <p:cNvPicPr>
            <a:picLocks noChangeAspect="1" noChangeArrowheads="1"/>
          </p:cNvPicPr>
          <p:nvPr/>
        </p:nvPicPr>
        <p:blipFill>
          <a:blip r:embed="rId9" cstate="print"/>
          <a:srcRect/>
          <a:stretch>
            <a:fillRect/>
          </a:stretch>
        </p:blipFill>
        <p:spPr bwMode="auto">
          <a:xfrm>
            <a:off x="2667000" y="228600"/>
            <a:ext cx="2895600" cy="128371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a:bodyPr>
          <a:lstStyle/>
          <a:p>
            <a:endParaRPr lang="en-US" dirty="0"/>
          </a:p>
        </p:txBody>
      </p:sp>
      <p:sp>
        <p:nvSpPr>
          <p:cNvPr id="13" name="Content Placeholder 12"/>
          <p:cNvSpPr>
            <a:spLocks noGrp="1"/>
          </p:cNvSpPr>
          <p:nvPr>
            <p:ph idx="1"/>
          </p:nvPr>
        </p:nvSpPr>
        <p:spPr>
          <a:xfrm>
            <a:off x="381000" y="1752601"/>
            <a:ext cx="8229600" cy="3581400"/>
          </a:xfrm>
        </p:spPr>
        <p:txBody>
          <a:bodyPr>
            <a:normAutofit/>
          </a:bodyPr>
          <a:lstStyle/>
          <a:p>
            <a:pPr>
              <a:buNone/>
            </a:pPr>
            <a:endParaRPr lang="en-US" sz="1600" dirty="0"/>
          </a:p>
          <a:p>
            <a:pPr>
              <a:buNone/>
            </a:pPr>
            <a:r>
              <a:rPr lang="en-US" sz="1600" i="1" dirty="0"/>
              <a:t>Nevada Volunteers (a nonprofit 501 (c)3) is the Governor’s Commission on Service charged with awarding and administering the AmeriCorps*State funds throughout Nevada and is the state’s resource for volunteer service information. Through a competitive process, Nevada Volunteers funds high-quality programs that:</a:t>
            </a:r>
            <a:endParaRPr lang="en-US" sz="1600" dirty="0"/>
          </a:p>
          <a:p>
            <a:pPr lvl="1"/>
            <a:r>
              <a:rPr lang="en-US" sz="1200" i="1" dirty="0"/>
              <a:t>develop an ethic of service</a:t>
            </a:r>
            <a:endParaRPr lang="en-US" sz="1200" dirty="0"/>
          </a:p>
          <a:p>
            <a:pPr lvl="1"/>
            <a:r>
              <a:rPr lang="en-US" sz="1200" i="1" dirty="0"/>
              <a:t>strengthen the capacity of communities to address unmet needs </a:t>
            </a:r>
            <a:endParaRPr lang="en-US" sz="1200" dirty="0"/>
          </a:p>
          <a:p>
            <a:pPr lvl="1"/>
            <a:r>
              <a:rPr lang="en-US" sz="1200" i="1" dirty="0"/>
              <a:t>demonstrate impact on communities</a:t>
            </a:r>
          </a:p>
          <a:p>
            <a:pPr lvl="1"/>
            <a:endParaRPr lang="en-US" sz="1200" dirty="0"/>
          </a:p>
          <a:p>
            <a:pPr>
              <a:buNone/>
            </a:pPr>
            <a:endParaRPr lang="en-US" sz="1600" i="1" dirty="0"/>
          </a:p>
          <a:p>
            <a:pPr algn="ctr">
              <a:buNone/>
            </a:pPr>
            <a:r>
              <a:rPr lang="en-US" sz="1600" dirty="0"/>
              <a:t>Nevada Volunteers mission is to enhance volunteerism and service through our AmeriCorps programs and our volunteer initiative. </a:t>
            </a: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pic>
        <p:nvPicPr>
          <p:cNvPr id="11" name="Picture 10" descr="NVV-Logo_Horizontal Cropped_clear.jpg"/>
          <p:cNvPicPr>
            <a:picLocks noChangeAspect="1"/>
          </p:cNvPicPr>
          <p:nvPr/>
        </p:nvPicPr>
        <p:blipFill>
          <a:blip r:embed="rId8" cstate="print"/>
          <a:stretch>
            <a:fillRect/>
          </a:stretch>
        </p:blipFill>
        <p:spPr>
          <a:xfrm>
            <a:off x="685800" y="380999"/>
            <a:ext cx="5791200" cy="777969"/>
          </a:xfrm>
          <a:prstGeom prst="rect">
            <a:avLst/>
          </a:prstGeom>
        </p:spPr>
      </p:pic>
      <p:pic>
        <p:nvPicPr>
          <p:cNvPr id="14" name="Picture 13" descr="AmeriCorpsNEVADA.jpg">
            <a:extLst>
              <a:ext uri="{FF2B5EF4-FFF2-40B4-BE49-F238E27FC236}">
                <a16:creationId xmlns:a16="http://schemas.microsoft.com/office/drawing/2014/main" id="{01347BFE-0E7C-4815-AB51-C23D71013B8D}"/>
              </a:ext>
            </a:extLst>
          </p:cNvPr>
          <p:cNvPicPr>
            <a:picLocks noChangeAspect="1"/>
          </p:cNvPicPr>
          <p:nvPr/>
        </p:nvPicPr>
        <p:blipFill>
          <a:blip r:embed="rId9" cstate="print"/>
          <a:stretch>
            <a:fillRect/>
          </a:stretch>
        </p:blipFill>
        <p:spPr>
          <a:xfrm>
            <a:off x="7661910" y="388619"/>
            <a:ext cx="952500" cy="952500"/>
          </a:xfrm>
          <a:prstGeom prst="rect">
            <a:avLst/>
          </a:prstGeom>
          <a:noFill/>
          <a:ln>
            <a:noFill/>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8229600" cy="1143000"/>
          </a:xfrm>
        </p:spPr>
        <p:txBody>
          <a:bodyPr>
            <a:normAutofit/>
          </a:bodyPr>
          <a:lstStyle/>
          <a:p>
            <a:r>
              <a:rPr lang="en-US" dirty="0"/>
              <a:t>CNCS State OFFICE</a:t>
            </a: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97344" y="1219200"/>
            <a:ext cx="1907927" cy="2209800"/>
          </a:xfrm>
        </p:spPr>
      </p:pic>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5"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6"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7"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8" cstate="print"/>
            <a:stretch>
              <a:fillRect/>
            </a:stretch>
          </p:blipFill>
          <p:spPr>
            <a:xfrm>
              <a:off x="6763212" y="5294071"/>
              <a:ext cx="2380788" cy="1563929"/>
            </a:xfrm>
            <a:prstGeom prst="rect">
              <a:avLst/>
            </a:prstGeom>
          </p:spPr>
        </p:pic>
      </p:gr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108" y="3505200"/>
            <a:ext cx="1600200" cy="1600200"/>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74333" y="3505200"/>
            <a:ext cx="1600200" cy="1600200"/>
          </a:xfrm>
          <a:prstGeom prst="rect">
            <a:avLst/>
          </a:prstGeom>
        </p:spPr>
      </p:pic>
      <p:sp>
        <p:nvSpPr>
          <p:cNvPr id="16" name="Content Placeholder 12"/>
          <p:cNvSpPr txBox="1">
            <a:spLocks/>
          </p:cNvSpPr>
          <p:nvPr/>
        </p:nvSpPr>
        <p:spPr>
          <a:xfrm>
            <a:off x="3932508" y="1981200"/>
            <a:ext cx="4678092" cy="33528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a:t>The CNCS Nevada State Office is staffed by federal employees who conduct public outreach and program support for the agency. These staff members are directly responsible for developing grants and projects, and for overseeing all Senior Corps and </a:t>
            </a:r>
            <a:r>
              <a:rPr lang="en-US" sz="2000" b="1" dirty="0"/>
              <a:t>AmeriCorps VISTA </a:t>
            </a:r>
            <a:r>
              <a:rPr lang="en-US" sz="2000" dirty="0"/>
              <a:t>projects within their states.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a:t>2018-2019 CNCS Focus Areas</a:t>
            </a: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0" name="Title 11"/>
          <p:cNvSpPr txBox="1">
            <a:spLocks/>
          </p:cNvSpPr>
          <p:nvPr/>
        </p:nvSpPr>
        <p:spPr>
          <a:xfrm>
            <a:off x="457200" y="3581400"/>
            <a:ext cx="8382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Content Placeholder 12"/>
          <p:cNvSpPr>
            <a:spLocks noGrp="1"/>
          </p:cNvSpPr>
          <p:nvPr>
            <p:ph idx="1"/>
          </p:nvPr>
        </p:nvSpPr>
        <p:spPr>
          <a:xfrm>
            <a:off x="304800" y="1219201"/>
            <a:ext cx="8229600" cy="3680460"/>
          </a:xfrm>
        </p:spPr>
        <p:txBody>
          <a:bodyPr>
            <a:normAutofit fontScale="25000" lnSpcReduction="20000"/>
          </a:bodyPr>
          <a:lstStyle/>
          <a:p>
            <a:pPr lvl="0"/>
            <a:endParaRPr lang="en-US" sz="1400" b="1" dirty="0"/>
          </a:p>
          <a:p>
            <a:pPr lvl="0"/>
            <a:r>
              <a:rPr lang="en-US" sz="6400" b="1" dirty="0"/>
              <a:t>Disaster Services: </a:t>
            </a:r>
            <a:r>
              <a:rPr lang="en-US" sz="6400" dirty="0"/>
              <a:t>Increase the preparedness of individuals for disasters, improve individuals’ readiness to respond to disasters, help individuals recover from disasters, and/or help individuals mitigate disasters. Grantees also have the ability to respond to national disasters under CNCS cooperative agreements and FEMA mission assignments. </a:t>
            </a:r>
          </a:p>
          <a:p>
            <a:pPr lvl="0"/>
            <a:endParaRPr lang="en-US" sz="6400" dirty="0"/>
          </a:p>
          <a:p>
            <a:pPr lvl="0"/>
            <a:r>
              <a:rPr lang="en-US" sz="6400" b="1" dirty="0"/>
              <a:t>Economic Opportunity: </a:t>
            </a:r>
            <a:r>
              <a:rPr lang="en-US" sz="6400" dirty="0"/>
              <a:t>Grants provide support and/or facilitate access to services and resources that contribute to the improved economic well-being and security of economically disadvantaged people; help economically disadvantaged people to have improved access to serves that enhance financial literacy; transition into or remain in safe, healthy, affordable housing,; and/or have improved employability leading to increased success in becoming employed. </a:t>
            </a:r>
          </a:p>
          <a:p>
            <a:pPr lvl="0"/>
            <a:endParaRPr lang="en-US" sz="6400" dirty="0"/>
          </a:p>
          <a:p>
            <a:r>
              <a:rPr lang="en-US" sz="6400" b="1" dirty="0"/>
              <a:t>Education</a:t>
            </a:r>
            <a:r>
              <a:rPr lang="en-US" sz="6400" dirty="0"/>
              <a:t>: Grants provide support and/or facilitate access to services and resources that contribute to improved educational outcomes for economically disadvantaged young children; improved educational and behavioral outcomes of students in low-achieving elementary, middle and high schools; and/or support economically disadvantaged students prepare for success in post-secondary educational institutions.</a:t>
            </a:r>
          </a:p>
          <a:p>
            <a:endParaRPr lang="en-US" sz="6400" dirty="0"/>
          </a:p>
          <a:p>
            <a:pPr lvl="0"/>
            <a:endParaRPr lang="en-US" sz="4900" dirty="0"/>
          </a:p>
          <a:p>
            <a:endParaRPr lang="en-US" sz="1100" dirty="0"/>
          </a:p>
        </p:txBody>
      </p:sp>
      <p:pic>
        <p:nvPicPr>
          <p:cNvPr id="13" name="Picture 12" descr="AmeriCorpsNEVADA.jpg">
            <a:extLst>
              <a:ext uri="{FF2B5EF4-FFF2-40B4-BE49-F238E27FC236}">
                <a16:creationId xmlns:a16="http://schemas.microsoft.com/office/drawing/2014/main" id="{F43D3457-CB71-4B00-B8DB-BC9C40F29685}"/>
              </a:ext>
            </a:extLst>
          </p:cNvPr>
          <p:cNvPicPr>
            <a:picLocks noChangeAspect="1"/>
          </p:cNvPicPr>
          <p:nvPr/>
        </p:nvPicPr>
        <p:blipFill>
          <a:blip r:embed="rId8" cstate="print"/>
          <a:stretch>
            <a:fillRect/>
          </a:stretch>
        </p:blipFill>
        <p:spPr>
          <a:xfrm>
            <a:off x="7581900" y="275554"/>
            <a:ext cx="952500" cy="952500"/>
          </a:xfrm>
          <a:prstGeom prst="rect">
            <a:avLst/>
          </a:prstGeom>
          <a:noFill/>
          <a:ln>
            <a:noFill/>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MLK1.jpg"/>
          <p:cNvPicPr>
            <a:picLocks noChangeAspect="1"/>
          </p:cNvPicPr>
          <p:nvPr/>
        </p:nvPicPr>
        <p:blipFill>
          <a:blip r:embed="rId3" cstate="print"/>
          <a:stretch>
            <a:fillRect/>
          </a:stretch>
        </p:blipFill>
        <p:spPr>
          <a:xfrm>
            <a:off x="4953000" y="5296454"/>
            <a:ext cx="2087949" cy="1561546"/>
          </a:xfrm>
          <a:prstGeom prst="rect">
            <a:avLst/>
          </a:prstGeom>
        </p:spPr>
      </p:pic>
      <p:sp>
        <p:nvSpPr>
          <p:cNvPr id="12" name="Title 11"/>
          <p:cNvSpPr>
            <a:spLocks noGrp="1"/>
          </p:cNvSpPr>
          <p:nvPr>
            <p:ph type="title"/>
          </p:nvPr>
        </p:nvSpPr>
        <p:spPr>
          <a:xfrm>
            <a:off x="457200" y="274638"/>
            <a:ext cx="6705600" cy="1143000"/>
          </a:xfrm>
        </p:spPr>
        <p:txBody>
          <a:bodyPr>
            <a:normAutofit fontScale="90000"/>
          </a:bodyPr>
          <a:lstStyle/>
          <a:p>
            <a:r>
              <a:rPr lang="en-US" dirty="0"/>
              <a:t>2018-2019 CNCS Focus Areas</a:t>
            </a:r>
          </a:p>
        </p:txBody>
      </p:sp>
      <p:grpSp>
        <p:nvGrpSpPr>
          <p:cNvPr id="2" name="Group 20"/>
          <p:cNvGrpSpPr/>
          <p:nvPr/>
        </p:nvGrpSpPr>
        <p:grpSpPr>
          <a:xfrm>
            <a:off x="0" y="5294071"/>
            <a:ext cx="9144000" cy="1563929"/>
            <a:chOff x="0" y="5294071"/>
            <a:chExt cx="9144000" cy="1563929"/>
          </a:xfrm>
        </p:grpSpPr>
        <p:pic>
          <p:nvPicPr>
            <p:cNvPr id="6" name="Picture 5" descr="Habitat1.jpg"/>
            <p:cNvPicPr>
              <a:picLocks noChangeAspect="1"/>
            </p:cNvPicPr>
            <p:nvPr/>
          </p:nvPicPr>
          <p:blipFill>
            <a:blip r:embed="rId4" cstate="print"/>
            <a:stretch>
              <a:fillRect/>
            </a:stretch>
          </p:blipFill>
          <p:spPr>
            <a:xfrm>
              <a:off x="914400" y="5303520"/>
              <a:ext cx="2073817" cy="1554480"/>
            </a:xfrm>
            <a:prstGeom prst="rect">
              <a:avLst/>
            </a:prstGeom>
          </p:spPr>
        </p:pic>
        <p:pic>
          <p:nvPicPr>
            <p:cNvPr id="9" name="Picture 8" descr="NCC Community Cleanup on MLK Blvd.JPG"/>
            <p:cNvPicPr>
              <a:picLocks noChangeAspect="1"/>
            </p:cNvPicPr>
            <p:nvPr/>
          </p:nvPicPr>
          <p:blipFill>
            <a:blip r:embed="rId5" cstate="print"/>
            <a:stretch>
              <a:fillRect/>
            </a:stretch>
          </p:blipFill>
          <p:spPr>
            <a:xfrm>
              <a:off x="2895600" y="5303520"/>
              <a:ext cx="2073817" cy="1554480"/>
            </a:xfrm>
            <a:prstGeom prst="rect">
              <a:avLst/>
            </a:prstGeom>
          </p:spPr>
        </p:pic>
        <p:pic>
          <p:nvPicPr>
            <p:cNvPr id="5" name="Picture 4" descr="LUZ City Impact Center.jpg"/>
            <p:cNvPicPr>
              <a:picLocks noChangeAspect="1"/>
            </p:cNvPicPr>
            <p:nvPr/>
          </p:nvPicPr>
          <p:blipFill>
            <a:blip r:embed="rId6" cstate="print"/>
            <a:stretch>
              <a:fillRect/>
            </a:stretch>
          </p:blipFill>
          <p:spPr>
            <a:xfrm>
              <a:off x="0" y="5303520"/>
              <a:ext cx="1165860" cy="1554480"/>
            </a:xfrm>
            <a:prstGeom prst="rect">
              <a:avLst/>
            </a:prstGeom>
          </p:spPr>
        </p:pic>
        <p:pic>
          <p:nvPicPr>
            <p:cNvPr id="20" name="Picture 19" descr="cow5.jpg"/>
            <p:cNvPicPr>
              <a:picLocks noChangeAspect="1"/>
            </p:cNvPicPr>
            <p:nvPr/>
          </p:nvPicPr>
          <p:blipFill>
            <a:blip r:embed="rId7" cstate="print"/>
            <a:stretch>
              <a:fillRect/>
            </a:stretch>
          </p:blipFill>
          <p:spPr>
            <a:xfrm>
              <a:off x="6763212" y="5294071"/>
              <a:ext cx="2380788" cy="1563929"/>
            </a:xfrm>
            <a:prstGeom prst="rect">
              <a:avLst/>
            </a:prstGeom>
          </p:spPr>
        </p:pic>
      </p:grpSp>
      <p:sp>
        <p:nvSpPr>
          <p:cNvPr id="10" name="Title 11"/>
          <p:cNvSpPr txBox="1">
            <a:spLocks/>
          </p:cNvSpPr>
          <p:nvPr/>
        </p:nvSpPr>
        <p:spPr>
          <a:xfrm>
            <a:off x="457200" y="3581400"/>
            <a:ext cx="8382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8" name="Content Placeholder 12"/>
          <p:cNvSpPr>
            <a:spLocks noGrp="1"/>
          </p:cNvSpPr>
          <p:nvPr>
            <p:ph idx="1"/>
          </p:nvPr>
        </p:nvSpPr>
        <p:spPr>
          <a:xfrm>
            <a:off x="304800" y="1219201"/>
            <a:ext cx="8229600" cy="3680460"/>
          </a:xfrm>
        </p:spPr>
        <p:txBody>
          <a:bodyPr>
            <a:normAutofit fontScale="70000" lnSpcReduction="20000"/>
          </a:bodyPr>
          <a:lstStyle/>
          <a:p>
            <a:pPr lvl="0"/>
            <a:endParaRPr lang="en-US" sz="1400" b="1" dirty="0"/>
          </a:p>
          <a:p>
            <a:r>
              <a:rPr lang="en-US" sz="2600" b="1" dirty="0"/>
              <a:t>Environmental Stewardship</a:t>
            </a:r>
            <a:endParaRPr lang="en-US" sz="2600" dirty="0"/>
          </a:p>
          <a:p>
            <a:pPr lvl="0"/>
            <a:endParaRPr lang="en-US" sz="2600" b="1" dirty="0"/>
          </a:p>
          <a:p>
            <a:pPr lvl="0"/>
            <a:r>
              <a:rPr lang="en-US" sz="2600" b="1" dirty="0"/>
              <a:t>Healthy Futures: </a:t>
            </a:r>
            <a:r>
              <a:rPr lang="en-US" sz="2600" dirty="0"/>
              <a:t>Grants provide support for activities that will improve access to primary and preventative health care for communities served by CNCS-supported programs; increase seniors’ ability to remain in their own homes with the same or improved quality of life for as long as possible; and/or increase physical activity and improve nutrition in youth with the purpose of reducing childhood obesity. </a:t>
            </a:r>
          </a:p>
          <a:p>
            <a:pPr lvl="0"/>
            <a:endParaRPr lang="en-US" sz="2600" dirty="0"/>
          </a:p>
          <a:p>
            <a:pPr lvl="0"/>
            <a:r>
              <a:rPr lang="en-US" sz="2600" b="1" dirty="0"/>
              <a:t>Veterans and Military Families: </a:t>
            </a:r>
            <a:r>
              <a:rPr lang="en-US" sz="2600" dirty="0"/>
              <a:t>Grants positively impact the quality of life of veterans and improve military family strength; increase the number of veterans, wounded warriors, military service members, and their families served by CNCS-supported programs; and/or increase the number of veterans and military family members engaged in service through CNCS-supported programs. </a:t>
            </a:r>
            <a:endParaRPr lang="en-US" sz="1700" dirty="0"/>
          </a:p>
          <a:p>
            <a:endParaRPr lang="en-US" sz="1100" dirty="0"/>
          </a:p>
        </p:txBody>
      </p:sp>
      <p:pic>
        <p:nvPicPr>
          <p:cNvPr id="11" name="Picture 10" descr="AmeriCorpsNEVADA.jpg">
            <a:extLst>
              <a:ext uri="{FF2B5EF4-FFF2-40B4-BE49-F238E27FC236}">
                <a16:creationId xmlns:a16="http://schemas.microsoft.com/office/drawing/2014/main" id="{7FD4AA25-1C52-4F6D-9529-43FB8FB2AD16}"/>
              </a:ext>
            </a:extLst>
          </p:cNvPr>
          <p:cNvPicPr>
            <a:picLocks noChangeAspect="1"/>
          </p:cNvPicPr>
          <p:nvPr/>
        </p:nvPicPr>
        <p:blipFill>
          <a:blip r:embed="rId8" cstate="print"/>
          <a:stretch>
            <a:fillRect/>
          </a:stretch>
        </p:blipFill>
        <p:spPr>
          <a:xfrm>
            <a:off x="7581900" y="369888"/>
            <a:ext cx="952500" cy="952500"/>
          </a:xfrm>
          <a:prstGeom prst="rect">
            <a:avLst/>
          </a:prstGeom>
          <a:noFill/>
          <a:ln>
            <a:noFill/>
          </a:ln>
          <a:effectLst/>
        </p:spPr>
      </p:pic>
    </p:spTree>
    <p:extLst>
      <p:ext uri="{BB962C8B-B14F-4D97-AF65-F5344CB8AC3E}">
        <p14:creationId xmlns:p14="http://schemas.microsoft.com/office/powerpoint/2010/main" val="201482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2D921D2239B047A047201EAF633849" ma:contentTypeVersion="7" ma:contentTypeDescription="Create a new document." ma:contentTypeScope="" ma:versionID="79f927463448190b1999f61cc669d784">
  <xsd:schema xmlns:xsd="http://www.w3.org/2001/XMLSchema" xmlns:xs="http://www.w3.org/2001/XMLSchema" xmlns:p="http://schemas.microsoft.com/office/2006/metadata/properties" xmlns:ns2="89d6f49f-0971-4483-baf3-e749a31a2333" xmlns:ns3="3f392bba-b4b4-4cdd-992b-3a29b4cba812" targetNamespace="http://schemas.microsoft.com/office/2006/metadata/properties" ma:root="true" ma:fieldsID="a16a662a9cc1d614850dd11095ca4eec" ns2:_="" ns3:_="">
    <xsd:import namespace="89d6f49f-0971-4483-baf3-e749a31a2333"/>
    <xsd:import namespace="3f392bba-b4b4-4cdd-992b-3a29b4cba8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6f49f-0971-4483-baf3-e749a31a23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92bba-b4b4-4cdd-992b-3a29b4cba81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D74A58-E78C-4AE1-B705-8BFC19DDD1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6f49f-0971-4483-baf3-e749a31a2333"/>
    <ds:schemaRef ds:uri="3f392bba-b4b4-4cdd-992b-3a29b4cba8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000C45-AADD-4252-A7CA-0CB6F23C97E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89d6f49f-0971-4483-baf3-e749a31a2333"/>
    <ds:schemaRef ds:uri="http://schemas.microsoft.com/office/infopath/2007/PartnerControls"/>
    <ds:schemaRef ds:uri="3f392bba-b4b4-4cdd-992b-3a29b4cba812"/>
    <ds:schemaRef ds:uri="http://www.w3.org/XML/1998/namespace"/>
  </ds:schemaRefs>
</ds:datastoreItem>
</file>

<file path=customXml/itemProps3.xml><?xml version="1.0" encoding="utf-8"?>
<ds:datastoreItem xmlns:ds="http://schemas.openxmlformats.org/officeDocument/2006/customXml" ds:itemID="{E500336C-07E6-463C-9D8A-48A9838E26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8676</TotalTime>
  <Words>4782</Words>
  <Application>Microsoft Office PowerPoint</Application>
  <PresentationFormat>On-screen Show (4:3)</PresentationFormat>
  <Paragraphs>518</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Franklin Gothic Book</vt:lpstr>
      <vt:lpstr>Lucida Sans Unicode</vt:lpstr>
      <vt:lpstr>Office Theme</vt:lpstr>
      <vt:lpstr>AmeriCorps*State  2018 Notice of Funding Opportunity </vt:lpstr>
      <vt:lpstr>This training </vt:lpstr>
      <vt:lpstr>PowerPoint Presentation</vt:lpstr>
      <vt:lpstr>PowerPoint Presentation</vt:lpstr>
      <vt:lpstr>PowerPoint Presentation</vt:lpstr>
      <vt:lpstr>PowerPoint Presentation</vt:lpstr>
      <vt:lpstr>CNCS State OFFICE</vt:lpstr>
      <vt:lpstr>2018-2019 CNCS Focus Areas</vt:lpstr>
      <vt:lpstr>2018-2019 CNCS Focus Areas</vt:lpstr>
      <vt:lpstr>2018-2019 CNCS Focus Areas</vt:lpstr>
      <vt:lpstr> 2018-2019 Nevada Volunteers Funding Priorities </vt:lpstr>
      <vt:lpstr>Eligibility for an  AmeriCorps Grant</vt:lpstr>
      <vt:lpstr>Benefits of an  AmeriCorps grant</vt:lpstr>
      <vt:lpstr>What can AmeriCorps  Programs do?</vt:lpstr>
      <vt:lpstr>How are AmeriCorps*State and  AmeriCorps*VISTA different?</vt:lpstr>
      <vt:lpstr>What are my responsibilities if I get an AmeriCorps program?</vt:lpstr>
      <vt:lpstr>AmeriCorps*State Grants… 2017-2018 Nevada AmeriCorps State grant opportunities </vt:lpstr>
      <vt:lpstr>AmeriCorps* State Matching Requirements</vt:lpstr>
      <vt:lpstr>PowerPoint Presentation</vt:lpstr>
      <vt:lpstr>AmeriCorps*State 0perational &amp; Planning Grants</vt:lpstr>
      <vt:lpstr>AmeriCorps*State Selection Criteria</vt:lpstr>
      <vt:lpstr>PowerPoint Presentation</vt:lpstr>
      <vt:lpstr>PowerPoint Presentation</vt:lpstr>
      <vt:lpstr>PowerPoint Presentation</vt:lpstr>
      <vt:lpstr>AmeriCorps*VISTA Grants </vt:lpstr>
      <vt:lpstr>Is AmeriCorps a good fit for  my organization?</vt:lpstr>
      <vt:lpstr>Is AmeriCorps a good fit for  my organization?</vt:lpstr>
      <vt:lpstr>Helpful links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Amber</dc:creator>
  <cp:lastModifiedBy>Hawley Harrigan</cp:lastModifiedBy>
  <cp:revision>259</cp:revision>
  <cp:lastPrinted>2017-09-29T16:07:57Z</cp:lastPrinted>
  <dcterms:created xsi:type="dcterms:W3CDTF">2012-03-02T00:49:38Z</dcterms:created>
  <dcterms:modified xsi:type="dcterms:W3CDTF">2017-10-20T18:10:52Z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0x010100022D921D2239B047A047201EAF633849</vt:lpwstr>
  </property>
</Properties>
</file>