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34" r:id="rId3"/>
    <p:sldId id="257" r:id="rId4"/>
    <p:sldId id="397" r:id="rId5"/>
    <p:sldId id="260" r:id="rId6"/>
    <p:sldId id="342"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4" r:id="rId23"/>
    <p:sldId id="415" r:id="rId24"/>
    <p:sldId id="413" r:id="rId25"/>
    <p:sldId id="416" r:id="rId26"/>
    <p:sldId id="417" r:id="rId27"/>
    <p:sldId id="418" r:id="rId28"/>
    <p:sldId id="346" r:id="rId29"/>
    <p:sldId id="347" r:id="rId30"/>
    <p:sldId id="419" r:id="rId31"/>
    <p:sldId id="389" r:id="rId32"/>
    <p:sldId id="348" r:id="rId33"/>
    <p:sldId id="349" r:id="rId34"/>
    <p:sldId id="420" r:id="rId35"/>
    <p:sldId id="365" r:id="rId36"/>
    <p:sldId id="422" r:id="rId37"/>
    <p:sldId id="423" r:id="rId38"/>
    <p:sldId id="424" r:id="rId39"/>
    <p:sldId id="355" r:id="rId40"/>
    <p:sldId id="425" r:id="rId41"/>
    <p:sldId id="363" r:id="rId42"/>
    <p:sldId id="426" r:id="rId43"/>
    <p:sldId id="427" r:id="rId44"/>
    <p:sldId id="428" r:id="rId45"/>
    <p:sldId id="441" r:id="rId46"/>
    <p:sldId id="429" r:id="rId47"/>
    <p:sldId id="430" r:id="rId48"/>
    <p:sldId id="359" r:id="rId49"/>
    <p:sldId id="381" r:id="rId50"/>
    <p:sldId id="382" r:id="rId51"/>
    <p:sldId id="383" r:id="rId52"/>
    <p:sldId id="431" r:id="rId53"/>
    <p:sldId id="432" r:id="rId54"/>
    <p:sldId id="421" r:id="rId55"/>
    <p:sldId id="442" r:id="rId56"/>
    <p:sldId id="434" r:id="rId57"/>
    <p:sldId id="435" r:id="rId58"/>
    <p:sldId id="436" r:id="rId59"/>
    <p:sldId id="437" r:id="rId60"/>
    <p:sldId id="440" r:id="rId61"/>
    <p:sldId id="439" r:id="rId62"/>
    <p:sldId id="438" r:id="rId63"/>
    <p:sldId id="377" r:id="rId64"/>
    <p:sldId id="386" r:id="rId65"/>
    <p:sldId id="387" r:id="rId66"/>
    <p:sldId id="315" r:id="rId67"/>
    <p:sldId id="350" r:id="rId68"/>
    <p:sldId id="394" r:id="rId69"/>
    <p:sldId id="351" r:id="rId70"/>
    <p:sldId id="352" r:id="rId71"/>
    <p:sldId id="336" r:id="rId72"/>
    <p:sldId id="433"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52504" autoAdjust="0"/>
  </p:normalViewPr>
  <p:slideViewPr>
    <p:cSldViewPr>
      <p:cViewPr varScale="1">
        <p:scale>
          <a:sx n="43" d="100"/>
          <a:sy n="43" d="100"/>
        </p:scale>
        <p:origin x="240" y="4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DCFF0-7ED5-4EBF-82A2-792A6DF83603}" type="doc">
      <dgm:prSet loTypeId="urn:microsoft.com/office/officeart/2005/8/layout/process1" loCatId="process" qsTypeId="urn:microsoft.com/office/officeart/2005/8/quickstyle/simple1" qsCatId="simple" csTypeId="urn:microsoft.com/office/officeart/2005/8/colors/colorful3" csCatId="colorful" phldr="1"/>
      <dgm:spPr/>
    </dgm:pt>
    <dgm:pt modelId="{36CCE4C9-9AF5-46CD-A264-0357E2ECD9D2}">
      <dgm:prSet phldrT="[Text]"/>
      <dgm:spPr/>
      <dgm:t>
        <a:bodyPr/>
        <a:lstStyle/>
        <a:p>
          <a:r>
            <a:rPr lang="en-US" dirty="0" smtClean="0">
              <a:solidFill>
                <a:schemeClr val="tx1"/>
              </a:solidFill>
            </a:rPr>
            <a:t>Output</a:t>
          </a:r>
          <a:endParaRPr lang="en-US" dirty="0">
            <a:solidFill>
              <a:schemeClr val="tx1"/>
            </a:solidFill>
          </a:endParaRPr>
        </a:p>
      </dgm:t>
    </dgm:pt>
    <dgm:pt modelId="{D2945DFF-ED8E-4815-A20B-BF638968B700}" type="parTrans" cxnId="{6BE69982-B99E-4061-9BBC-19EB32C2AB4D}">
      <dgm:prSet/>
      <dgm:spPr/>
      <dgm:t>
        <a:bodyPr/>
        <a:lstStyle/>
        <a:p>
          <a:endParaRPr lang="en-US"/>
        </a:p>
      </dgm:t>
    </dgm:pt>
    <dgm:pt modelId="{A60DBFF7-031B-423D-B34F-4952306BCCA1}" type="sibTrans" cxnId="{6BE69982-B99E-4061-9BBC-19EB32C2AB4D}">
      <dgm:prSet/>
      <dgm:spPr>
        <a:solidFill>
          <a:schemeClr val="tx1"/>
        </a:solidFill>
      </dgm:spPr>
      <dgm:t>
        <a:bodyPr/>
        <a:lstStyle/>
        <a:p>
          <a:endParaRPr lang="en-US"/>
        </a:p>
      </dgm:t>
    </dgm:pt>
    <dgm:pt modelId="{E13B7B0B-64FB-45D7-A7AB-4804C41F7749}">
      <dgm:prSet phldrT="[Text]"/>
      <dgm:spPr/>
      <dgm:t>
        <a:bodyPr/>
        <a:lstStyle/>
        <a:p>
          <a:r>
            <a:rPr lang="en-US" dirty="0" smtClean="0">
              <a:solidFill>
                <a:schemeClr val="tx1"/>
              </a:solidFill>
            </a:rPr>
            <a:t>Outcome</a:t>
          </a:r>
          <a:endParaRPr lang="en-US" dirty="0">
            <a:solidFill>
              <a:schemeClr val="tx1"/>
            </a:solidFill>
          </a:endParaRPr>
        </a:p>
      </dgm:t>
    </dgm:pt>
    <dgm:pt modelId="{E35800C2-89C4-4967-AC2E-C3F5C933E9D3}" type="parTrans" cxnId="{0175DEC1-120D-4A04-9FFB-8C101D7F5C51}">
      <dgm:prSet/>
      <dgm:spPr/>
      <dgm:t>
        <a:bodyPr/>
        <a:lstStyle/>
        <a:p>
          <a:endParaRPr lang="en-US"/>
        </a:p>
      </dgm:t>
    </dgm:pt>
    <dgm:pt modelId="{1D986FFF-E80D-4499-A697-173A2DD14677}" type="sibTrans" cxnId="{0175DEC1-120D-4A04-9FFB-8C101D7F5C51}">
      <dgm:prSet/>
      <dgm:spPr/>
      <dgm:t>
        <a:bodyPr/>
        <a:lstStyle/>
        <a:p>
          <a:endParaRPr lang="en-US"/>
        </a:p>
      </dgm:t>
    </dgm:pt>
    <dgm:pt modelId="{2D255549-D781-4459-A422-4B8A0A26CA63}" type="pres">
      <dgm:prSet presAssocID="{0D5DCFF0-7ED5-4EBF-82A2-792A6DF83603}" presName="Name0" presStyleCnt="0">
        <dgm:presLayoutVars>
          <dgm:dir/>
          <dgm:resizeHandles val="exact"/>
        </dgm:presLayoutVars>
      </dgm:prSet>
      <dgm:spPr/>
    </dgm:pt>
    <dgm:pt modelId="{80A0588E-3C31-44A6-97BF-AED5B1C03CD7}" type="pres">
      <dgm:prSet presAssocID="{36CCE4C9-9AF5-46CD-A264-0357E2ECD9D2}" presName="node" presStyleLbl="node1" presStyleIdx="0" presStyleCnt="2">
        <dgm:presLayoutVars>
          <dgm:bulletEnabled val="1"/>
        </dgm:presLayoutVars>
      </dgm:prSet>
      <dgm:spPr/>
      <dgm:t>
        <a:bodyPr/>
        <a:lstStyle/>
        <a:p>
          <a:endParaRPr lang="en-US"/>
        </a:p>
      </dgm:t>
    </dgm:pt>
    <dgm:pt modelId="{220B8343-7161-47B8-9875-6ACA6EE44946}" type="pres">
      <dgm:prSet presAssocID="{A60DBFF7-031B-423D-B34F-4952306BCCA1}" presName="sibTrans" presStyleLbl="sibTrans2D1" presStyleIdx="0" presStyleCnt="1"/>
      <dgm:spPr/>
      <dgm:t>
        <a:bodyPr/>
        <a:lstStyle/>
        <a:p>
          <a:endParaRPr lang="en-US"/>
        </a:p>
      </dgm:t>
    </dgm:pt>
    <dgm:pt modelId="{7AE13E74-6E50-4CC2-9A24-0A0E45E5A166}" type="pres">
      <dgm:prSet presAssocID="{A60DBFF7-031B-423D-B34F-4952306BCCA1}" presName="connectorText" presStyleLbl="sibTrans2D1" presStyleIdx="0" presStyleCnt="1"/>
      <dgm:spPr/>
      <dgm:t>
        <a:bodyPr/>
        <a:lstStyle/>
        <a:p>
          <a:endParaRPr lang="en-US"/>
        </a:p>
      </dgm:t>
    </dgm:pt>
    <dgm:pt modelId="{8752F68D-7256-4F8A-9CF2-2BD04461025E}" type="pres">
      <dgm:prSet presAssocID="{E13B7B0B-64FB-45D7-A7AB-4804C41F7749}" presName="node" presStyleLbl="node1" presStyleIdx="1" presStyleCnt="2">
        <dgm:presLayoutVars>
          <dgm:bulletEnabled val="1"/>
        </dgm:presLayoutVars>
      </dgm:prSet>
      <dgm:spPr/>
      <dgm:t>
        <a:bodyPr/>
        <a:lstStyle/>
        <a:p>
          <a:endParaRPr lang="en-US"/>
        </a:p>
      </dgm:t>
    </dgm:pt>
  </dgm:ptLst>
  <dgm:cxnLst>
    <dgm:cxn modelId="{0C0DE315-D94A-4513-B62E-2C3E2187BAD7}" type="presOf" srcId="{A60DBFF7-031B-423D-B34F-4952306BCCA1}" destId="{220B8343-7161-47B8-9875-6ACA6EE44946}" srcOrd="0" destOrd="0" presId="urn:microsoft.com/office/officeart/2005/8/layout/process1"/>
    <dgm:cxn modelId="{6BE69982-B99E-4061-9BBC-19EB32C2AB4D}" srcId="{0D5DCFF0-7ED5-4EBF-82A2-792A6DF83603}" destId="{36CCE4C9-9AF5-46CD-A264-0357E2ECD9D2}" srcOrd="0" destOrd="0" parTransId="{D2945DFF-ED8E-4815-A20B-BF638968B700}" sibTransId="{A60DBFF7-031B-423D-B34F-4952306BCCA1}"/>
    <dgm:cxn modelId="{C77A0BA4-9F2E-48A1-A350-6686618BF563}" type="presOf" srcId="{E13B7B0B-64FB-45D7-A7AB-4804C41F7749}" destId="{8752F68D-7256-4F8A-9CF2-2BD04461025E}" srcOrd="0" destOrd="0" presId="urn:microsoft.com/office/officeart/2005/8/layout/process1"/>
    <dgm:cxn modelId="{E47F43EA-8F1A-4E94-B113-ED3A73DF3581}" type="presOf" srcId="{36CCE4C9-9AF5-46CD-A264-0357E2ECD9D2}" destId="{80A0588E-3C31-44A6-97BF-AED5B1C03CD7}" srcOrd="0" destOrd="0" presId="urn:microsoft.com/office/officeart/2005/8/layout/process1"/>
    <dgm:cxn modelId="{9205CB81-9F44-4B8B-9BD6-0B1A91D008B8}" type="presOf" srcId="{0D5DCFF0-7ED5-4EBF-82A2-792A6DF83603}" destId="{2D255549-D781-4459-A422-4B8A0A26CA63}" srcOrd="0" destOrd="0" presId="urn:microsoft.com/office/officeart/2005/8/layout/process1"/>
    <dgm:cxn modelId="{45C504AA-14F1-4908-9ED9-16BDCEED2338}" type="presOf" srcId="{A60DBFF7-031B-423D-B34F-4952306BCCA1}" destId="{7AE13E74-6E50-4CC2-9A24-0A0E45E5A166}" srcOrd="1" destOrd="0" presId="urn:microsoft.com/office/officeart/2005/8/layout/process1"/>
    <dgm:cxn modelId="{0175DEC1-120D-4A04-9FFB-8C101D7F5C51}" srcId="{0D5DCFF0-7ED5-4EBF-82A2-792A6DF83603}" destId="{E13B7B0B-64FB-45D7-A7AB-4804C41F7749}" srcOrd="1" destOrd="0" parTransId="{E35800C2-89C4-4967-AC2E-C3F5C933E9D3}" sibTransId="{1D986FFF-E80D-4499-A697-173A2DD14677}"/>
    <dgm:cxn modelId="{FD12679F-BECD-4929-AF54-FFA3A13D3D9C}" type="presParOf" srcId="{2D255549-D781-4459-A422-4B8A0A26CA63}" destId="{80A0588E-3C31-44A6-97BF-AED5B1C03CD7}" srcOrd="0" destOrd="0" presId="urn:microsoft.com/office/officeart/2005/8/layout/process1"/>
    <dgm:cxn modelId="{54ABDAE9-B6DF-46E6-AA5E-1AF81FBFB424}" type="presParOf" srcId="{2D255549-D781-4459-A422-4B8A0A26CA63}" destId="{220B8343-7161-47B8-9875-6ACA6EE44946}" srcOrd="1" destOrd="0" presId="urn:microsoft.com/office/officeart/2005/8/layout/process1"/>
    <dgm:cxn modelId="{B31DB638-A244-4A4D-889A-7E68C9CAF467}" type="presParOf" srcId="{220B8343-7161-47B8-9875-6ACA6EE44946}" destId="{7AE13E74-6E50-4CC2-9A24-0A0E45E5A166}" srcOrd="0" destOrd="0" presId="urn:microsoft.com/office/officeart/2005/8/layout/process1"/>
    <dgm:cxn modelId="{AEB3965D-8F5D-45B1-8259-32303E2BE0B2}" type="presParOf" srcId="{2D255549-D781-4459-A422-4B8A0A26CA63}" destId="{8752F68D-7256-4F8A-9CF2-2BD04461025E}"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C192E-4CB9-48E5-89A3-60F10DEE891E}" type="doc">
      <dgm:prSet loTypeId="urn:microsoft.com/office/officeart/2005/8/layout/hProcess7" loCatId="list" qsTypeId="urn:microsoft.com/office/officeart/2005/8/quickstyle/simple1" qsCatId="simple" csTypeId="urn:microsoft.com/office/officeart/2005/8/colors/colorful4" csCatId="colorful" phldr="1"/>
      <dgm:spPr/>
      <dgm:t>
        <a:bodyPr/>
        <a:lstStyle/>
        <a:p>
          <a:endParaRPr lang="en-US"/>
        </a:p>
      </dgm:t>
    </dgm:pt>
    <dgm:pt modelId="{28D6A831-9713-4BC9-AFC3-49DC17D5DA1F}">
      <dgm:prSet phldrT="[Text]"/>
      <dgm:spPr/>
      <dgm:t>
        <a:bodyPr/>
        <a:lstStyle/>
        <a:p>
          <a:r>
            <a:rPr lang="en-US" b="1" dirty="0" smtClean="0">
              <a:solidFill>
                <a:schemeClr val="tx1"/>
              </a:solidFill>
            </a:rPr>
            <a:t>Output</a:t>
          </a:r>
          <a:r>
            <a:rPr lang="en-US" dirty="0" smtClean="0">
              <a:solidFill>
                <a:schemeClr val="tx1"/>
              </a:solidFill>
            </a:rPr>
            <a:t> – </a:t>
          </a:r>
          <a:r>
            <a:rPr lang="en-US" b="1" dirty="0" smtClean="0">
              <a:solidFill>
                <a:schemeClr val="tx1"/>
              </a:solidFill>
            </a:rPr>
            <a:t>H8</a:t>
          </a:r>
          <a:endParaRPr lang="en-US" b="1" dirty="0">
            <a:solidFill>
              <a:schemeClr val="tx1"/>
            </a:solidFill>
          </a:endParaRPr>
        </a:p>
      </dgm:t>
    </dgm:pt>
    <dgm:pt modelId="{766B18CF-68B6-4B91-876E-52A6E964940E}" type="parTrans" cxnId="{71DDD352-A42E-42CF-BBC1-41E4F8C826F8}">
      <dgm:prSet/>
      <dgm:spPr/>
      <dgm:t>
        <a:bodyPr/>
        <a:lstStyle/>
        <a:p>
          <a:endParaRPr lang="en-US">
            <a:solidFill>
              <a:schemeClr val="tx1"/>
            </a:solidFill>
          </a:endParaRPr>
        </a:p>
      </dgm:t>
    </dgm:pt>
    <dgm:pt modelId="{D2F26442-907B-41A6-BD46-6EEA2AE3D825}" type="sibTrans" cxnId="{71DDD352-A42E-42CF-BBC1-41E4F8C826F8}">
      <dgm:prSet/>
      <dgm:spPr/>
      <dgm:t>
        <a:bodyPr/>
        <a:lstStyle/>
        <a:p>
          <a:endParaRPr lang="en-US">
            <a:solidFill>
              <a:schemeClr val="tx1"/>
            </a:solidFill>
          </a:endParaRPr>
        </a:p>
      </dgm:t>
    </dgm:pt>
    <dgm:pt modelId="{306DBE32-9EB9-483D-971C-DD102ECA98ED}">
      <dgm:prSet phldrT="[Text]"/>
      <dgm:spPr/>
      <dgm:t>
        <a:bodyPr/>
        <a:lstStyle/>
        <a:p>
          <a:r>
            <a:rPr lang="en-US" dirty="0" smtClean="0">
              <a:solidFill>
                <a:schemeClr val="tx1"/>
              </a:solidFill>
            </a:rPr>
            <a:t>Number of older adults or individuals with disabilities receiving food, transportation, or other services that allow them to live independently.</a:t>
          </a:r>
          <a:endParaRPr lang="en-US" dirty="0">
            <a:solidFill>
              <a:schemeClr val="tx1"/>
            </a:solidFill>
          </a:endParaRPr>
        </a:p>
      </dgm:t>
    </dgm:pt>
    <dgm:pt modelId="{1C0A374D-6FD6-4F2C-89BF-6F79330FDE3C}" type="parTrans" cxnId="{86BE6B78-9576-4E07-8A7F-2E4500A3FE84}">
      <dgm:prSet/>
      <dgm:spPr/>
      <dgm:t>
        <a:bodyPr/>
        <a:lstStyle/>
        <a:p>
          <a:endParaRPr lang="en-US">
            <a:solidFill>
              <a:schemeClr val="tx1"/>
            </a:solidFill>
          </a:endParaRPr>
        </a:p>
      </dgm:t>
    </dgm:pt>
    <dgm:pt modelId="{E07D024D-0E4D-4380-9F40-574B63B0EBB3}" type="sibTrans" cxnId="{86BE6B78-9576-4E07-8A7F-2E4500A3FE84}">
      <dgm:prSet/>
      <dgm:spPr/>
      <dgm:t>
        <a:bodyPr/>
        <a:lstStyle/>
        <a:p>
          <a:endParaRPr lang="en-US">
            <a:solidFill>
              <a:schemeClr val="tx1"/>
            </a:solidFill>
          </a:endParaRPr>
        </a:p>
      </dgm:t>
    </dgm:pt>
    <dgm:pt modelId="{3C3BCA05-03E4-4227-9A9F-BFE911EC6465}">
      <dgm:prSet phldrT="[Text]"/>
      <dgm:spPr/>
      <dgm:t>
        <a:bodyPr/>
        <a:lstStyle/>
        <a:p>
          <a:r>
            <a:rPr lang="en-US" b="1" dirty="0" smtClean="0">
              <a:solidFill>
                <a:schemeClr val="tx1"/>
              </a:solidFill>
            </a:rPr>
            <a:t>Outcome</a:t>
          </a:r>
          <a:r>
            <a:rPr lang="en-US" dirty="0" smtClean="0">
              <a:solidFill>
                <a:schemeClr val="tx1"/>
              </a:solidFill>
            </a:rPr>
            <a:t> – </a:t>
          </a:r>
          <a:r>
            <a:rPr lang="en-US" b="1" dirty="0" smtClean="0">
              <a:solidFill>
                <a:schemeClr val="tx1"/>
              </a:solidFill>
            </a:rPr>
            <a:t>H9</a:t>
          </a:r>
          <a:endParaRPr lang="en-US" b="1" dirty="0">
            <a:solidFill>
              <a:schemeClr val="tx1"/>
            </a:solidFill>
          </a:endParaRPr>
        </a:p>
      </dgm:t>
    </dgm:pt>
    <dgm:pt modelId="{0515EF9B-EA29-426E-AA61-5A71B9C1C671}" type="parTrans" cxnId="{23346E79-2F59-4B0E-A913-F1FDF542F3C6}">
      <dgm:prSet/>
      <dgm:spPr/>
      <dgm:t>
        <a:bodyPr/>
        <a:lstStyle/>
        <a:p>
          <a:endParaRPr lang="en-US">
            <a:solidFill>
              <a:schemeClr val="tx1"/>
            </a:solidFill>
          </a:endParaRPr>
        </a:p>
      </dgm:t>
    </dgm:pt>
    <dgm:pt modelId="{721A39EF-5F97-49CB-8DDB-28415C4FC9D8}" type="sibTrans" cxnId="{23346E79-2F59-4B0E-A913-F1FDF542F3C6}">
      <dgm:prSet/>
      <dgm:spPr/>
      <dgm:t>
        <a:bodyPr/>
        <a:lstStyle/>
        <a:p>
          <a:endParaRPr lang="en-US">
            <a:solidFill>
              <a:schemeClr val="tx1"/>
            </a:solidFill>
          </a:endParaRPr>
        </a:p>
      </dgm:t>
    </dgm:pt>
    <dgm:pt modelId="{D0F074CE-37A4-4A31-945D-0F1D694635AD}">
      <dgm:prSet phldrT="[Text]"/>
      <dgm:spPr/>
      <dgm:t>
        <a:bodyPr/>
        <a:lstStyle/>
        <a:p>
          <a:r>
            <a:rPr lang="en-US" dirty="0" smtClean="0">
              <a:solidFill>
                <a:schemeClr val="tx1"/>
              </a:solidFill>
            </a:rPr>
            <a:t>Number of older adults or individuals with disabilities who reported having increased social ties/perceived social support.</a:t>
          </a:r>
          <a:endParaRPr lang="en-US" dirty="0">
            <a:solidFill>
              <a:schemeClr val="tx1"/>
            </a:solidFill>
          </a:endParaRPr>
        </a:p>
      </dgm:t>
    </dgm:pt>
    <dgm:pt modelId="{476713CC-4E90-45E9-A4E4-5DC1E31D4340}" type="parTrans" cxnId="{D9495CFD-DBB5-4EFF-80F4-B3298C194340}">
      <dgm:prSet/>
      <dgm:spPr/>
      <dgm:t>
        <a:bodyPr/>
        <a:lstStyle/>
        <a:p>
          <a:endParaRPr lang="en-US">
            <a:solidFill>
              <a:schemeClr val="tx1"/>
            </a:solidFill>
          </a:endParaRPr>
        </a:p>
      </dgm:t>
    </dgm:pt>
    <dgm:pt modelId="{A17D5582-5BA9-4F02-A47D-B5AE4A0FE3C4}" type="sibTrans" cxnId="{D9495CFD-DBB5-4EFF-80F4-B3298C194340}">
      <dgm:prSet/>
      <dgm:spPr/>
      <dgm:t>
        <a:bodyPr/>
        <a:lstStyle/>
        <a:p>
          <a:endParaRPr lang="en-US">
            <a:solidFill>
              <a:schemeClr val="tx1"/>
            </a:solidFill>
          </a:endParaRPr>
        </a:p>
      </dgm:t>
    </dgm:pt>
    <dgm:pt modelId="{B024CBF4-50B0-4B8A-99AE-CEFD4EC6CFB5}" type="pres">
      <dgm:prSet presAssocID="{853C192E-4CB9-48E5-89A3-60F10DEE891E}" presName="Name0" presStyleCnt="0">
        <dgm:presLayoutVars>
          <dgm:dir/>
          <dgm:animLvl val="lvl"/>
          <dgm:resizeHandles val="exact"/>
        </dgm:presLayoutVars>
      </dgm:prSet>
      <dgm:spPr/>
      <dgm:t>
        <a:bodyPr/>
        <a:lstStyle/>
        <a:p>
          <a:endParaRPr lang="en-US"/>
        </a:p>
      </dgm:t>
    </dgm:pt>
    <dgm:pt modelId="{CD56ED35-726A-46AA-8730-DCE37BE303BA}" type="pres">
      <dgm:prSet presAssocID="{28D6A831-9713-4BC9-AFC3-49DC17D5DA1F}" presName="compositeNode" presStyleCnt="0">
        <dgm:presLayoutVars>
          <dgm:bulletEnabled val="1"/>
        </dgm:presLayoutVars>
      </dgm:prSet>
      <dgm:spPr/>
    </dgm:pt>
    <dgm:pt modelId="{894E2CF0-4094-479D-9B7E-001D602AFD1A}" type="pres">
      <dgm:prSet presAssocID="{28D6A831-9713-4BC9-AFC3-49DC17D5DA1F}" presName="bgRect" presStyleLbl="node1" presStyleIdx="0" presStyleCnt="2"/>
      <dgm:spPr/>
      <dgm:t>
        <a:bodyPr/>
        <a:lstStyle/>
        <a:p>
          <a:endParaRPr lang="en-US"/>
        </a:p>
      </dgm:t>
    </dgm:pt>
    <dgm:pt modelId="{58CEF5FC-247B-494C-AF14-0752DF8472EE}" type="pres">
      <dgm:prSet presAssocID="{28D6A831-9713-4BC9-AFC3-49DC17D5DA1F}" presName="parentNode" presStyleLbl="node1" presStyleIdx="0" presStyleCnt="2">
        <dgm:presLayoutVars>
          <dgm:chMax val="0"/>
          <dgm:bulletEnabled val="1"/>
        </dgm:presLayoutVars>
      </dgm:prSet>
      <dgm:spPr/>
      <dgm:t>
        <a:bodyPr/>
        <a:lstStyle/>
        <a:p>
          <a:endParaRPr lang="en-US"/>
        </a:p>
      </dgm:t>
    </dgm:pt>
    <dgm:pt modelId="{39A9315F-AD14-4C43-8125-9D59A56A1CBB}" type="pres">
      <dgm:prSet presAssocID="{28D6A831-9713-4BC9-AFC3-49DC17D5DA1F}" presName="childNode" presStyleLbl="node1" presStyleIdx="0" presStyleCnt="2">
        <dgm:presLayoutVars>
          <dgm:bulletEnabled val="1"/>
        </dgm:presLayoutVars>
      </dgm:prSet>
      <dgm:spPr/>
      <dgm:t>
        <a:bodyPr/>
        <a:lstStyle/>
        <a:p>
          <a:endParaRPr lang="en-US"/>
        </a:p>
      </dgm:t>
    </dgm:pt>
    <dgm:pt modelId="{3720AD46-E441-400B-B41F-26A2C8245E01}" type="pres">
      <dgm:prSet presAssocID="{D2F26442-907B-41A6-BD46-6EEA2AE3D825}" presName="hSp" presStyleCnt="0"/>
      <dgm:spPr/>
    </dgm:pt>
    <dgm:pt modelId="{4C42DF82-2168-45F1-8F6B-49FC42710015}" type="pres">
      <dgm:prSet presAssocID="{D2F26442-907B-41A6-BD46-6EEA2AE3D825}" presName="vProcSp" presStyleCnt="0"/>
      <dgm:spPr/>
    </dgm:pt>
    <dgm:pt modelId="{95E6D46E-0CE0-488F-A0D8-4A006CF3C6D2}" type="pres">
      <dgm:prSet presAssocID="{D2F26442-907B-41A6-BD46-6EEA2AE3D825}" presName="vSp1" presStyleCnt="0"/>
      <dgm:spPr/>
    </dgm:pt>
    <dgm:pt modelId="{DB0910CA-0C1E-420B-89C8-C371E55CAFCD}" type="pres">
      <dgm:prSet presAssocID="{D2F26442-907B-41A6-BD46-6EEA2AE3D825}" presName="simulatedConn" presStyleLbl="solidFgAcc1" presStyleIdx="0" presStyleCnt="1"/>
      <dgm:spPr/>
    </dgm:pt>
    <dgm:pt modelId="{97274B25-29B6-4BE9-B2F9-A97583BFEB8C}" type="pres">
      <dgm:prSet presAssocID="{D2F26442-907B-41A6-BD46-6EEA2AE3D825}" presName="vSp2" presStyleCnt="0"/>
      <dgm:spPr/>
    </dgm:pt>
    <dgm:pt modelId="{AC49004C-8E13-4404-BBFD-FB5958EFE4A0}" type="pres">
      <dgm:prSet presAssocID="{D2F26442-907B-41A6-BD46-6EEA2AE3D825}" presName="sibTrans" presStyleCnt="0"/>
      <dgm:spPr/>
    </dgm:pt>
    <dgm:pt modelId="{B4D3510C-47E9-4698-B627-3E853CDD78E8}" type="pres">
      <dgm:prSet presAssocID="{3C3BCA05-03E4-4227-9A9F-BFE911EC6465}" presName="compositeNode" presStyleCnt="0">
        <dgm:presLayoutVars>
          <dgm:bulletEnabled val="1"/>
        </dgm:presLayoutVars>
      </dgm:prSet>
      <dgm:spPr/>
    </dgm:pt>
    <dgm:pt modelId="{3E99F735-5DC3-40B5-AF9F-64063B59DE7F}" type="pres">
      <dgm:prSet presAssocID="{3C3BCA05-03E4-4227-9A9F-BFE911EC6465}" presName="bgRect" presStyleLbl="node1" presStyleIdx="1" presStyleCnt="2"/>
      <dgm:spPr/>
      <dgm:t>
        <a:bodyPr/>
        <a:lstStyle/>
        <a:p>
          <a:endParaRPr lang="en-US"/>
        </a:p>
      </dgm:t>
    </dgm:pt>
    <dgm:pt modelId="{4BC587B7-1C90-4402-852B-C88AF27070C2}" type="pres">
      <dgm:prSet presAssocID="{3C3BCA05-03E4-4227-9A9F-BFE911EC6465}" presName="parentNode" presStyleLbl="node1" presStyleIdx="1" presStyleCnt="2">
        <dgm:presLayoutVars>
          <dgm:chMax val="0"/>
          <dgm:bulletEnabled val="1"/>
        </dgm:presLayoutVars>
      </dgm:prSet>
      <dgm:spPr/>
      <dgm:t>
        <a:bodyPr/>
        <a:lstStyle/>
        <a:p>
          <a:endParaRPr lang="en-US"/>
        </a:p>
      </dgm:t>
    </dgm:pt>
    <dgm:pt modelId="{BB23C1F1-8566-4DCE-A801-5EDE4F427A3C}" type="pres">
      <dgm:prSet presAssocID="{3C3BCA05-03E4-4227-9A9F-BFE911EC6465}" presName="childNode" presStyleLbl="node1" presStyleIdx="1" presStyleCnt="2">
        <dgm:presLayoutVars>
          <dgm:bulletEnabled val="1"/>
        </dgm:presLayoutVars>
      </dgm:prSet>
      <dgm:spPr/>
      <dgm:t>
        <a:bodyPr/>
        <a:lstStyle/>
        <a:p>
          <a:endParaRPr lang="en-US"/>
        </a:p>
      </dgm:t>
    </dgm:pt>
  </dgm:ptLst>
  <dgm:cxnLst>
    <dgm:cxn modelId="{23346E79-2F59-4B0E-A913-F1FDF542F3C6}" srcId="{853C192E-4CB9-48E5-89A3-60F10DEE891E}" destId="{3C3BCA05-03E4-4227-9A9F-BFE911EC6465}" srcOrd="1" destOrd="0" parTransId="{0515EF9B-EA29-426E-AA61-5A71B9C1C671}" sibTransId="{721A39EF-5F97-49CB-8DDB-28415C4FC9D8}"/>
    <dgm:cxn modelId="{D9495CFD-DBB5-4EFF-80F4-B3298C194340}" srcId="{3C3BCA05-03E4-4227-9A9F-BFE911EC6465}" destId="{D0F074CE-37A4-4A31-945D-0F1D694635AD}" srcOrd="0" destOrd="0" parTransId="{476713CC-4E90-45E9-A4E4-5DC1E31D4340}" sibTransId="{A17D5582-5BA9-4F02-A47D-B5AE4A0FE3C4}"/>
    <dgm:cxn modelId="{5D5FBCE1-0B5C-46C8-BA24-13523A00DD7C}" type="presOf" srcId="{306DBE32-9EB9-483D-971C-DD102ECA98ED}" destId="{39A9315F-AD14-4C43-8125-9D59A56A1CBB}" srcOrd="0" destOrd="0" presId="urn:microsoft.com/office/officeart/2005/8/layout/hProcess7"/>
    <dgm:cxn modelId="{F065D203-23C4-41E4-900B-4E8B5A7B1066}" type="presOf" srcId="{D0F074CE-37A4-4A31-945D-0F1D694635AD}" destId="{BB23C1F1-8566-4DCE-A801-5EDE4F427A3C}" srcOrd="0" destOrd="0" presId="urn:microsoft.com/office/officeart/2005/8/layout/hProcess7"/>
    <dgm:cxn modelId="{D5474894-F6C3-4234-8CF6-4C26AE0A5515}" type="presOf" srcId="{853C192E-4CB9-48E5-89A3-60F10DEE891E}" destId="{B024CBF4-50B0-4B8A-99AE-CEFD4EC6CFB5}" srcOrd="0" destOrd="0" presId="urn:microsoft.com/office/officeart/2005/8/layout/hProcess7"/>
    <dgm:cxn modelId="{4CB79890-19D9-44EB-8B54-063E43542126}" type="presOf" srcId="{3C3BCA05-03E4-4227-9A9F-BFE911EC6465}" destId="{3E99F735-5DC3-40B5-AF9F-64063B59DE7F}" srcOrd="0" destOrd="0" presId="urn:microsoft.com/office/officeart/2005/8/layout/hProcess7"/>
    <dgm:cxn modelId="{86BE6B78-9576-4E07-8A7F-2E4500A3FE84}" srcId="{28D6A831-9713-4BC9-AFC3-49DC17D5DA1F}" destId="{306DBE32-9EB9-483D-971C-DD102ECA98ED}" srcOrd="0" destOrd="0" parTransId="{1C0A374D-6FD6-4F2C-89BF-6F79330FDE3C}" sibTransId="{E07D024D-0E4D-4380-9F40-574B63B0EBB3}"/>
    <dgm:cxn modelId="{11AF1494-C1A6-4703-90A9-19BBFD9A263C}" type="presOf" srcId="{28D6A831-9713-4BC9-AFC3-49DC17D5DA1F}" destId="{894E2CF0-4094-479D-9B7E-001D602AFD1A}" srcOrd="0" destOrd="0" presId="urn:microsoft.com/office/officeart/2005/8/layout/hProcess7"/>
    <dgm:cxn modelId="{71DDD352-A42E-42CF-BBC1-41E4F8C826F8}" srcId="{853C192E-4CB9-48E5-89A3-60F10DEE891E}" destId="{28D6A831-9713-4BC9-AFC3-49DC17D5DA1F}" srcOrd="0" destOrd="0" parTransId="{766B18CF-68B6-4B91-876E-52A6E964940E}" sibTransId="{D2F26442-907B-41A6-BD46-6EEA2AE3D825}"/>
    <dgm:cxn modelId="{105E9F96-4F7C-4CF0-BF05-D97309AD6281}" type="presOf" srcId="{28D6A831-9713-4BC9-AFC3-49DC17D5DA1F}" destId="{58CEF5FC-247B-494C-AF14-0752DF8472EE}" srcOrd="1" destOrd="0" presId="urn:microsoft.com/office/officeart/2005/8/layout/hProcess7"/>
    <dgm:cxn modelId="{84BE7B19-F1C9-4FF2-887C-375B29D47DA5}" type="presOf" srcId="{3C3BCA05-03E4-4227-9A9F-BFE911EC6465}" destId="{4BC587B7-1C90-4402-852B-C88AF27070C2}" srcOrd="1" destOrd="0" presId="urn:microsoft.com/office/officeart/2005/8/layout/hProcess7"/>
    <dgm:cxn modelId="{5846A111-D987-4D12-95F9-874C71D9CB98}" type="presParOf" srcId="{B024CBF4-50B0-4B8A-99AE-CEFD4EC6CFB5}" destId="{CD56ED35-726A-46AA-8730-DCE37BE303BA}" srcOrd="0" destOrd="0" presId="urn:microsoft.com/office/officeart/2005/8/layout/hProcess7"/>
    <dgm:cxn modelId="{57F1F4E5-FB11-499E-B6F0-B4C404DA0115}" type="presParOf" srcId="{CD56ED35-726A-46AA-8730-DCE37BE303BA}" destId="{894E2CF0-4094-479D-9B7E-001D602AFD1A}" srcOrd="0" destOrd="0" presId="urn:microsoft.com/office/officeart/2005/8/layout/hProcess7"/>
    <dgm:cxn modelId="{53A8AF48-4A45-4AFC-B4FF-D651680BEF74}" type="presParOf" srcId="{CD56ED35-726A-46AA-8730-DCE37BE303BA}" destId="{58CEF5FC-247B-494C-AF14-0752DF8472EE}" srcOrd="1" destOrd="0" presId="urn:microsoft.com/office/officeart/2005/8/layout/hProcess7"/>
    <dgm:cxn modelId="{C36B6A1F-0A73-4497-8258-3F66AB7CC78C}" type="presParOf" srcId="{CD56ED35-726A-46AA-8730-DCE37BE303BA}" destId="{39A9315F-AD14-4C43-8125-9D59A56A1CBB}" srcOrd="2" destOrd="0" presId="urn:microsoft.com/office/officeart/2005/8/layout/hProcess7"/>
    <dgm:cxn modelId="{4B220896-EF3B-44BE-A156-7E078CAD5332}" type="presParOf" srcId="{B024CBF4-50B0-4B8A-99AE-CEFD4EC6CFB5}" destId="{3720AD46-E441-400B-B41F-26A2C8245E01}" srcOrd="1" destOrd="0" presId="urn:microsoft.com/office/officeart/2005/8/layout/hProcess7"/>
    <dgm:cxn modelId="{356A5D4C-BCB4-40C7-AD1B-F97F7D805B2D}" type="presParOf" srcId="{B024CBF4-50B0-4B8A-99AE-CEFD4EC6CFB5}" destId="{4C42DF82-2168-45F1-8F6B-49FC42710015}" srcOrd="2" destOrd="0" presId="urn:microsoft.com/office/officeart/2005/8/layout/hProcess7"/>
    <dgm:cxn modelId="{2BB648D7-8066-48CD-BAF2-EA9B90F844C4}" type="presParOf" srcId="{4C42DF82-2168-45F1-8F6B-49FC42710015}" destId="{95E6D46E-0CE0-488F-A0D8-4A006CF3C6D2}" srcOrd="0" destOrd="0" presId="urn:microsoft.com/office/officeart/2005/8/layout/hProcess7"/>
    <dgm:cxn modelId="{29B31039-0325-44D4-8A3D-DF0EE0D30EDD}" type="presParOf" srcId="{4C42DF82-2168-45F1-8F6B-49FC42710015}" destId="{DB0910CA-0C1E-420B-89C8-C371E55CAFCD}" srcOrd="1" destOrd="0" presId="urn:microsoft.com/office/officeart/2005/8/layout/hProcess7"/>
    <dgm:cxn modelId="{FAAB15BE-84F8-4FD9-A33B-C9322B843259}" type="presParOf" srcId="{4C42DF82-2168-45F1-8F6B-49FC42710015}" destId="{97274B25-29B6-4BE9-B2F9-A97583BFEB8C}" srcOrd="2" destOrd="0" presId="urn:microsoft.com/office/officeart/2005/8/layout/hProcess7"/>
    <dgm:cxn modelId="{D3FF2716-C2CA-455D-8D8F-04BB8F40763C}" type="presParOf" srcId="{B024CBF4-50B0-4B8A-99AE-CEFD4EC6CFB5}" destId="{AC49004C-8E13-4404-BBFD-FB5958EFE4A0}" srcOrd="3" destOrd="0" presId="urn:microsoft.com/office/officeart/2005/8/layout/hProcess7"/>
    <dgm:cxn modelId="{E72E2020-D81B-4E6E-B6FA-A3396BC37C87}" type="presParOf" srcId="{B024CBF4-50B0-4B8A-99AE-CEFD4EC6CFB5}" destId="{B4D3510C-47E9-4698-B627-3E853CDD78E8}" srcOrd="4" destOrd="0" presId="urn:microsoft.com/office/officeart/2005/8/layout/hProcess7"/>
    <dgm:cxn modelId="{42AE8CF6-12A2-4636-97A2-98D04CE67BC8}" type="presParOf" srcId="{B4D3510C-47E9-4698-B627-3E853CDD78E8}" destId="{3E99F735-5DC3-40B5-AF9F-64063B59DE7F}" srcOrd="0" destOrd="0" presId="urn:microsoft.com/office/officeart/2005/8/layout/hProcess7"/>
    <dgm:cxn modelId="{CBC074B7-5AC6-4872-8364-CB46E08CBBDA}" type="presParOf" srcId="{B4D3510C-47E9-4698-B627-3E853CDD78E8}" destId="{4BC587B7-1C90-4402-852B-C88AF27070C2}" srcOrd="1" destOrd="0" presId="urn:microsoft.com/office/officeart/2005/8/layout/hProcess7"/>
    <dgm:cxn modelId="{3DB563A6-2FDC-429C-9EB0-7E5E35518C15}" type="presParOf" srcId="{B4D3510C-47E9-4698-B627-3E853CDD78E8}" destId="{BB23C1F1-8566-4DCE-A801-5EDE4F427A3C}" srcOrd="2" destOrd="0" presId="urn:microsoft.com/office/officeart/2005/8/layout/hProcess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3B857-BF5C-4F23-9CE6-EF35FA1DAA67}" type="doc">
      <dgm:prSet loTypeId="urn:microsoft.com/office/officeart/2005/8/layout/hProcess11" loCatId="process" qsTypeId="urn:microsoft.com/office/officeart/2005/8/quickstyle/simple1" qsCatId="simple" csTypeId="urn:microsoft.com/office/officeart/2005/8/colors/colorful1" csCatId="colorful" phldr="1"/>
      <dgm:spPr/>
    </dgm:pt>
    <dgm:pt modelId="{1AB81E6E-DEF2-4BAE-BC8E-BE94A30D046B}">
      <dgm:prSet phldrT="[Text]" custT="1"/>
      <dgm:spPr/>
      <dgm:t>
        <a:bodyPr/>
        <a:lstStyle/>
        <a:p>
          <a:r>
            <a:rPr lang="en-US" sz="2000" dirty="0" smtClean="0"/>
            <a:t>Nov. </a:t>
          </a:r>
          <a:r>
            <a:rPr lang="en-US" sz="2000" dirty="0" smtClean="0"/>
            <a:t>2, 2017</a:t>
          </a:r>
          <a:endParaRPr lang="en-US" sz="2000" dirty="0" smtClean="0"/>
        </a:p>
        <a:p>
          <a:r>
            <a:rPr lang="en-US" sz="2000" dirty="0" smtClean="0"/>
            <a:t>5 PM PST</a:t>
          </a:r>
        </a:p>
        <a:p>
          <a:r>
            <a:rPr lang="en-US" sz="2000" dirty="0" smtClean="0"/>
            <a:t>Pre-Application Deadline</a:t>
          </a:r>
          <a:endParaRPr lang="en-US" sz="2000" dirty="0"/>
        </a:p>
      </dgm:t>
    </dgm:pt>
    <dgm:pt modelId="{14285FD8-DD61-4316-B9D4-BEF9AA03E19C}" type="parTrans" cxnId="{CB89FA74-B371-4745-A9CD-3F33E552C300}">
      <dgm:prSet/>
      <dgm:spPr/>
      <dgm:t>
        <a:bodyPr/>
        <a:lstStyle/>
        <a:p>
          <a:endParaRPr lang="en-US"/>
        </a:p>
      </dgm:t>
    </dgm:pt>
    <dgm:pt modelId="{40E67887-4374-4C3D-9598-8F948E772F71}" type="sibTrans" cxnId="{CB89FA74-B371-4745-A9CD-3F33E552C300}">
      <dgm:prSet/>
      <dgm:spPr/>
      <dgm:t>
        <a:bodyPr/>
        <a:lstStyle/>
        <a:p>
          <a:endParaRPr lang="en-US"/>
        </a:p>
      </dgm:t>
    </dgm:pt>
    <dgm:pt modelId="{1F151ACE-B6E8-47AA-8978-6C376B1470C0}">
      <dgm:prSet phldrT="[Text]" custT="1"/>
      <dgm:spPr/>
      <dgm:t>
        <a:bodyPr/>
        <a:lstStyle/>
        <a:p>
          <a:r>
            <a:rPr lang="en-US" sz="2000" dirty="0" smtClean="0"/>
            <a:t>May 15, </a:t>
          </a:r>
          <a:r>
            <a:rPr lang="en-US" sz="2000" dirty="0" smtClean="0"/>
            <a:t>2018</a:t>
          </a:r>
          <a:endParaRPr lang="en-US" sz="2000" dirty="0" smtClean="0"/>
        </a:p>
        <a:p>
          <a:r>
            <a:rPr lang="en-US" sz="2000" dirty="0" smtClean="0"/>
            <a:t>Application Status Notification</a:t>
          </a:r>
          <a:endParaRPr lang="en-US" sz="2000" dirty="0"/>
        </a:p>
      </dgm:t>
    </dgm:pt>
    <dgm:pt modelId="{2EE43BC5-23C7-40F4-BFF9-35DF21370802}" type="parTrans" cxnId="{15664700-AB8C-4CC0-9AFD-FA151709E812}">
      <dgm:prSet/>
      <dgm:spPr/>
      <dgm:t>
        <a:bodyPr/>
        <a:lstStyle/>
        <a:p>
          <a:endParaRPr lang="en-US"/>
        </a:p>
      </dgm:t>
    </dgm:pt>
    <dgm:pt modelId="{38B458B7-C42C-4897-BE8C-A6BED2398A08}" type="sibTrans" cxnId="{15664700-AB8C-4CC0-9AFD-FA151709E812}">
      <dgm:prSet/>
      <dgm:spPr/>
      <dgm:t>
        <a:bodyPr/>
        <a:lstStyle/>
        <a:p>
          <a:endParaRPr lang="en-US"/>
        </a:p>
      </dgm:t>
    </dgm:pt>
    <dgm:pt modelId="{5F03FA7C-A796-4D2A-B8E7-CEC772BBCA99}">
      <dgm:prSet phldrT="[Text]" custT="1"/>
      <dgm:spPr/>
      <dgm:t>
        <a:bodyPr/>
        <a:lstStyle/>
        <a:p>
          <a:r>
            <a:rPr lang="en-US" sz="2000" dirty="0" smtClean="0"/>
            <a:t>Aug. 21, </a:t>
          </a:r>
          <a:r>
            <a:rPr lang="en-US" sz="2000" dirty="0" smtClean="0"/>
            <a:t>2018</a:t>
          </a:r>
          <a:endParaRPr lang="en-US" sz="2000" dirty="0" smtClean="0"/>
        </a:p>
        <a:p>
          <a:r>
            <a:rPr lang="en-US" sz="2000" dirty="0" smtClean="0"/>
            <a:t>Earliest available budget period &amp; member term of service start date</a:t>
          </a:r>
          <a:endParaRPr lang="en-US" sz="2000" dirty="0"/>
        </a:p>
      </dgm:t>
    </dgm:pt>
    <dgm:pt modelId="{6F7E3246-28C2-4214-8AD8-BA954CEA5D8B}" type="parTrans" cxnId="{15547CC0-B965-4B6B-8DFD-46CB9B8B1491}">
      <dgm:prSet/>
      <dgm:spPr/>
      <dgm:t>
        <a:bodyPr/>
        <a:lstStyle/>
        <a:p>
          <a:endParaRPr lang="en-US"/>
        </a:p>
      </dgm:t>
    </dgm:pt>
    <dgm:pt modelId="{1E59B9E0-7E96-47B1-A10F-163391D43C98}" type="sibTrans" cxnId="{15547CC0-B965-4B6B-8DFD-46CB9B8B1491}">
      <dgm:prSet/>
      <dgm:spPr/>
      <dgm:t>
        <a:bodyPr/>
        <a:lstStyle/>
        <a:p>
          <a:endParaRPr lang="en-US"/>
        </a:p>
      </dgm:t>
    </dgm:pt>
    <dgm:pt modelId="{8CF0F3CC-02B6-4638-9075-9F7CC068DB2B}">
      <dgm:prSet phldrT="[Text]" custT="1"/>
      <dgm:spPr/>
      <dgm:t>
        <a:bodyPr/>
        <a:lstStyle/>
        <a:p>
          <a:r>
            <a:rPr lang="en-US" sz="2000" dirty="0" smtClean="0"/>
            <a:t>Dec. </a:t>
          </a:r>
          <a:r>
            <a:rPr lang="en-US" sz="2000" dirty="0" smtClean="0"/>
            <a:t>8, 2017</a:t>
          </a:r>
          <a:endParaRPr lang="en-US" sz="2000" dirty="0" smtClean="0"/>
        </a:p>
        <a:p>
          <a:r>
            <a:rPr lang="en-US" sz="2000" dirty="0" smtClean="0"/>
            <a:t>Notice of invitation to submit a full application</a:t>
          </a:r>
          <a:endParaRPr lang="en-US" sz="2000" dirty="0"/>
        </a:p>
      </dgm:t>
    </dgm:pt>
    <dgm:pt modelId="{93177875-09D3-431C-95C9-F4F04655E1BB}" type="parTrans" cxnId="{4F31CCEB-1F37-42D7-B242-A28E4B4F7EE8}">
      <dgm:prSet/>
      <dgm:spPr/>
      <dgm:t>
        <a:bodyPr/>
        <a:lstStyle/>
        <a:p>
          <a:endParaRPr lang="en-US"/>
        </a:p>
      </dgm:t>
    </dgm:pt>
    <dgm:pt modelId="{CFB78C94-8A08-46E1-B992-D5E75206F37C}" type="sibTrans" cxnId="{4F31CCEB-1F37-42D7-B242-A28E4B4F7EE8}">
      <dgm:prSet/>
      <dgm:spPr/>
      <dgm:t>
        <a:bodyPr/>
        <a:lstStyle/>
        <a:p>
          <a:endParaRPr lang="en-US"/>
        </a:p>
      </dgm:t>
    </dgm:pt>
    <dgm:pt modelId="{AEF8FB97-5878-4B85-8051-FFC30E565EE0}">
      <dgm:prSet phldrT="[Text]" custT="1"/>
      <dgm:spPr/>
      <dgm:t>
        <a:bodyPr/>
        <a:lstStyle/>
        <a:p>
          <a:r>
            <a:rPr lang="en-US" sz="2000" dirty="0" smtClean="0"/>
            <a:t>Dec. </a:t>
          </a:r>
          <a:r>
            <a:rPr lang="en-US" sz="2000" dirty="0" smtClean="0"/>
            <a:t>22, 2017</a:t>
          </a:r>
          <a:endParaRPr lang="en-US" sz="2000" dirty="0" smtClean="0"/>
        </a:p>
        <a:p>
          <a:r>
            <a:rPr lang="en-US" sz="2000" dirty="0" smtClean="0"/>
            <a:t>5 PM PST</a:t>
          </a:r>
        </a:p>
        <a:p>
          <a:r>
            <a:rPr lang="en-US" sz="2000" dirty="0" smtClean="0"/>
            <a:t>Full Application Draft Deadline</a:t>
          </a:r>
          <a:endParaRPr lang="en-US" sz="2000" dirty="0"/>
        </a:p>
      </dgm:t>
    </dgm:pt>
    <dgm:pt modelId="{C31D5E66-E3FA-477A-9A3A-A95678F257C8}" type="parTrans" cxnId="{0D8AB05F-C503-4870-8751-71B6C2B79FD2}">
      <dgm:prSet/>
      <dgm:spPr/>
      <dgm:t>
        <a:bodyPr/>
        <a:lstStyle/>
        <a:p>
          <a:endParaRPr lang="en-US"/>
        </a:p>
      </dgm:t>
    </dgm:pt>
    <dgm:pt modelId="{800B561C-9EC5-4406-976E-4BF6CB41CCD8}" type="sibTrans" cxnId="{0D8AB05F-C503-4870-8751-71B6C2B79FD2}">
      <dgm:prSet/>
      <dgm:spPr/>
      <dgm:t>
        <a:bodyPr/>
        <a:lstStyle/>
        <a:p>
          <a:endParaRPr lang="en-US"/>
        </a:p>
      </dgm:t>
    </dgm:pt>
    <dgm:pt modelId="{658D0F99-7EB7-4A24-8F21-237B30A157E0}">
      <dgm:prSet phldrT="[Text]" custT="1"/>
      <dgm:spPr/>
      <dgm:t>
        <a:bodyPr/>
        <a:lstStyle/>
        <a:p>
          <a:r>
            <a:rPr lang="en-US" sz="2000" dirty="0" smtClean="0"/>
            <a:t>Jan. 10, </a:t>
          </a:r>
          <a:r>
            <a:rPr lang="en-US" sz="2000" dirty="0" smtClean="0"/>
            <a:t>2018</a:t>
          </a:r>
          <a:endParaRPr lang="en-US" sz="2000" dirty="0" smtClean="0"/>
        </a:p>
        <a:p>
          <a:r>
            <a:rPr lang="en-US" sz="2000" dirty="0" smtClean="0"/>
            <a:t>5 </a:t>
          </a:r>
          <a:r>
            <a:rPr lang="en-US" sz="2000" dirty="0" smtClean="0"/>
            <a:t>PM PST</a:t>
          </a:r>
        </a:p>
        <a:p>
          <a:r>
            <a:rPr lang="en-US" sz="2000" dirty="0" smtClean="0"/>
            <a:t>Full Final Application </a:t>
          </a:r>
          <a:r>
            <a:rPr lang="en-US" sz="2000" dirty="0" err="1" smtClean="0"/>
            <a:t>Deadine</a:t>
          </a:r>
          <a:endParaRPr lang="en-US" sz="2000" dirty="0"/>
        </a:p>
      </dgm:t>
    </dgm:pt>
    <dgm:pt modelId="{48B1F328-4FB8-4D1E-B838-ADD860F3F18B}" type="parTrans" cxnId="{0DFD13A2-6305-4417-9741-CD6D0576BDBF}">
      <dgm:prSet/>
      <dgm:spPr/>
      <dgm:t>
        <a:bodyPr/>
        <a:lstStyle/>
        <a:p>
          <a:endParaRPr lang="en-US"/>
        </a:p>
      </dgm:t>
    </dgm:pt>
    <dgm:pt modelId="{69494D96-DC7B-497A-8A87-F1D47BAE4866}" type="sibTrans" cxnId="{0DFD13A2-6305-4417-9741-CD6D0576BDBF}">
      <dgm:prSet/>
      <dgm:spPr/>
      <dgm:t>
        <a:bodyPr/>
        <a:lstStyle/>
        <a:p>
          <a:endParaRPr lang="en-US"/>
        </a:p>
      </dgm:t>
    </dgm:pt>
    <dgm:pt modelId="{DAA399A4-AA8F-4EC6-A862-3E15F311CEC9}" type="pres">
      <dgm:prSet presAssocID="{9EC3B857-BF5C-4F23-9CE6-EF35FA1DAA67}" presName="Name0" presStyleCnt="0">
        <dgm:presLayoutVars>
          <dgm:dir/>
          <dgm:resizeHandles val="exact"/>
        </dgm:presLayoutVars>
      </dgm:prSet>
      <dgm:spPr/>
    </dgm:pt>
    <dgm:pt modelId="{F3311DEA-5DB6-41A3-9C5D-A33B9F6401F7}" type="pres">
      <dgm:prSet presAssocID="{9EC3B857-BF5C-4F23-9CE6-EF35FA1DAA67}" presName="arrow" presStyleLbl="bgShp" presStyleIdx="0" presStyleCnt="1"/>
      <dgm:spPr/>
    </dgm:pt>
    <dgm:pt modelId="{76C6AF3C-D3C0-47A0-9109-CED8901770DE}" type="pres">
      <dgm:prSet presAssocID="{9EC3B857-BF5C-4F23-9CE6-EF35FA1DAA67}" presName="points" presStyleCnt="0"/>
      <dgm:spPr/>
    </dgm:pt>
    <dgm:pt modelId="{8FC9BD00-33E7-490F-A302-501777A49A53}" type="pres">
      <dgm:prSet presAssocID="{1AB81E6E-DEF2-4BAE-BC8E-BE94A30D046B}" presName="compositeA" presStyleCnt="0"/>
      <dgm:spPr/>
    </dgm:pt>
    <dgm:pt modelId="{1F22A32C-1673-4395-9AF2-65FDCBFEACA9}" type="pres">
      <dgm:prSet presAssocID="{1AB81E6E-DEF2-4BAE-BC8E-BE94A30D046B}" presName="textA" presStyleLbl="revTx" presStyleIdx="0" presStyleCnt="6" custScaleX="213186">
        <dgm:presLayoutVars>
          <dgm:bulletEnabled val="1"/>
        </dgm:presLayoutVars>
      </dgm:prSet>
      <dgm:spPr/>
      <dgm:t>
        <a:bodyPr/>
        <a:lstStyle/>
        <a:p>
          <a:endParaRPr lang="en-US"/>
        </a:p>
      </dgm:t>
    </dgm:pt>
    <dgm:pt modelId="{0C96110D-17BC-4760-88EF-EF2B2633BB00}" type="pres">
      <dgm:prSet presAssocID="{1AB81E6E-DEF2-4BAE-BC8E-BE94A30D046B}" presName="circleA" presStyleLbl="node1" presStyleIdx="0" presStyleCnt="6"/>
      <dgm:spPr/>
    </dgm:pt>
    <dgm:pt modelId="{D3CA3DB3-592C-4A4F-AD4B-ABD9F2206FA0}" type="pres">
      <dgm:prSet presAssocID="{1AB81E6E-DEF2-4BAE-BC8E-BE94A30D046B}" presName="spaceA" presStyleCnt="0"/>
      <dgm:spPr/>
    </dgm:pt>
    <dgm:pt modelId="{F053EB05-5589-4726-8D72-73D29B6B1868}" type="pres">
      <dgm:prSet presAssocID="{40E67887-4374-4C3D-9598-8F948E772F71}" presName="space" presStyleCnt="0"/>
      <dgm:spPr/>
    </dgm:pt>
    <dgm:pt modelId="{F965E7D9-128A-45ED-AA8A-F87B9DEA8BBB}" type="pres">
      <dgm:prSet presAssocID="{8CF0F3CC-02B6-4638-9075-9F7CC068DB2B}" presName="compositeB" presStyleCnt="0"/>
      <dgm:spPr/>
    </dgm:pt>
    <dgm:pt modelId="{E04A68D5-DFDD-4891-887F-E852A21F852F}" type="pres">
      <dgm:prSet presAssocID="{8CF0F3CC-02B6-4638-9075-9F7CC068DB2B}" presName="textB" presStyleLbl="revTx" presStyleIdx="1" presStyleCnt="6" custScaleX="192739">
        <dgm:presLayoutVars>
          <dgm:bulletEnabled val="1"/>
        </dgm:presLayoutVars>
      </dgm:prSet>
      <dgm:spPr/>
      <dgm:t>
        <a:bodyPr/>
        <a:lstStyle/>
        <a:p>
          <a:endParaRPr lang="en-US"/>
        </a:p>
      </dgm:t>
    </dgm:pt>
    <dgm:pt modelId="{AA78FF1A-2D16-4FFB-A440-E1C082C00547}" type="pres">
      <dgm:prSet presAssocID="{8CF0F3CC-02B6-4638-9075-9F7CC068DB2B}" presName="circleB" presStyleLbl="node1" presStyleIdx="1" presStyleCnt="6"/>
      <dgm:spPr/>
    </dgm:pt>
    <dgm:pt modelId="{5C782CCA-E6C8-4371-8B6B-2A3BC36D1353}" type="pres">
      <dgm:prSet presAssocID="{8CF0F3CC-02B6-4638-9075-9F7CC068DB2B}" presName="spaceB" presStyleCnt="0"/>
      <dgm:spPr/>
    </dgm:pt>
    <dgm:pt modelId="{582D2BE4-E686-43E5-95CE-0A1EA4A74A19}" type="pres">
      <dgm:prSet presAssocID="{CFB78C94-8A08-46E1-B992-D5E75206F37C}" presName="space" presStyleCnt="0"/>
      <dgm:spPr/>
    </dgm:pt>
    <dgm:pt modelId="{03A07359-1674-46F6-9BA0-9E849B2238B0}" type="pres">
      <dgm:prSet presAssocID="{AEF8FB97-5878-4B85-8051-FFC30E565EE0}" presName="compositeA" presStyleCnt="0"/>
      <dgm:spPr/>
    </dgm:pt>
    <dgm:pt modelId="{5AB55391-EB09-4C35-9B88-C31C1DE1A279}" type="pres">
      <dgm:prSet presAssocID="{AEF8FB97-5878-4B85-8051-FFC30E565EE0}" presName="textA" presStyleLbl="revTx" presStyleIdx="2" presStyleCnt="6" custScaleX="214066">
        <dgm:presLayoutVars>
          <dgm:bulletEnabled val="1"/>
        </dgm:presLayoutVars>
      </dgm:prSet>
      <dgm:spPr/>
      <dgm:t>
        <a:bodyPr/>
        <a:lstStyle/>
        <a:p>
          <a:endParaRPr lang="en-US"/>
        </a:p>
      </dgm:t>
    </dgm:pt>
    <dgm:pt modelId="{5AC26CEF-670B-4AB9-A4B2-968C3A7C3324}" type="pres">
      <dgm:prSet presAssocID="{AEF8FB97-5878-4B85-8051-FFC30E565EE0}" presName="circleA" presStyleLbl="node1" presStyleIdx="2" presStyleCnt="6"/>
      <dgm:spPr/>
    </dgm:pt>
    <dgm:pt modelId="{ED2863F1-74A7-4BE6-ADFE-FD28943E798E}" type="pres">
      <dgm:prSet presAssocID="{AEF8FB97-5878-4B85-8051-FFC30E565EE0}" presName="spaceA" presStyleCnt="0"/>
      <dgm:spPr/>
    </dgm:pt>
    <dgm:pt modelId="{155C0D7F-A334-43DE-B431-F6FB62EB8513}" type="pres">
      <dgm:prSet presAssocID="{800B561C-9EC5-4406-976E-4BF6CB41CCD8}" presName="space" presStyleCnt="0"/>
      <dgm:spPr/>
    </dgm:pt>
    <dgm:pt modelId="{547362DC-7E2C-449C-89F3-AB6ADC48DFC8}" type="pres">
      <dgm:prSet presAssocID="{658D0F99-7EB7-4A24-8F21-237B30A157E0}" presName="compositeB" presStyleCnt="0"/>
      <dgm:spPr/>
    </dgm:pt>
    <dgm:pt modelId="{775055CE-C914-4418-8895-265DBC3A6805}" type="pres">
      <dgm:prSet presAssocID="{658D0F99-7EB7-4A24-8F21-237B30A157E0}" presName="textB" presStyleLbl="revTx" presStyleIdx="3" presStyleCnt="6" custScaleX="192439">
        <dgm:presLayoutVars>
          <dgm:bulletEnabled val="1"/>
        </dgm:presLayoutVars>
      </dgm:prSet>
      <dgm:spPr/>
      <dgm:t>
        <a:bodyPr/>
        <a:lstStyle/>
        <a:p>
          <a:endParaRPr lang="en-US"/>
        </a:p>
      </dgm:t>
    </dgm:pt>
    <dgm:pt modelId="{ADCDE600-E166-48E5-B374-BD943BAC8654}" type="pres">
      <dgm:prSet presAssocID="{658D0F99-7EB7-4A24-8F21-237B30A157E0}" presName="circleB" presStyleLbl="node1" presStyleIdx="3" presStyleCnt="6"/>
      <dgm:spPr/>
    </dgm:pt>
    <dgm:pt modelId="{6EAC8C1C-E319-40EB-8833-0E88585A2BC8}" type="pres">
      <dgm:prSet presAssocID="{658D0F99-7EB7-4A24-8F21-237B30A157E0}" presName="spaceB" presStyleCnt="0"/>
      <dgm:spPr/>
    </dgm:pt>
    <dgm:pt modelId="{52987971-3B5C-4B15-B5B1-DCA8AE7341AC}" type="pres">
      <dgm:prSet presAssocID="{69494D96-DC7B-497A-8A87-F1D47BAE4866}" presName="space" presStyleCnt="0"/>
      <dgm:spPr/>
    </dgm:pt>
    <dgm:pt modelId="{05221E31-67A9-4A06-B408-EA9203C88D40}" type="pres">
      <dgm:prSet presAssocID="{1F151ACE-B6E8-47AA-8978-6C376B1470C0}" presName="compositeA" presStyleCnt="0"/>
      <dgm:spPr/>
    </dgm:pt>
    <dgm:pt modelId="{2E935B4A-78EB-47F4-AB92-82DB79DD3C29}" type="pres">
      <dgm:prSet presAssocID="{1F151ACE-B6E8-47AA-8978-6C376B1470C0}" presName="textA" presStyleLbl="revTx" presStyleIdx="4" presStyleCnt="6" custScaleX="181946">
        <dgm:presLayoutVars>
          <dgm:bulletEnabled val="1"/>
        </dgm:presLayoutVars>
      </dgm:prSet>
      <dgm:spPr/>
      <dgm:t>
        <a:bodyPr/>
        <a:lstStyle/>
        <a:p>
          <a:endParaRPr lang="en-US"/>
        </a:p>
      </dgm:t>
    </dgm:pt>
    <dgm:pt modelId="{8F0F33E7-0773-494F-A9E7-FAE5495DEFF2}" type="pres">
      <dgm:prSet presAssocID="{1F151ACE-B6E8-47AA-8978-6C376B1470C0}" presName="circleA" presStyleLbl="node1" presStyleIdx="4" presStyleCnt="6"/>
      <dgm:spPr/>
    </dgm:pt>
    <dgm:pt modelId="{18CFCA66-66D4-4B30-B798-49811698B6B4}" type="pres">
      <dgm:prSet presAssocID="{1F151ACE-B6E8-47AA-8978-6C376B1470C0}" presName="spaceA" presStyleCnt="0"/>
      <dgm:spPr/>
    </dgm:pt>
    <dgm:pt modelId="{661E9C18-F1E8-43D9-AAAB-55709F04AB1E}" type="pres">
      <dgm:prSet presAssocID="{38B458B7-C42C-4897-BE8C-A6BED2398A08}" presName="space" presStyleCnt="0"/>
      <dgm:spPr/>
    </dgm:pt>
    <dgm:pt modelId="{2C421566-C28C-4B1B-8ACF-6DF526C5E7CA}" type="pres">
      <dgm:prSet presAssocID="{5F03FA7C-A796-4D2A-B8E7-CEC772BBCA99}" presName="compositeB" presStyleCnt="0"/>
      <dgm:spPr/>
    </dgm:pt>
    <dgm:pt modelId="{E134F5F2-DA76-44F6-873F-76ADE033D7C8}" type="pres">
      <dgm:prSet presAssocID="{5F03FA7C-A796-4D2A-B8E7-CEC772BBCA99}" presName="textB" presStyleLbl="revTx" presStyleIdx="5" presStyleCnt="6" custScaleX="275640">
        <dgm:presLayoutVars>
          <dgm:bulletEnabled val="1"/>
        </dgm:presLayoutVars>
      </dgm:prSet>
      <dgm:spPr/>
      <dgm:t>
        <a:bodyPr/>
        <a:lstStyle/>
        <a:p>
          <a:endParaRPr lang="en-US"/>
        </a:p>
      </dgm:t>
    </dgm:pt>
    <dgm:pt modelId="{1E5154D9-0241-47C7-8D86-BA3B1DB53214}" type="pres">
      <dgm:prSet presAssocID="{5F03FA7C-A796-4D2A-B8E7-CEC772BBCA99}" presName="circleB" presStyleLbl="node1" presStyleIdx="5" presStyleCnt="6"/>
      <dgm:spPr/>
    </dgm:pt>
    <dgm:pt modelId="{8CD9C521-CA6F-4BF3-88A9-1C37FFC48FA0}" type="pres">
      <dgm:prSet presAssocID="{5F03FA7C-A796-4D2A-B8E7-CEC772BBCA99}" presName="spaceB" presStyleCnt="0"/>
      <dgm:spPr/>
    </dgm:pt>
  </dgm:ptLst>
  <dgm:cxnLst>
    <dgm:cxn modelId="{EFD5BC96-856A-420F-B7B3-6860F26508DF}" type="presOf" srcId="{1F151ACE-B6E8-47AA-8978-6C376B1470C0}" destId="{2E935B4A-78EB-47F4-AB92-82DB79DD3C29}" srcOrd="0" destOrd="0" presId="urn:microsoft.com/office/officeart/2005/8/layout/hProcess11"/>
    <dgm:cxn modelId="{726E5C2B-6E81-40DA-A56B-7E3617B5586C}" type="presOf" srcId="{AEF8FB97-5878-4B85-8051-FFC30E565EE0}" destId="{5AB55391-EB09-4C35-9B88-C31C1DE1A279}" srcOrd="0" destOrd="0" presId="urn:microsoft.com/office/officeart/2005/8/layout/hProcess11"/>
    <dgm:cxn modelId="{15547CC0-B965-4B6B-8DFD-46CB9B8B1491}" srcId="{9EC3B857-BF5C-4F23-9CE6-EF35FA1DAA67}" destId="{5F03FA7C-A796-4D2A-B8E7-CEC772BBCA99}" srcOrd="5" destOrd="0" parTransId="{6F7E3246-28C2-4214-8AD8-BA954CEA5D8B}" sibTransId="{1E59B9E0-7E96-47B1-A10F-163391D43C98}"/>
    <dgm:cxn modelId="{0DFD13A2-6305-4417-9741-CD6D0576BDBF}" srcId="{9EC3B857-BF5C-4F23-9CE6-EF35FA1DAA67}" destId="{658D0F99-7EB7-4A24-8F21-237B30A157E0}" srcOrd="3" destOrd="0" parTransId="{48B1F328-4FB8-4D1E-B838-ADD860F3F18B}" sibTransId="{69494D96-DC7B-497A-8A87-F1D47BAE4866}"/>
    <dgm:cxn modelId="{15664700-AB8C-4CC0-9AFD-FA151709E812}" srcId="{9EC3B857-BF5C-4F23-9CE6-EF35FA1DAA67}" destId="{1F151ACE-B6E8-47AA-8978-6C376B1470C0}" srcOrd="4" destOrd="0" parTransId="{2EE43BC5-23C7-40F4-BFF9-35DF21370802}" sibTransId="{38B458B7-C42C-4897-BE8C-A6BED2398A08}"/>
    <dgm:cxn modelId="{847892BE-6116-4CB5-A8B8-4BC2FFFA4B53}" type="presOf" srcId="{9EC3B857-BF5C-4F23-9CE6-EF35FA1DAA67}" destId="{DAA399A4-AA8F-4EC6-A862-3E15F311CEC9}" srcOrd="0" destOrd="0" presId="urn:microsoft.com/office/officeart/2005/8/layout/hProcess11"/>
    <dgm:cxn modelId="{CB89FA74-B371-4745-A9CD-3F33E552C300}" srcId="{9EC3B857-BF5C-4F23-9CE6-EF35FA1DAA67}" destId="{1AB81E6E-DEF2-4BAE-BC8E-BE94A30D046B}" srcOrd="0" destOrd="0" parTransId="{14285FD8-DD61-4316-B9D4-BEF9AA03E19C}" sibTransId="{40E67887-4374-4C3D-9598-8F948E772F71}"/>
    <dgm:cxn modelId="{8F238DFD-4479-4920-B32E-0E17EA1CA52B}" type="presOf" srcId="{658D0F99-7EB7-4A24-8F21-237B30A157E0}" destId="{775055CE-C914-4418-8895-265DBC3A6805}" srcOrd="0" destOrd="0" presId="urn:microsoft.com/office/officeart/2005/8/layout/hProcess11"/>
    <dgm:cxn modelId="{D03D0C4B-9B1B-4F5F-B86E-7B33B8023F96}" type="presOf" srcId="{8CF0F3CC-02B6-4638-9075-9F7CC068DB2B}" destId="{E04A68D5-DFDD-4891-887F-E852A21F852F}" srcOrd="0" destOrd="0" presId="urn:microsoft.com/office/officeart/2005/8/layout/hProcess11"/>
    <dgm:cxn modelId="{CA3E5CAC-B409-4130-ACCF-3B8F3DD87F1E}" type="presOf" srcId="{1AB81E6E-DEF2-4BAE-BC8E-BE94A30D046B}" destId="{1F22A32C-1673-4395-9AF2-65FDCBFEACA9}" srcOrd="0" destOrd="0" presId="urn:microsoft.com/office/officeart/2005/8/layout/hProcess11"/>
    <dgm:cxn modelId="{0D8AB05F-C503-4870-8751-71B6C2B79FD2}" srcId="{9EC3B857-BF5C-4F23-9CE6-EF35FA1DAA67}" destId="{AEF8FB97-5878-4B85-8051-FFC30E565EE0}" srcOrd="2" destOrd="0" parTransId="{C31D5E66-E3FA-477A-9A3A-A95678F257C8}" sibTransId="{800B561C-9EC5-4406-976E-4BF6CB41CCD8}"/>
    <dgm:cxn modelId="{68622A23-92EB-484D-BED2-C9B6BCB7F651}" type="presOf" srcId="{5F03FA7C-A796-4D2A-B8E7-CEC772BBCA99}" destId="{E134F5F2-DA76-44F6-873F-76ADE033D7C8}" srcOrd="0" destOrd="0" presId="urn:microsoft.com/office/officeart/2005/8/layout/hProcess11"/>
    <dgm:cxn modelId="{4F31CCEB-1F37-42D7-B242-A28E4B4F7EE8}" srcId="{9EC3B857-BF5C-4F23-9CE6-EF35FA1DAA67}" destId="{8CF0F3CC-02B6-4638-9075-9F7CC068DB2B}" srcOrd="1" destOrd="0" parTransId="{93177875-09D3-431C-95C9-F4F04655E1BB}" sibTransId="{CFB78C94-8A08-46E1-B992-D5E75206F37C}"/>
    <dgm:cxn modelId="{2985B9F5-FF03-4276-B1CF-A0500460DA41}" type="presParOf" srcId="{DAA399A4-AA8F-4EC6-A862-3E15F311CEC9}" destId="{F3311DEA-5DB6-41A3-9C5D-A33B9F6401F7}" srcOrd="0" destOrd="0" presId="urn:microsoft.com/office/officeart/2005/8/layout/hProcess11"/>
    <dgm:cxn modelId="{6C2B32F4-A594-4148-A1BA-0C5C462A9417}" type="presParOf" srcId="{DAA399A4-AA8F-4EC6-A862-3E15F311CEC9}" destId="{76C6AF3C-D3C0-47A0-9109-CED8901770DE}" srcOrd="1" destOrd="0" presId="urn:microsoft.com/office/officeart/2005/8/layout/hProcess11"/>
    <dgm:cxn modelId="{AEC818B1-EAF2-435F-9869-32BEAC7D15A8}" type="presParOf" srcId="{76C6AF3C-D3C0-47A0-9109-CED8901770DE}" destId="{8FC9BD00-33E7-490F-A302-501777A49A53}" srcOrd="0" destOrd="0" presId="urn:microsoft.com/office/officeart/2005/8/layout/hProcess11"/>
    <dgm:cxn modelId="{9E2A3E2E-B937-44D6-AFEF-F9930FCC8A10}" type="presParOf" srcId="{8FC9BD00-33E7-490F-A302-501777A49A53}" destId="{1F22A32C-1673-4395-9AF2-65FDCBFEACA9}" srcOrd="0" destOrd="0" presId="urn:microsoft.com/office/officeart/2005/8/layout/hProcess11"/>
    <dgm:cxn modelId="{1A208C0D-B907-4690-99DE-913B18FFD820}" type="presParOf" srcId="{8FC9BD00-33E7-490F-A302-501777A49A53}" destId="{0C96110D-17BC-4760-88EF-EF2B2633BB00}" srcOrd="1" destOrd="0" presId="urn:microsoft.com/office/officeart/2005/8/layout/hProcess11"/>
    <dgm:cxn modelId="{8CE56161-E90C-4B17-A5ED-82FFA058FC0C}" type="presParOf" srcId="{8FC9BD00-33E7-490F-A302-501777A49A53}" destId="{D3CA3DB3-592C-4A4F-AD4B-ABD9F2206FA0}" srcOrd="2" destOrd="0" presId="urn:microsoft.com/office/officeart/2005/8/layout/hProcess11"/>
    <dgm:cxn modelId="{FD0D2BFC-ECDC-4EA3-A388-B2501BA0EBAB}" type="presParOf" srcId="{76C6AF3C-D3C0-47A0-9109-CED8901770DE}" destId="{F053EB05-5589-4726-8D72-73D29B6B1868}" srcOrd="1" destOrd="0" presId="urn:microsoft.com/office/officeart/2005/8/layout/hProcess11"/>
    <dgm:cxn modelId="{EE9A30B9-0C15-436C-83C9-A7A91888D897}" type="presParOf" srcId="{76C6AF3C-D3C0-47A0-9109-CED8901770DE}" destId="{F965E7D9-128A-45ED-AA8A-F87B9DEA8BBB}" srcOrd="2" destOrd="0" presId="urn:microsoft.com/office/officeart/2005/8/layout/hProcess11"/>
    <dgm:cxn modelId="{2B8E4661-A692-4292-A412-19BBFBE161F3}" type="presParOf" srcId="{F965E7D9-128A-45ED-AA8A-F87B9DEA8BBB}" destId="{E04A68D5-DFDD-4891-887F-E852A21F852F}" srcOrd="0" destOrd="0" presId="urn:microsoft.com/office/officeart/2005/8/layout/hProcess11"/>
    <dgm:cxn modelId="{7A00E1BF-2E58-45E9-B243-959596B0CC4B}" type="presParOf" srcId="{F965E7D9-128A-45ED-AA8A-F87B9DEA8BBB}" destId="{AA78FF1A-2D16-4FFB-A440-E1C082C00547}" srcOrd="1" destOrd="0" presId="urn:microsoft.com/office/officeart/2005/8/layout/hProcess11"/>
    <dgm:cxn modelId="{DD26C3EA-F3DB-425B-97CF-9D6B4DDCE845}" type="presParOf" srcId="{F965E7D9-128A-45ED-AA8A-F87B9DEA8BBB}" destId="{5C782CCA-E6C8-4371-8B6B-2A3BC36D1353}" srcOrd="2" destOrd="0" presId="urn:microsoft.com/office/officeart/2005/8/layout/hProcess11"/>
    <dgm:cxn modelId="{54859110-699D-4166-B390-60545B7CDF3D}" type="presParOf" srcId="{76C6AF3C-D3C0-47A0-9109-CED8901770DE}" destId="{582D2BE4-E686-43E5-95CE-0A1EA4A74A19}" srcOrd="3" destOrd="0" presId="urn:microsoft.com/office/officeart/2005/8/layout/hProcess11"/>
    <dgm:cxn modelId="{0D5FC844-123F-4AB6-99C8-201BC105EDA4}" type="presParOf" srcId="{76C6AF3C-D3C0-47A0-9109-CED8901770DE}" destId="{03A07359-1674-46F6-9BA0-9E849B2238B0}" srcOrd="4" destOrd="0" presId="urn:microsoft.com/office/officeart/2005/8/layout/hProcess11"/>
    <dgm:cxn modelId="{99E0A2E2-A215-47BB-B6EC-253DC201364D}" type="presParOf" srcId="{03A07359-1674-46F6-9BA0-9E849B2238B0}" destId="{5AB55391-EB09-4C35-9B88-C31C1DE1A279}" srcOrd="0" destOrd="0" presId="urn:microsoft.com/office/officeart/2005/8/layout/hProcess11"/>
    <dgm:cxn modelId="{F4BFEDF6-055E-40A5-BDD2-11464799BA86}" type="presParOf" srcId="{03A07359-1674-46F6-9BA0-9E849B2238B0}" destId="{5AC26CEF-670B-4AB9-A4B2-968C3A7C3324}" srcOrd="1" destOrd="0" presId="urn:microsoft.com/office/officeart/2005/8/layout/hProcess11"/>
    <dgm:cxn modelId="{D2D943A3-26FA-477E-A633-11303BB1B486}" type="presParOf" srcId="{03A07359-1674-46F6-9BA0-9E849B2238B0}" destId="{ED2863F1-74A7-4BE6-ADFE-FD28943E798E}" srcOrd="2" destOrd="0" presId="urn:microsoft.com/office/officeart/2005/8/layout/hProcess11"/>
    <dgm:cxn modelId="{E0DDA072-AE88-489B-B3F3-D1D6709D812E}" type="presParOf" srcId="{76C6AF3C-D3C0-47A0-9109-CED8901770DE}" destId="{155C0D7F-A334-43DE-B431-F6FB62EB8513}" srcOrd="5" destOrd="0" presId="urn:microsoft.com/office/officeart/2005/8/layout/hProcess11"/>
    <dgm:cxn modelId="{258F395A-A5A1-4AEA-866A-8C6585B685CA}" type="presParOf" srcId="{76C6AF3C-D3C0-47A0-9109-CED8901770DE}" destId="{547362DC-7E2C-449C-89F3-AB6ADC48DFC8}" srcOrd="6" destOrd="0" presId="urn:microsoft.com/office/officeart/2005/8/layout/hProcess11"/>
    <dgm:cxn modelId="{8FF77A1D-96A3-4812-A759-D4C36A8EDA6F}" type="presParOf" srcId="{547362DC-7E2C-449C-89F3-AB6ADC48DFC8}" destId="{775055CE-C914-4418-8895-265DBC3A6805}" srcOrd="0" destOrd="0" presId="urn:microsoft.com/office/officeart/2005/8/layout/hProcess11"/>
    <dgm:cxn modelId="{EB7CE424-66AC-4D8F-AEA0-8D6C9148C06F}" type="presParOf" srcId="{547362DC-7E2C-449C-89F3-AB6ADC48DFC8}" destId="{ADCDE600-E166-48E5-B374-BD943BAC8654}" srcOrd="1" destOrd="0" presId="urn:microsoft.com/office/officeart/2005/8/layout/hProcess11"/>
    <dgm:cxn modelId="{ECAD6A15-8E93-4B9C-AA1D-B2A97B7FD56E}" type="presParOf" srcId="{547362DC-7E2C-449C-89F3-AB6ADC48DFC8}" destId="{6EAC8C1C-E319-40EB-8833-0E88585A2BC8}" srcOrd="2" destOrd="0" presId="urn:microsoft.com/office/officeart/2005/8/layout/hProcess11"/>
    <dgm:cxn modelId="{312D42A6-0105-4B15-AAA6-2BED27275F89}" type="presParOf" srcId="{76C6AF3C-D3C0-47A0-9109-CED8901770DE}" destId="{52987971-3B5C-4B15-B5B1-DCA8AE7341AC}" srcOrd="7" destOrd="0" presId="urn:microsoft.com/office/officeart/2005/8/layout/hProcess11"/>
    <dgm:cxn modelId="{2EDC00D4-3B03-4310-8E8F-35BC8281B45E}" type="presParOf" srcId="{76C6AF3C-D3C0-47A0-9109-CED8901770DE}" destId="{05221E31-67A9-4A06-B408-EA9203C88D40}" srcOrd="8" destOrd="0" presId="urn:microsoft.com/office/officeart/2005/8/layout/hProcess11"/>
    <dgm:cxn modelId="{2F231D74-118A-4ADF-9682-8823F1D423E0}" type="presParOf" srcId="{05221E31-67A9-4A06-B408-EA9203C88D40}" destId="{2E935B4A-78EB-47F4-AB92-82DB79DD3C29}" srcOrd="0" destOrd="0" presId="urn:microsoft.com/office/officeart/2005/8/layout/hProcess11"/>
    <dgm:cxn modelId="{735E7582-6B6A-41B7-8895-77CFF76C2A47}" type="presParOf" srcId="{05221E31-67A9-4A06-B408-EA9203C88D40}" destId="{8F0F33E7-0773-494F-A9E7-FAE5495DEFF2}" srcOrd="1" destOrd="0" presId="urn:microsoft.com/office/officeart/2005/8/layout/hProcess11"/>
    <dgm:cxn modelId="{60BA8627-2AC0-4EA7-96AC-987AC1B76242}" type="presParOf" srcId="{05221E31-67A9-4A06-B408-EA9203C88D40}" destId="{18CFCA66-66D4-4B30-B798-49811698B6B4}" srcOrd="2" destOrd="0" presId="urn:microsoft.com/office/officeart/2005/8/layout/hProcess11"/>
    <dgm:cxn modelId="{03582771-77DB-4DDC-87AD-0277793BD45D}" type="presParOf" srcId="{76C6AF3C-D3C0-47A0-9109-CED8901770DE}" destId="{661E9C18-F1E8-43D9-AAAB-55709F04AB1E}" srcOrd="9" destOrd="0" presId="urn:microsoft.com/office/officeart/2005/8/layout/hProcess11"/>
    <dgm:cxn modelId="{A01EA3F9-7B98-4B81-9230-41A642F7CE0B}" type="presParOf" srcId="{76C6AF3C-D3C0-47A0-9109-CED8901770DE}" destId="{2C421566-C28C-4B1B-8ACF-6DF526C5E7CA}" srcOrd="10" destOrd="0" presId="urn:microsoft.com/office/officeart/2005/8/layout/hProcess11"/>
    <dgm:cxn modelId="{72432B0D-7A76-44ED-9EF2-4544D849C5B8}" type="presParOf" srcId="{2C421566-C28C-4B1B-8ACF-6DF526C5E7CA}" destId="{E134F5F2-DA76-44F6-873F-76ADE033D7C8}" srcOrd="0" destOrd="0" presId="urn:microsoft.com/office/officeart/2005/8/layout/hProcess11"/>
    <dgm:cxn modelId="{D351B037-E580-426E-A926-D3BE2C5C95C4}" type="presParOf" srcId="{2C421566-C28C-4B1B-8ACF-6DF526C5E7CA}" destId="{1E5154D9-0241-47C7-8D86-BA3B1DB53214}" srcOrd="1" destOrd="0" presId="urn:microsoft.com/office/officeart/2005/8/layout/hProcess11"/>
    <dgm:cxn modelId="{36F343F4-0DE7-4AAC-95C2-55BA09CA5389}" type="presParOf" srcId="{2C421566-C28C-4B1B-8ACF-6DF526C5E7CA}" destId="{8CD9C521-CA6F-4BF3-88A9-1C37FFC48FA0}"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13334-B58D-4046-8B70-0AD834CD5249}" type="doc">
      <dgm:prSet loTypeId="urn:microsoft.com/office/officeart/2005/8/layout/hProcess11" loCatId="process" qsTypeId="urn:microsoft.com/office/officeart/2005/8/quickstyle/simple1" qsCatId="simple" csTypeId="urn:microsoft.com/office/officeart/2005/8/colors/colorful1" csCatId="colorful" phldr="1"/>
      <dgm:spPr/>
    </dgm:pt>
    <dgm:pt modelId="{E3F329F9-9F41-41B6-B4A8-4766F1C78D9E}">
      <dgm:prSet phldrT="[Text]"/>
      <dgm:spPr/>
      <dgm:t>
        <a:bodyPr/>
        <a:lstStyle/>
        <a:p>
          <a:r>
            <a:rPr lang="en-US" dirty="0" smtClean="0"/>
            <a:t>Nov. </a:t>
          </a:r>
          <a:r>
            <a:rPr lang="en-US" dirty="0" smtClean="0"/>
            <a:t>2, 2017</a:t>
          </a:r>
          <a:endParaRPr lang="en-US" dirty="0" smtClean="0"/>
        </a:p>
        <a:p>
          <a:r>
            <a:rPr lang="en-US" dirty="0" smtClean="0"/>
            <a:t>5 PM PST</a:t>
          </a:r>
        </a:p>
        <a:p>
          <a:r>
            <a:rPr lang="en-US" dirty="0" smtClean="0"/>
            <a:t>Pre-Application Deadline</a:t>
          </a:r>
          <a:endParaRPr lang="en-US" dirty="0"/>
        </a:p>
      </dgm:t>
    </dgm:pt>
    <dgm:pt modelId="{80945EA0-7EF4-4618-A352-32EE9C781172}" type="parTrans" cxnId="{DEF19FFF-C01E-44D8-A582-D04868C6772A}">
      <dgm:prSet/>
      <dgm:spPr/>
      <dgm:t>
        <a:bodyPr/>
        <a:lstStyle/>
        <a:p>
          <a:endParaRPr lang="en-US"/>
        </a:p>
      </dgm:t>
    </dgm:pt>
    <dgm:pt modelId="{4DD31F5D-FDDD-4AEB-BBEC-A8634BFB35CA}" type="sibTrans" cxnId="{DEF19FFF-C01E-44D8-A582-D04868C6772A}">
      <dgm:prSet/>
      <dgm:spPr/>
      <dgm:t>
        <a:bodyPr/>
        <a:lstStyle/>
        <a:p>
          <a:endParaRPr lang="en-US"/>
        </a:p>
      </dgm:t>
    </dgm:pt>
    <dgm:pt modelId="{19BA64F7-9D9E-4742-8860-C3899D3409A5}">
      <dgm:prSet phldrT="[Text]"/>
      <dgm:spPr/>
      <dgm:t>
        <a:bodyPr/>
        <a:lstStyle/>
        <a:p>
          <a:r>
            <a:rPr lang="en-US" dirty="0" smtClean="0"/>
            <a:t>Late July/Early August 2018 </a:t>
          </a:r>
          <a:endParaRPr lang="en-US" dirty="0" smtClean="0"/>
        </a:p>
        <a:p>
          <a:r>
            <a:rPr lang="en-US" dirty="0" smtClean="0"/>
            <a:t>Application Status Notification</a:t>
          </a:r>
          <a:endParaRPr lang="en-US" dirty="0"/>
        </a:p>
      </dgm:t>
    </dgm:pt>
    <dgm:pt modelId="{06AB19C8-60E3-4F4D-974C-09256D509128}" type="parTrans" cxnId="{BE3B6482-9CAA-4B94-915B-34B48AFA6D0D}">
      <dgm:prSet/>
      <dgm:spPr/>
      <dgm:t>
        <a:bodyPr/>
        <a:lstStyle/>
        <a:p>
          <a:endParaRPr lang="en-US"/>
        </a:p>
      </dgm:t>
    </dgm:pt>
    <dgm:pt modelId="{0C427F78-115B-4141-84C1-8B9524034ACD}" type="sibTrans" cxnId="{BE3B6482-9CAA-4B94-915B-34B48AFA6D0D}">
      <dgm:prSet/>
      <dgm:spPr/>
      <dgm:t>
        <a:bodyPr/>
        <a:lstStyle/>
        <a:p>
          <a:endParaRPr lang="en-US"/>
        </a:p>
      </dgm:t>
    </dgm:pt>
    <dgm:pt modelId="{C5A64A7E-949B-4858-A28A-F65C91D02117}">
      <dgm:prSet phldrT="[Text]"/>
      <dgm:spPr/>
      <dgm:t>
        <a:bodyPr/>
        <a:lstStyle/>
        <a:p>
          <a:r>
            <a:rPr lang="en-US" dirty="0" smtClean="0"/>
            <a:t>September 1, </a:t>
          </a:r>
          <a:r>
            <a:rPr lang="en-US" dirty="0" smtClean="0"/>
            <a:t>2018</a:t>
          </a:r>
          <a:endParaRPr lang="en-US" dirty="0" smtClean="0"/>
        </a:p>
        <a:p>
          <a:r>
            <a:rPr lang="en-US" dirty="0" smtClean="0"/>
            <a:t>Earliest available budget period &amp; member term of service start date</a:t>
          </a:r>
          <a:endParaRPr lang="en-US" dirty="0"/>
        </a:p>
      </dgm:t>
    </dgm:pt>
    <dgm:pt modelId="{A94673F6-2A62-4C4A-AA7F-985F190E20B1}" type="parTrans" cxnId="{65086844-6C5B-4174-BB2A-00A1C173D8EF}">
      <dgm:prSet/>
      <dgm:spPr/>
      <dgm:t>
        <a:bodyPr/>
        <a:lstStyle/>
        <a:p>
          <a:endParaRPr lang="en-US"/>
        </a:p>
      </dgm:t>
    </dgm:pt>
    <dgm:pt modelId="{8FC80A6D-E170-42A6-BFE6-CCF1D24AA84C}" type="sibTrans" cxnId="{65086844-6C5B-4174-BB2A-00A1C173D8EF}">
      <dgm:prSet/>
      <dgm:spPr/>
      <dgm:t>
        <a:bodyPr/>
        <a:lstStyle/>
        <a:p>
          <a:endParaRPr lang="en-US"/>
        </a:p>
      </dgm:t>
    </dgm:pt>
    <dgm:pt modelId="{219F8970-29F8-4FB4-824E-541217CE695D}">
      <dgm:prSet phldrT="[Text]"/>
      <dgm:spPr/>
      <dgm:t>
        <a:bodyPr/>
        <a:lstStyle/>
        <a:p>
          <a:r>
            <a:rPr lang="en-US" dirty="0" smtClean="0"/>
            <a:t>Dec. </a:t>
          </a:r>
          <a:r>
            <a:rPr lang="en-US" dirty="0" smtClean="0"/>
            <a:t>8, 2017</a:t>
          </a:r>
          <a:endParaRPr lang="en-US" dirty="0" smtClean="0"/>
        </a:p>
        <a:p>
          <a:r>
            <a:rPr lang="en-US" dirty="0" smtClean="0"/>
            <a:t>Notice of invitation to submit a full application</a:t>
          </a:r>
          <a:endParaRPr lang="en-US" dirty="0"/>
        </a:p>
      </dgm:t>
    </dgm:pt>
    <dgm:pt modelId="{049B29E0-03CE-4EB2-96B9-51D9906AD2F5}" type="parTrans" cxnId="{4D2320B1-D439-461F-822E-CB77490374C9}">
      <dgm:prSet/>
      <dgm:spPr/>
      <dgm:t>
        <a:bodyPr/>
        <a:lstStyle/>
        <a:p>
          <a:endParaRPr lang="en-US"/>
        </a:p>
      </dgm:t>
    </dgm:pt>
    <dgm:pt modelId="{09B43F58-9AB6-45F7-8308-71FE3CFDFFBC}" type="sibTrans" cxnId="{4D2320B1-D439-461F-822E-CB77490374C9}">
      <dgm:prSet/>
      <dgm:spPr/>
      <dgm:t>
        <a:bodyPr/>
        <a:lstStyle/>
        <a:p>
          <a:endParaRPr lang="en-US"/>
        </a:p>
      </dgm:t>
    </dgm:pt>
    <dgm:pt modelId="{887864E4-9F16-40CC-8F81-4E7BF3C55347}">
      <dgm:prSet phldrT="[Text]"/>
      <dgm:spPr/>
      <dgm:t>
        <a:bodyPr/>
        <a:lstStyle/>
        <a:p>
          <a:r>
            <a:rPr lang="en-US" dirty="0" smtClean="0"/>
            <a:t>February </a:t>
          </a:r>
          <a:r>
            <a:rPr lang="en-US" dirty="0" smtClean="0"/>
            <a:t>8, 2018</a:t>
          </a:r>
          <a:endParaRPr lang="en-US" dirty="0" smtClean="0"/>
        </a:p>
        <a:p>
          <a:r>
            <a:rPr lang="en-US" dirty="0" smtClean="0"/>
            <a:t>5 PM PST</a:t>
          </a:r>
        </a:p>
        <a:p>
          <a:r>
            <a:rPr lang="en-US" dirty="0" smtClean="0"/>
            <a:t>Full Application Deadline</a:t>
          </a:r>
          <a:endParaRPr lang="en-US" dirty="0"/>
        </a:p>
      </dgm:t>
    </dgm:pt>
    <dgm:pt modelId="{14638398-A4E1-47C9-92A0-6172376439A0}" type="parTrans" cxnId="{6DD33D52-D734-4FC5-89F7-E57AE3F38A72}">
      <dgm:prSet/>
      <dgm:spPr/>
      <dgm:t>
        <a:bodyPr/>
        <a:lstStyle/>
        <a:p>
          <a:endParaRPr lang="en-US"/>
        </a:p>
      </dgm:t>
    </dgm:pt>
    <dgm:pt modelId="{EF71E795-9014-45A2-9B56-062E8227678B}" type="sibTrans" cxnId="{6DD33D52-D734-4FC5-89F7-E57AE3F38A72}">
      <dgm:prSet/>
      <dgm:spPr/>
      <dgm:t>
        <a:bodyPr/>
        <a:lstStyle/>
        <a:p>
          <a:endParaRPr lang="en-US"/>
        </a:p>
      </dgm:t>
    </dgm:pt>
    <dgm:pt modelId="{7EC341B9-4E8E-40B2-AF68-96AA42018FE1}" type="pres">
      <dgm:prSet presAssocID="{1DD13334-B58D-4046-8B70-0AD834CD5249}" presName="Name0" presStyleCnt="0">
        <dgm:presLayoutVars>
          <dgm:dir/>
          <dgm:resizeHandles val="exact"/>
        </dgm:presLayoutVars>
      </dgm:prSet>
      <dgm:spPr/>
    </dgm:pt>
    <dgm:pt modelId="{56BE6F1E-6136-44C6-9ED4-46E36924F163}" type="pres">
      <dgm:prSet presAssocID="{1DD13334-B58D-4046-8B70-0AD834CD5249}" presName="arrow" presStyleLbl="bgShp" presStyleIdx="0" presStyleCnt="1"/>
      <dgm:spPr/>
    </dgm:pt>
    <dgm:pt modelId="{1525C47A-1738-465A-8EE8-8BB82721EA82}" type="pres">
      <dgm:prSet presAssocID="{1DD13334-B58D-4046-8B70-0AD834CD5249}" presName="points" presStyleCnt="0"/>
      <dgm:spPr/>
    </dgm:pt>
    <dgm:pt modelId="{AFD4CD03-C8DD-46D6-9C0C-1181D6A34189}" type="pres">
      <dgm:prSet presAssocID="{E3F329F9-9F41-41B6-B4A8-4766F1C78D9E}" presName="compositeA" presStyleCnt="0"/>
      <dgm:spPr/>
    </dgm:pt>
    <dgm:pt modelId="{2A9E53D9-8F71-47BD-A40B-F5DB1D1B853C}" type="pres">
      <dgm:prSet presAssocID="{E3F329F9-9F41-41B6-B4A8-4766F1C78D9E}" presName="textA" presStyleLbl="revTx" presStyleIdx="0" presStyleCnt="5">
        <dgm:presLayoutVars>
          <dgm:bulletEnabled val="1"/>
        </dgm:presLayoutVars>
      </dgm:prSet>
      <dgm:spPr/>
      <dgm:t>
        <a:bodyPr/>
        <a:lstStyle/>
        <a:p>
          <a:endParaRPr lang="en-US"/>
        </a:p>
      </dgm:t>
    </dgm:pt>
    <dgm:pt modelId="{1AF965E7-751F-4B07-842B-55D9D4671587}" type="pres">
      <dgm:prSet presAssocID="{E3F329F9-9F41-41B6-B4A8-4766F1C78D9E}" presName="circleA" presStyleLbl="node1" presStyleIdx="0" presStyleCnt="5"/>
      <dgm:spPr/>
    </dgm:pt>
    <dgm:pt modelId="{68410CE4-2A6A-4BFE-B34E-4EACB11A4DD2}" type="pres">
      <dgm:prSet presAssocID="{E3F329F9-9F41-41B6-B4A8-4766F1C78D9E}" presName="spaceA" presStyleCnt="0"/>
      <dgm:spPr/>
    </dgm:pt>
    <dgm:pt modelId="{5C1AE97E-C9C6-4424-A68D-7CF15336079F}" type="pres">
      <dgm:prSet presAssocID="{4DD31F5D-FDDD-4AEB-BBEC-A8634BFB35CA}" presName="space" presStyleCnt="0"/>
      <dgm:spPr/>
    </dgm:pt>
    <dgm:pt modelId="{571ADB04-BAF2-41E3-8A3E-54D77F289829}" type="pres">
      <dgm:prSet presAssocID="{219F8970-29F8-4FB4-824E-541217CE695D}" presName="compositeB" presStyleCnt="0"/>
      <dgm:spPr/>
    </dgm:pt>
    <dgm:pt modelId="{7B64895B-8C51-40A0-80DE-AA65FED53FA7}" type="pres">
      <dgm:prSet presAssocID="{219F8970-29F8-4FB4-824E-541217CE695D}" presName="textB" presStyleLbl="revTx" presStyleIdx="1" presStyleCnt="5">
        <dgm:presLayoutVars>
          <dgm:bulletEnabled val="1"/>
        </dgm:presLayoutVars>
      </dgm:prSet>
      <dgm:spPr/>
      <dgm:t>
        <a:bodyPr/>
        <a:lstStyle/>
        <a:p>
          <a:endParaRPr lang="en-US"/>
        </a:p>
      </dgm:t>
    </dgm:pt>
    <dgm:pt modelId="{1E22DDCF-6BD8-4294-ACCF-9A58C9C30731}" type="pres">
      <dgm:prSet presAssocID="{219F8970-29F8-4FB4-824E-541217CE695D}" presName="circleB" presStyleLbl="node1" presStyleIdx="1" presStyleCnt="5"/>
      <dgm:spPr/>
    </dgm:pt>
    <dgm:pt modelId="{308D5FB5-A050-428F-9448-27DA05D78AC5}" type="pres">
      <dgm:prSet presAssocID="{219F8970-29F8-4FB4-824E-541217CE695D}" presName="spaceB" presStyleCnt="0"/>
      <dgm:spPr/>
    </dgm:pt>
    <dgm:pt modelId="{CD5409A7-A6FB-4B40-A43F-0A6AB35C2270}" type="pres">
      <dgm:prSet presAssocID="{09B43F58-9AB6-45F7-8308-71FE3CFDFFBC}" presName="space" presStyleCnt="0"/>
      <dgm:spPr/>
    </dgm:pt>
    <dgm:pt modelId="{A0E4A623-7571-4745-B6BE-327AFD060D1A}" type="pres">
      <dgm:prSet presAssocID="{887864E4-9F16-40CC-8F81-4E7BF3C55347}" presName="compositeA" presStyleCnt="0"/>
      <dgm:spPr/>
    </dgm:pt>
    <dgm:pt modelId="{44217639-4AA3-455F-8339-9D135A687909}" type="pres">
      <dgm:prSet presAssocID="{887864E4-9F16-40CC-8F81-4E7BF3C55347}" presName="textA" presStyleLbl="revTx" presStyleIdx="2" presStyleCnt="5" custScaleX="129988">
        <dgm:presLayoutVars>
          <dgm:bulletEnabled val="1"/>
        </dgm:presLayoutVars>
      </dgm:prSet>
      <dgm:spPr/>
      <dgm:t>
        <a:bodyPr/>
        <a:lstStyle/>
        <a:p>
          <a:endParaRPr lang="en-US"/>
        </a:p>
      </dgm:t>
    </dgm:pt>
    <dgm:pt modelId="{70C00441-37C7-4AE7-9F0C-CFA8B4EAD1DB}" type="pres">
      <dgm:prSet presAssocID="{887864E4-9F16-40CC-8F81-4E7BF3C55347}" presName="circleA" presStyleLbl="node1" presStyleIdx="2" presStyleCnt="5"/>
      <dgm:spPr/>
    </dgm:pt>
    <dgm:pt modelId="{B9899C28-54B2-4F11-996C-E45E7AF5232F}" type="pres">
      <dgm:prSet presAssocID="{887864E4-9F16-40CC-8F81-4E7BF3C55347}" presName="spaceA" presStyleCnt="0"/>
      <dgm:spPr/>
    </dgm:pt>
    <dgm:pt modelId="{55771BC5-0281-48CE-94E1-9B5397199C9C}" type="pres">
      <dgm:prSet presAssocID="{EF71E795-9014-45A2-9B56-062E8227678B}" presName="space" presStyleCnt="0"/>
      <dgm:spPr/>
    </dgm:pt>
    <dgm:pt modelId="{4FCD97D2-1028-495B-98DF-6071981A6F8B}" type="pres">
      <dgm:prSet presAssocID="{19BA64F7-9D9E-4742-8860-C3899D3409A5}" presName="compositeB" presStyleCnt="0"/>
      <dgm:spPr/>
    </dgm:pt>
    <dgm:pt modelId="{ED9B427F-8515-4402-956B-7845AC144FBA}" type="pres">
      <dgm:prSet presAssocID="{19BA64F7-9D9E-4742-8860-C3899D3409A5}" presName="textB" presStyleLbl="revTx" presStyleIdx="3" presStyleCnt="5" custScaleX="126381">
        <dgm:presLayoutVars>
          <dgm:bulletEnabled val="1"/>
        </dgm:presLayoutVars>
      </dgm:prSet>
      <dgm:spPr/>
      <dgm:t>
        <a:bodyPr/>
        <a:lstStyle/>
        <a:p>
          <a:endParaRPr lang="en-US"/>
        </a:p>
      </dgm:t>
    </dgm:pt>
    <dgm:pt modelId="{8A10B974-26A4-48CC-88CA-02E8323718D9}" type="pres">
      <dgm:prSet presAssocID="{19BA64F7-9D9E-4742-8860-C3899D3409A5}" presName="circleB" presStyleLbl="node1" presStyleIdx="3" presStyleCnt="5"/>
      <dgm:spPr/>
    </dgm:pt>
    <dgm:pt modelId="{20CABDCE-E2DC-473E-A1C9-49E0089CF563}" type="pres">
      <dgm:prSet presAssocID="{19BA64F7-9D9E-4742-8860-C3899D3409A5}" presName="spaceB" presStyleCnt="0"/>
      <dgm:spPr/>
    </dgm:pt>
    <dgm:pt modelId="{96E8BF40-EF82-4184-BD14-5AFAE990402E}" type="pres">
      <dgm:prSet presAssocID="{0C427F78-115B-4141-84C1-8B9524034ACD}" presName="space" presStyleCnt="0"/>
      <dgm:spPr/>
    </dgm:pt>
    <dgm:pt modelId="{C9F34861-E89C-47E1-BA88-63C64FA9C646}" type="pres">
      <dgm:prSet presAssocID="{C5A64A7E-949B-4858-A28A-F65C91D02117}" presName="compositeA" presStyleCnt="0"/>
      <dgm:spPr/>
    </dgm:pt>
    <dgm:pt modelId="{BB1414D4-8F7F-46A4-B226-B1D4260B1AD2}" type="pres">
      <dgm:prSet presAssocID="{C5A64A7E-949B-4858-A28A-F65C91D02117}" presName="textA" presStyleLbl="revTx" presStyleIdx="4" presStyleCnt="5" custScaleX="120037">
        <dgm:presLayoutVars>
          <dgm:bulletEnabled val="1"/>
        </dgm:presLayoutVars>
      </dgm:prSet>
      <dgm:spPr/>
      <dgm:t>
        <a:bodyPr/>
        <a:lstStyle/>
        <a:p>
          <a:endParaRPr lang="en-US"/>
        </a:p>
      </dgm:t>
    </dgm:pt>
    <dgm:pt modelId="{A088BC39-11DA-4547-B4DF-434D92230808}" type="pres">
      <dgm:prSet presAssocID="{C5A64A7E-949B-4858-A28A-F65C91D02117}" presName="circleA" presStyleLbl="node1" presStyleIdx="4" presStyleCnt="5"/>
      <dgm:spPr/>
    </dgm:pt>
    <dgm:pt modelId="{AA4C9409-18D5-491D-B6E5-1183B2C0739D}" type="pres">
      <dgm:prSet presAssocID="{C5A64A7E-949B-4858-A28A-F65C91D02117}" presName="spaceA" presStyleCnt="0"/>
      <dgm:spPr/>
    </dgm:pt>
  </dgm:ptLst>
  <dgm:cxnLst>
    <dgm:cxn modelId="{8158BFA2-7DF1-401E-940E-4D183590AAB8}" type="presOf" srcId="{C5A64A7E-949B-4858-A28A-F65C91D02117}" destId="{BB1414D4-8F7F-46A4-B226-B1D4260B1AD2}" srcOrd="0" destOrd="0" presId="urn:microsoft.com/office/officeart/2005/8/layout/hProcess11"/>
    <dgm:cxn modelId="{D5C763D6-B200-465C-A9F5-D19012B34556}" type="presOf" srcId="{E3F329F9-9F41-41B6-B4A8-4766F1C78D9E}" destId="{2A9E53D9-8F71-47BD-A40B-F5DB1D1B853C}" srcOrd="0" destOrd="0" presId="urn:microsoft.com/office/officeart/2005/8/layout/hProcess11"/>
    <dgm:cxn modelId="{6DD33D52-D734-4FC5-89F7-E57AE3F38A72}" srcId="{1DD13334-B58D-4046-8B70-0AD834CD5249}" destId="{887864E4-9F16-40CC-8F81-4E7BF3C55347}" srcOrd="2" destOrd="0" parTransId="{14638398-A4E1-47C9-92A0-6172376439A0}" sibTransId="{EF71E795-9014-45A2-9B56-062E8227678B}"/>
    <dgm:cxn modelId="{BE3B6482-9CAA-4B94-915B-34B48AFA6D0D}" srcId="{1DD13334-B58D-4046-8B70-0AD834CD5249}" destId="{19BA64F7-9D9E-4742-8860-C3899D3409A5}" srcOrd="3" destOrd="0" parTransId="{06AB19C8-60E3-4F4D-974C-09256D509128}" sibTransId="{0C427F78-115B-4141-84C1-8B9524034ACD}"/>
    <dgm:cxn modelId="{4D2320B1-D439-461F-822E-CB77490374C9}" srcId="{1DD13334-B58D-4046-8B70-0AD834CD5249}" destId="{219F8970-29F8-4FB4-824E-541217CE695D}" srcOrd="1" destOrd="0" parTransId="{049B29E0-03CE-4EB2-96B9-51D9906AD2F5}" sibTransId="{09B43F58-9AB6-45F7-8308-71FE3CFDFFBC}"/>
    <dgm:cxn modelId="{2947B17C-0B0C-4F1A-BE4B-5C20286DEB2F}" type="presOf" srcId="{19BA64F7-9D9E-4742-8860-C3899D3409A5}" destId="{ED9B427F-8515-4402-956B-7845AC144FBA}" srcOrd="0" destOrd="0" presId="urn:microsoft.com/office/officeart/2005/8/layout/hProcess11"/>
    <dgm:cxn modelId="{DEF19FFF-C01E-44D8-A582-D04868C6772A}" srcId="{1DD13334-B58D-4046-8B70-0AD834CD5249}" destId="{E3F329F9-9F41-41B6-B4A8-4766F1C78D9E}" srcOrd="0" destOrd="0" parTransId="{80945EA0-7EF4-4618-A352-32EE9C781172}" sibTransId="{4DD31F5D-FDDD-4AEB-BBEC-A8634BFB35CA}"/>
    <dgm:cxn modelId="{169DBCA9-7EC9-47D9-9FAE-FEB821817D39}" type="presOf" srcId="{219F8970-29F8-4FB4-824E-541217CE695D}" destId="{7B64895B-8C51-40A0-80DE-AA65FED53FA7}" srcOrd="0" destOrd="0" presId="urn:microsoft.com/office/officeart/2005/8/layout/hProcess11"/>
    <dgm:cxn modelId="{65086844-6C5B-4174-BB2A-00A1C173D8EF}" srcId="{1DD13334-B58D-4046-8B70-0AD834CD5249}" destId="{C5A64A7E-949B-4858-A28A-F65C91D02117}" srcOrd="4" destOrd="0" parTransId="{A94673F6-2A62-4C4A-AA7F-985F190E20B1}" sibTransId="{8FC80A6D-E170-42A6-BFE6-CCF1D24AA84C}"/>
    <dgm:cxn modelId="{B2DD747A-4ECE-44A9-886A-54D6421AD7DB}" type="presOf" srcId="{887864E4-9F16-40CC-8F81-4E7BF3C55347}" destId="{44217639-4AA3-455F-8339-9D135A687909}" srcOrd="0" destOrd="0" presId="urn:microsoft.com/office/officeart/2005/8/layout/hProcess11"/>
    <dgm:cxn modelId="{CF4B34FD-107D-4576-9289-F9CCC47FCDB8}" type="presOf" srcId="{1DD13334-B58D-4046-8B70-0AD834CD5249}" destId="{7EC341B9-4E8E-40B2-AF68-96AA42018FE1}" srcOrd="0" destOrd="0" presId="urn:microsoft.com/office/officeart/2005/8/layout/hProcess11"/>
    <dgm:cxn modelId="{53759D0F-8FDA-48EF-9000-CAD0A8C9251D}" type="presParOf" srcId="{7EC341B9-4E8E-40B2-AF68-96AA42018FE1}" destId="{56BE6F1E-6136-44C6-9ED4-46E36924F163}" srcOrd="0" destOrd="0" presId="urn:microsoft.com/office/officeart/2005/8/layout/hProcess11"/>
    <dgm:cxn modelId="{52A353A2-695E-4C39-8FE5-625A2C4FC01C}" type="presParOf" srcId="{7EC341B9-4E8E-40B2-AF68-96AA42018FE1}" destId="{1525C47A-1738-465A-8EE8-8BB82721EA82}" srcOrd="1" destOrd="0" presId="urn:microsoft.com/office/officeart/2005/8/layout/hProcess11"/>
    <dgm:cxn modelId="{597790B5-7101-4392-9591-793C83B0CF28}" type="presParOf" srcId="{1525C47A-1738-465A-8EE8-8BB82721EA82}" destId="{AFD4CD03-C8DD-46D6-9C0C-1181D6A34189}" srcOrd="0" destOrd="0" presId="urn:microsoft.com/office/officeart/2005/8/layout/hProcess11"/>
    <dgm:cxn modelId="{7244FD76-F6F0-43BC-9E65-2E635B233156}" type="presParOf" srcId="{AFD4CD03-C8DD-46D6-9C0C-1181D6A34189}" destId="{2A9E53D9-8F71-47BD-A40B-F5DB1D1B853C}" srcOrd="0" destOrd="0" presId="urn:microsoft.com/office/officeart/2005/8/layout/hProcess11"/>
    <dgm:cxn modelId="{01987E0B-E432-4769-9DC8-2A6FCF5BABFC}" type="presParOf" srcId="{AFD4CD03-C8DD-46D6-9C0C-1181D6A34189}" destId="{1AF965E7-751F-4B07-842B-55D9D4671587}" srcOrd="1" destOrd="0" presId="urn:microsoft.com/office/officeart/2005/8/layout/hProcess11"/>
    <dgm:cxn modelId="{8EFA3419-C0AD-48D3-98AC-E44144968E49}" type="presParOf" srcId="{AFD4CD03-C8DD-46D6-9C0C-1181D6A34189}" destId="{68410CE4-2A6A-4BFE-B34E-4EACB11A4DD2}" srcOrd="2" destOrd="0" presId="urn:microsoft.com/office/officeart/2005/8/layout/hProcess11"/>
    <dgm:cxn modelId="{13D160A2-7090-401B-B91B-13577D4B37B0}" type="presParOf" srcId="{1525C47A-1738-465A-8EE8-8BB82721EA82}" destId="{5C1AE97E-C9C6-4424-A68D-7CF15336079F}" srcOrd="1" destOrd="0" presId="urn:microsoft.com/office/officeart/2005/8/layout/hProcess11"/>
    <dgm:cxn modelId="{D3213033-F82F-4927-88D5-1217F32C7612}" type="presParOf" srcId="{1525C47A-1738-465A-8EE8-8BB82721EA82}" destId="{571ADB04-BAF2-41E3-8A3E-54D77F289829}" srcOrd="2" destOrd="0" presId="urn:microsoft.com/office/officeart/2005/8/layout/hProcess11"/>
    <dgm:cxn modelId="{8270F82B-1837-4701-8CB0-919F4DDF82DE}" type="presParOf" srcId="{571ADB04-BAF2-41E3-8A3E-54D77F289829}" destId="{7B64895B-8C51-40A0-80DE-AA65FED53FA7}" srcOrd="0" destOrd="0" presId="urn:microsoft.com/office/officeart/2005/8/layout/hProcess11"/>
    <dgm:cxn modelId="{65413F8A-7086-4882-AB4A-13E70253EBD9}" type="presParOf" srcId="{571ADB04-BAF2-41E3-8A3E-54D77F289829}" destId="{1E22DDCF-6BD8-4294-ACCF-9A58C9C30731}" srcOrd="1" destOrd="0" presId="urn:microsoft.com/office/officeart/2005/8/layout/hProcess11"/>
    <dgm:cxn modelId="{15656FB4-75FC-4048-A10C-47F17BC95995}" type="presParOf" srcId="{571ADB04-BAF2-41E3-8A3E-54D77F289829}" destId="{308D5FB5-A050-428F-9448-27DA05D78AC5}" srcOrd="2" destOrd="0" presId="urn:microsoft.com/office/officeart/2005/8/layout/hProcess11"/>
    <dgm:cxn modelId="{9A0B6EC2-E5D1-40A9-89FE-B3ECFD26B69B}" type="presParOf" srcId="{1525C47A-1738-465A-8EE8-8BB82721EA82}" destId="{CD5409A7-A6FB-4B40-A43F-0A6AB35C2270}" srcOrd="3" destOrd="0" presId="urn:microsoft.com/office/officeart/2005/8/layout/hProcess11"/>
    <dgm:cxn modelId="{098B0997-70E0-4A45-8339-3CC973EB8108}" type="presParOf" srcId="{1525C47A-1738-465A-8EE8-8BB82721EA82}" destId="{A0E4A623-7571-4745-B6BE-327AFD060D1A}" srcOrd="4" destOrd="0" presId="urn:microsoft.com/office/officeart/2005/8/layout/hProcess11"/>
    <dgm:cxn modelId="{41DD3DF5-C0E8-4F7E-A22C-C63FDF1C72A8}" type="presParOf" srcId="{A0E4A623-7571-4745-B6BE-327AFD060D1A}" destId="{44217639-4AA3-455F-8339-9D135A687909}" srcOrd="0" destOrd="0" presId="urn:microsoft.com/office/officeart/2005/8/layout/hProcess11"/>
    <dgm:cxn modelId="{36E3EAB1-2C4B-4DC8-B164-7A3553EEEAB3}" type="presParOf" srcId="{A0E4A623-7571-4745-B6BE-327AFD060D1A}" destId="{70C00441-37C7-4AE7-9F0C-CFA8B4EAD1DB}" srcOrd="1" destOrd="0" presId="urn:microsoft.com/office/officeart/2005/8/layout/hProcess11"/>
    <dgm:cxn modelId="{54509360-3B98-4786-9481-56838674DC54}" type="presParOf" srcId="{A0E4A623-7571-4745-B6BE-327AFD060D1A}" destId="{B9899C28-54B2-4F11-996C-E45E7AF5232F}" srcOrd="2" destOrd="0" presId="urn:microsoft.com/office/officeart/2005/8/layout/hProcess11"/>
    <dgm:cxn modelId="{33A46E41-6F1D-4735-8542-3B474CD13F2D}" type="presParOf" srcId="{1525C47A-1738-465A-8EE8-8BB82721EA82}" destId="{55771BC5-0281-48CE-94E1-9B5397199C9C}" srcOrd="5" destOrd="0" presId="urn:microsoft.com/office/officeart/2005/8/layout/hProcess11"/>
    <dgm:cxn modelId="{4A37B1B8-3A21-4916-9403-55CED82929B2}" type="presParOf" srcId="{1525C47A-1738-465A-8EE8-8BB82721EA82}" destId="{4FCD97D2-1028-495B-98DF-6071981A6F8B}" srcOrd="6" destOrd="0" presId="urn:microsoft.com/office/officeart/2005/8/layout/hProcess11"/>
    <dgm:cxn modelId="{91DCB822-CD39-41FB-8F8E-BE8ADDA0BBB7}" type="presParOf" srcId="{4FCD97D2-1028-495B-98DF-6071981A6F8B}" destId="{ED9B427F-8515-4402-956B-7845AC144FBA}" srcOrd="0" destOrd="0" presId="urn:microsoft.com/office/officeart/2005/8/layout/hProcess11"/>
    <dgm:cxn modelId="{4594E2BF-3743-40F4-B349-CB0DD4FCE966}" type="presParOf" srcId="{4FCD97D2-1028-495B-98DF-6071981A6F8B}" destId="{8A10B974-26A4-48CC-88CA-02E8323718D9}" srcOrd="1" destOrd="0" presId="urn:microsoft.com/office/officeart/2005/8/layout/hProcess11"/>
    <dgm:cxn modelId="{443BADE4-0F8E-4FD7-A23B-BF8F7DEB5EDC}" type="presParOf" srcId="{4FCD97D2-1028-495B-98DF-6071981A6F8B}" destId="{20CABDCE-E2DC-473E-A1C9-49E0089CF563}" srcOrd="2" destOrd="0" presId="urn:microsoft.com/office/officeart/2005/8/layout/hProcess11"/>
    <dgm:cxn modelId="{85408404-282F-4708-BBBB-A3649BD2D484}" type="presParOf" srcId="{1525C47A-1738-465A-8EE8-8BB82721EA82}" destId="{96E8BF40-EF82-4184-BD14-5AFAE990402E}" srcOrd="7" destOrd="0" presId="urn:microsoft.com/office/officeart/2005/8/layout/hProcess11"/>
    <dgm:cxn modelId="{E442D638-B608-4B9C-9679-5FDC282E0CE4}" type="presParOf" srcId="{1525C47A-1738-465A-8EE8-8BB82721EA82}" destId="{C9F34861-E89C-47E1-BA88-63C64FA9C646}" srcOrd="8" destOrd="0" presId="urn:microsoft.com/office/officeart/2005/8/layout/hProcess11"/>
    <dgm:cxn modelId="{DE2D136E-9D44-4B18-A3C2-A67E6EEEDE29}" type="presParOf" srcId="{C9F34861-E89C-47E1-BA88-63C64FA9C646}" destId="{BB1414D4-8F7F-46A4-B226-B1D4260B1AD2}" srcOrd="0" destOrd="0" presId="urn:microsoft.com/office/officeart/2005/8/layout/hProcess11"/>
    <dgm:cxn modelId="{F271B781-A64E-4243-AA8C-DD1ED63E746C}" type="presParOf" srcId="{C9F34861-E89C-47E1-BA88-63C64FA9C646}" destId="{A088BC39-11DA-4547-B4DF-434D92230808}" srcOrd="1" destOrd="0" presId="urn:microsoft.com/office/officeart/2005/8/layout/hProcess11"/>
    <dgm:cxn modelId="{7002A7E3-3C37-4EC5-A12F-757AC9C0F0B8}" type="presParOf" srcId="{C9F34861-E89C-47E1-BA88-63C64FA9C646}" destId="{AA4C9409-18D5-491D-B6E5-1183B2C0739D}"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644476-79C0-48C3-BAA6-102DA10DB1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79235A-EFC4-42DA-B0E2-CA3C95F531B5}">
      <dgm:prSet phldrT="[Text]"/>
      <dgm:spPr/>
      <dgm:t>
        <a:bodyPr/>
        <a:lstStyle/>
        <a:p>
          <a:r>
            <a:rPr lang="en-US" dirty="0" smtClean="0"/>
            <a:t>New</a:t>
          </a:r>
          <a:endParaRPr lang="en-US" dirty="0"/>
        </a:p>
      </dgm:t>
    </dgm:pt>
    <dgm:pt modelId="{9F4827E6-B02D-4253-8FB3-0C69FC47E742}" type="parTrans" cxnId="{16074822-0F25-4A96-B173-7B8737A71F2C}">
      <dgm:prSet/>
      <dgm:spPr/>
      <dgm:t>
        <a:bodyPr/>
        <a:lstStyle/>
        <a:p>
          <a:endParaRPr lang="en-US"/>
        </a:p>
      </dgm:t>
    </dgm:pt>
    <dgm:pt modelId="{7FB967D0-EB0E-4985-984E-30CB07ACF819}" type="sibTrans" cxnId="{16074822-0F25-4A96-B173-7B8737A71F2C}">
      <dgm:prSet/>
      <dgm:spPr/>
      <dgm:t>
        <a:bodyPr/>
        <a:lstStyle/>
        <a:p>
          <a:endParaRPr lang="en-US"/>
        </a:p>
      </dgm:t>
    </dgm:pt>
    <dgm:pt modelId="{74D83CDA-61B3-44A8-8902-6D9038C866BF}">
      <dgm:prSet phldrT="[Text]" custT="1"/>
      <dgm:spPr/>
      <dgm:t>
        <a:bodyPr/>
        <a:lstStyle/>
        <a:p>
          <a:r>
            <a:rPr lang="en-US" sz="1800" dirty="0" smtClean="0"/>
            <a:t>Not previously received an AmeriCorps State or National grant</a:t>
          </a:r>
          <a:endParaRPr lang="en-US" sz="1800" dirty="0"/>
        </a:p>
      </dgm:t>
    </dgm:pt>
    <dgm:pt modelId="{AFFFC821-E774-42AA-8F9A-93F4AD745DF3}" type="parTrans" cxnId="{FED05DDA-F558-4592-B578-75709FCE62B4}">
      <dgm:prSet/>
      <dgm:spPr/>
      <dgm:t>
        <a:bodyPr/>
        <a:lstStyle/>
        <a:p>
          <a:endParaRPr lang="en-US"/>
        </a:p>
      </dgm:t>
    </dgm:pt>
    <dgm:pt modelId="{B640796E-1702-43B1-9C06-54B3FDC8AF02}" type="sibTrans" cxnId="{FED05DDA-F558-4592-B578-75709FCE62B4}">
      <dgm:prSet/>
      <dgm:spPr/>
      <dgm:t>
        <a:bodyPr/>
        <a:lstStyle/>
        <a:p>
          <a:endParaRPr lang="en-US"/>
        </a:p>
      </dgm:t>
    </dgm:pt>
    <dgm:pt modelId="{E83D485D-E2E3-45A8-B520-05377417C021}">
      <dgm:prSet phldrT="[Text]"/>
      <dgm:spPr>
        <a:solidFill>
          <a:schemeClr val="accent2"/>
        </a:solidFill>
      </dgm:spPr>
      <dgm:t>
        <a:bodyPr/>
        <a:lstStyle/>
        <a:p>
          <a:r>
            <a:rPr lang="en-US" dirty="0" err="1" smtClean="0"/>
            <a:t>Recompete</a:t>
          </a:r>
          <a:endParaRPr lang="en-US" dirty="0"/>
        </a:p>
      </dgm:t>
    </dgm:pt>
    <dgm:pt modelId="{EFBE00FB-3B5B-4CC5-9F79-5F83E150C588}" type="parTrans" cxnId="{2FF34A42-EBA8-4F9F-9A1F-3E215435F0CB}">
      <dgm:prSet/>
      <dgm:spPr/>
      <dgm:t>
        <a:bodyPr/>
        <a:lstStyle/>
        <a:p>
          <a:endParaRPr lang="en-US"/>
        </a:p>
      </dgm:t>
    </dgm:pt>
    <dgm:pt modelId="{9BA9031E-0BCA-4159-B5A5-E0C3E1AA3863}" type="sibTrans" cxnId="{2FF34A42-EBA8-4F9F-9A1F-3E215435F0CB}">
      <dgm:prSet/>
      <dgm:spPr/>
      <dgm:t>
        <a:bodyPr/>
        <a:lstStyle/>
        <a:p>
          <a:endParaRPr lang="en-US"/>
        </a:p>
      </dgm:t>
    </dgm:pt>
    <dgm:pt modelId="{CB256530-7252-4311-9BEE-FC5CDD4BB588}">
      <dgm:prSet phldrT="[Text]" custT="1"/>
      <dgm:spPr>
        <a:solidFill>
          <a:schemeClr val="accent2">
            <a:lumMod val="20000"/>
            <a:lumOff val="80000"/>
          </a:schemeClr>
        </a:solidFill>
      </dgm:spPr>
      <dgm:t>
        <a:bodyPr/>
        <a:lstStyle/>
        <a:p>
          <a:r>
            <a:rPr lang="en-US" sz="1800" dirty="0" smtClean="0"/>
            <a:t>Entering the final year of </a:t>
          </a:r>
          <a:r>
            <a:rPr lang="en-US" sz="1800" dirty="0" smtClean="0"/>
            <a:t>2017-2018 </a:t>
          </a:r>
          <a:r>
            <a:rPr lang="en-US" sz="1800" dirty="0" smtClean="0"/>
            <a:t>grant</a:t>
          </a:r>
          <a:endParaRPr lang="en-US" sz="1800" dirty="0"/>
        </a:p>
      </dgm:t>
    </dgm:pt>
    <dgm:pt modelId="{2881516C-2D4F-4747-95DF-ECF90DF2C58F}" type="parTrans" cxnId="{1C3AE46F-3E37-4ACF-8056-2AC8CAB1B8ED}">
      <dgm:prSet/>
      <dgm:spPr/>
      <dgm:t>
        <a:bodyPr/>
        <a:lstStyle/>
        <a:p>
          <a:endParaRPr lang="en-US"/>
        </a:p>
      </dgm:t>
    </dgm:pt>
    <dgm:pt modelId="{FD9965E3-0E56-4F1B-8969-9198640B014F}" type="sibTrans" cxnId="{1C3AE46F-3E37-4ACF-8056-2AC8CAB1B8ED}">
      <dgm:prSet/>
      <dgm:spPr/>
      <dgm:t>
        <a:bodyPr/>
        <a:lstStyle/>
        <a:p>
          <a:endParaRPr lang="en-US"/>
        </a:p>
      </dgm:t>
    </dgm:pt>
    <dgm:pt modelId="{8985EB38-8D43-432A-A7B5-EA81B646D473}">
      <dgm:prSet phldrT="[Text]"/>
      <dgm:spPr>
        <a:solidFill>
          <a:schemeClr val="accent3"/>
        </a:solidFill>
      </dgm:spPr>
      <dgm:t>
        <a:bodyPr/>
        <a:lstStyle/>
        <a:p>
          <a:r>
            <a:rPr lang="en-US" dirty="0" smtClean="0"/>
            <a:t>Continuation</a:t>
          </a:r>
          <a:endParaRPr lang="en-US" dirty="0"/>
        </a:p>
      </dgm:t>
    </dgm:pt>
    <dgm:pt modelId="{80B1A5A4-B33D-403F-9F0E-3A5F6D75B93E}" type="parTrans" cxnId="{CA75733D-F297-4699-AC48-8A3FD24F6976}">
      <dgm:prSet/>
      <dgm:spPr/>
      <dgm:t>
        <a:bodyPr/>
        <a:lstStyle/>
        <a:p>
          <a:endParaRPr lang="en-US"/>
        </a:p>
      </dgm:t>
    </dgm:pt>
    <dgm:pt modelId="{6B496858-3138-4158-AD59-96199EAE3560}" type="sibTrans" cxnId="{CA75733D-F297-4699-AC48-8A3FD24F6976}">
      <dgm:prSet/>
      <dgm:spPr/>
      <dgm:t>
        <a:bodyPr/>
        <a:lstStyle/>
        <a:p>
          <a:endParaRPr lang="en-US"/>
        </a:p>
      </dgm:t>
    </dgm:pt>
    <dgm:pt modelId="{B01CC071-BE67-49D6-93CB-5FAF5AEE65F2}">
      <dgm:prSet phldrT="[Text]" custT="1"/>
      <dgm:spPr>
        <a:solidFill>
          <a:schemeClr val="accent3">
            <a:lumMod val="60000"/>
            <a:lumOff val="40000"/>
            <a:alpha val="90000"/>
          </a:schemeClr>
        </a:solidFill>
      </dgm:spPr>
      <dgm:t>
        <a:bodyPr/>
        <a:lstStyle/>
        <a:p>
          <a:r>
            <a:rPr lang="en-US" sz="1800" dirty="0" smtClean="0"/>
            <a:t>Current </a:t>
          </a:r>
          <a:r>
            <a:rPr lang="en-US" sz="1800" dirty="0" smtClean="0"/>
            <a:t>2017-20178 programs </a:t>
          </a:r>
          <a:r>
            <a:rPr lang="en-US" sz="1800" dirty="0" smtClean="0"/>
            <a:t>who are year 1 or year 2</a:t>
          </a:r>
          <a:endParaRPr lang="en-US" sz="1800" dirty="0"/>
        </a:p>
      </dgm:t>
    </dgm:pt>
    <dgm:pt modelId="{C3C13DA1-D122-40A9-92BD-8EB10739CFD4}" type="parTrans" cxnId="{0D1AB9B2-185A-404C-887E-3F644AB660C9}">
      <dgm:prSet/>
      <dgm:spPr/>
      <dgm:t>
        <a:bodyPr/>
        <a:lstStyle/>
        <a:p>
          <a:endParaRPr lang="en-US"/>
        </a:p>
      </dgm:t>
    </dgm:pt>
    <dgm:pt modelId="{093378E5-CB9A-444F-9549-8B6FF6A2D10D}" type="sibTrans" cxnId="{0D1AB9B2-185A-404C-887E-3F644AB660C9}">
      <dgm:prSet/>
      <dgm:spPr/>
      <dgm:t>
        <a:bodyPr/>
        <a:lstStyle/>
        <a:p>
          <a:endParaRPr lang="en-US"/>
        </a:p>
      </dgm:t>
    </dgm:pt>
    <dgm:pt modelId="{F2A088D7-EF49-4866-A1DA-90493465EEDB}">
      <dgm:prSet custT="1"/>
      <dgm:spPr/>
      <dgm:t>
        <a:bodyPr/>
        <a:lstStyle/>
        <a:p>
          <a:r>
            <a:rPr lang="en-US" sz="1800" dirty="0" smtClean="0"/>
            <a:t>Currently not managing a </a:t>
          </a:r>
          <a:r>
            <a:rPr lang="en-US" sz="1800" dirty="0" smtClean="0"/>
            <a:t>2017-2018 </a:t>
          </a:r>
          <a:r>
            <a:rPr lang="en-US" sz="1800" dirty="0" smtClean="0"/>
            <a:t>AmeriCorps grant</a:t>
          </a:r>
          <a:endParaRPr lang="en-US" sz="1800" dirty="0"/>
        </a:p>
      </dgm:t>
    </dgm:pt>
    <dgm:pt modelId="{74995FBE-6F0A-4F62-A27D-1024B288B614}" type="parTrans" cxnId="{5218A9DA-29C3-4B14-99F1-9A98A625436F}">
      <dgm:prSet/>
      <dgm:spPr/>
      <dgm:t>
        <a:bodyPr/>
        <a:lstStyle/>
        <a:p>
          <a:endParaRPr lang="en-US"/>
        </a:p>
      </dgm:t>
    </dgm:pt>
    <dgm:pt modelId="{AB226982-4568-4AC3-8F07-5FEBEA0747BE}" type="sibTrans" cxnId="{5218A9DA-29C3-4B14-99F1-9A98A625436F}">
      <dgm:prSet/>
      <dgm:spPr/>
      <dgm:t>
        <a:bodyPr/>
        <a:lstStyle/>
        <a:p>
          <a:endParaRPr lang="en-US"/>
        </a:p>
      </dgm:t>
    </dgm:pt>
    <dgm:pt modelId="{5D7D4DBD-8DCF-4DCC-BF00-BB112381A036}">
      <dgm:prSet custT="1"/>
      <dgm:spPr/>
      <dgm:t>
        <a:bodyPr/>
        <a:lstStyle/>
        <a:p>
          <a:r>
            <a:rPr lang="en-US" sz="1800" dirty="0" smtClean="0"/>
            <a:t>Submitting a grant for a program design or funding type for which they have not previously received funding.</a:t>
          </a:r>
          <a:endParaRPr lang="en-US" sz="1800" dirty="0"/>
        </a:p>
      </dgm:t>
    </dgm:pt>
    <dgm:pt modelId="{BAF88245-712D-4EAF-B7DF-906308A5578B}" type="parTrans" cxnId="{205A8C38-5210-4D98-8D7B-3F55C21BDD3C}">
      <dgm:prSet/>
      <dgm:spPr/>
      <dgm:t>
        <a:bodyPr/>
        <a:lstStyle/>
        <a:p>
          <a:endParaRPr lang="en-US"/>
        </a:p>
      </dgm:t>
    </dgm:pt>
    <dgm:pt modelId="{92F53EB6-A6B8-4C2C-95E4-253B729AFD8D}" type="sibTrans" cxnId="{205A8C38-5210-4D98-8D7B-3F55C21BDD3C}">
      <dgm:prSet/>
      <dgm:spPr/>
      <dgm:t>
        <a:bodyPr/>
        <a:lstStyle/>
        <a:p>
          <a:endParaRPr lang="en-US"/>
        </a:p>
      </dgm:t>
    </dgm:pt>
    <dgm:pt modelId="{B99A899A-C35F-488D-BC1D-3E50A9B8983F}">
      <dgm:prSet custT="1"/>
      <dgm:spPr>
        <a:solidFill>
          <a:schemeClr val="accent3">
            <a:lumMod val="60000"/>
            <a:lumOff val="40000"/>
            <a:alpha val="90000"/>
          </a:schemeClr>
        </a:solidFill>
      </dgm:spPr>
      <dgm:t>
        <a:bodyPr/>
        <a:lstStyle/>
        <a:p>
          <a:r>
            <a:rPr lang="en-US" sz="1800" dirty="0" smtClean="0"/>
            <a:t>Funding is not guarantee</a:t>
          </a:r>
          <a:endParaRPr lang="en-US" sz="1800" dirty="0"/>
        </a:p>
      </dgm:t>
    </dgm:pt>
    <dgm:pt modelId="{F5C454EF-11EB-48E4-816C-015F74F2F061}" type="parTrans" cxnId="{432C29C6-C010-466F-9192-869F97E4620F}">
      <dgm:prSet/>
      <dgm:spPr/>
      <dgm:t>
        <a:bodyPr/>
        <a:lstStyle/>
        <a:p>
          <a:endParaRPr lang="en-US"/>
        </a:p>
      </dgm:t>
    </dgm:pt>
    <dgm:pt modelId="{9961D82A-0051-4FA9-AED3-5E88EBF184DB}" type="sibTrans" cxnId="{432C29C6-C010-466F-9192-869F97E4620F}">
      <dgm:prSet/>
      <dgm:spPr/>
      <dgm:t>
        <a:bodyPr/>
        <a:lstStyle/>
        <a:p>
          <a:endParaRPr lang="en-US"/>
        </a:p>
      </dgm:t>
    </dgm:pt>
    <dgm:pt modelId="{C54562F8-AA47-4E35-8532-CF1E4F01F84A}">
      <dgm:prSet custT="1"/>
      <dgm:spPr>
        <a:solidFill>
          <a:schemeClr val="accent2">
            <a:lumMod val="20000"/>
            <a:lumOff val="80000"/>
          </a:schemeClr>
        </a:solidFill>
      </dgm:spPr>
      <dgm:t>
        <a:bodyPr/>
        <a:lstStyle/>
        <a:p>
          <a:r>
            <a:rPr lang="en-US" sz="1800" dirty="0" smtClean="0"/>
            <a:t>Does not guarantee success in securing future funding</a:t>
          </a:r>
          <a:endParaRPr lang="en-US" sz="1800" dirty="0"/>
        </a:p>
      </dgm:t>
    </dgm:pt>
    <dgm:pt modelId="{4267E3E8-B190-438A-9968-5953EE1F4967}" type="parTrans" cxnId="{428FDD48-74A8-44DE-9401-F03CEE2C1860}">
      <dgm:prSet/>
      <dgm:spPr/>
      <dgm:t>
        <a:bodyPr/>
        <a:lstStyle/>
        <a:p>
          <a:endParaRPr lang="en-US"/>
        </a:p>
      </dgm:t>
    </dgm:pt>
    <dgm:pt modelId="{209502C8-1EFF-4795-89F9-D15A85B4A4F7}" type="sibTrans" cxnId="{428FDD48-74A8-44DE-9401-F03CEE2C1860}">
      <dgm:prSet/>
      <dgm:spPr/>
      <dgm:t>
        <a:bodyPr/>
        <a:lstStyle/>
        <a:p>
          <a:endParaRPr lang="en-US"/>
        </a:p>
      </dgm:t>
    </dgm:pt>
    <dgm:pt modelId="{DC66FB1A-B06B-420F-974E-AAC730920C94}">
      <dgm:prSet phldrT="[Text]" custT="1"/>
      <dgm:spPr>
        <a:solidFill>
          <a:schemeClr val="accent2">
            <a:lumMod val="20000"/>
            <a:lumOff val="80000"/>
          </a:schemeClr>
        </a:solidFill>
      </dgm:spPr>
      <dgm:t>
        <a:bodyPr/>
        <a:lstStyle/>
        <a:p>
          <a:r>
            <a:rPr lang="en-US" sz="1800" dirty="0" smtClean="0"/>
            <a:t>Not a current grantee, but have received a Competitive AmeriCorps grant in the past five years</a:t>
          </a:r>
          <a:endParaRPr lang="en-US" sz="1800" dirty="0"/>
        </a:p>
      </dgm:t>
    </dgm:pt>
    <dgm:pt modelId="{9F820F40-BC02-4377-9663-3A963A6E5A88}" type="parTrans" cxnId="{7C8F3566-A8CC-4B15-83AC-32354F654049}">
      <dgm:prSet/>
      <dgm:spPr/>
      <dgm:t>
        <a:bodyPr/>
        <a:lstStyle/>
        <a:p>
          <a:endParaRPr lang="en-US"/>
        </a:p>
      </dgm:t>
    </dgm:pt>
    <dgm:pt modelId="{620F4434-74A5-49B4-99CD-1DDF28115BE4}" type="sibTrans" cxnId="{7C8F3566-A8CC-4B15-83AC-32354F654049}">
      <dgm:prSet/>
      <dgm:spPr/>
      <dgm:t>
        <a:bodyPr/>
        <a:lstStyle/>
        <a:p>
          <a:endParaRPr lang="en-US"/>
        </a:p>
      </dgm:t>
    </dgm:pt>
    <dgm:pt modelId="{F7606073-EAEF-4A3E-B493-E9A3252D3AD9}" type="pres">
      <dgm:prSet presAssocID="{F5644476-79C0-48C3-BAA6-102DA10DB198}" presName="Name0" presStyleCnt="0">
        <dgm:presLayoutVars>
          <dgm:dir/>
          <dgm:animLvl val="lvl"/>
          <dgm:resizeHandles val="exact"/>
        </dgm:presLayoutVars>
      </dgm:prSet>
      <dgm:spPr/>
      <dgm:t>
        <a:bodyPr/>
        <a:lstStyle/>
        <a:p>
          <a:endParaRPr lang="en-US"/>
        </a:p>
      </dgm:t>
    </dgm:pt>
    <dgm:pt modelId="{B7140DBA-8D1D-4D71-8C6D-754BB8A88C34}" type="pres">
      <dgm:prSet presAssocID="{4C79235A-EFC4-42DA-B0E2-CA3C95F531B5}" presName="linNode" presStyleCnt="0"/>
      <dgm:spPr/>
    </dgm:pt>
    <dgm:pt modelId="{698736BE-777D-4BF5-8534-7F50CFB9785D}" type="pres">
      <dgm:prSet presAssocID="{4C79235A-EFC4-42DA-B0E2-CA3C95F531B5}" presName="parentText" presStyleLbl="node1" presStyleIdx="0" presStyleCnt="3" custScaleX="81711">
        <dgm:presLayoutVars>
          <dgm:chMax val="1"/>
          <dgm:bulletEnabled val="1"/>
        </dgm:presLayoutVars>
      </dgm:prSet>
      <dgm:spPr/>
      <dgm:t>
        <a:bodyPr/>
        <a:lstStyle/>
        <a:p>
          <a:endParaRPr lang="en-US"/>
        </a:p>
      </dgm:t>
    </dgm:pt>
    <dgm:pt modelId="{E4791E86-158C-4C99-9B13-ABFB6F544E85}" type="pres">
      <dgm:prSet presAssocID="{4C79235A-EFC4-42DA-B0E2-CA3C95F531B5}" presName="descendantText" presStyleLbl="alignAccFollowNode1" presStyleIdx="0" presStyleCnt="3" custScaleX="109069">
        <dgm:presLayoutVars>
          <dgm:bulletEnabled val="1"/>
        </dgm:presLayoutVars>
      </dgm:prSet>
      <dgm:spPr/>
      <dgm:t>
        <a:bodyPr/>
        <a:lstStyle/>
        <a:p>
          <a:endParaRPr lang="en-US"/>
        </a:p>
      </dgm:t>
    </dgm:pt>
    <dgm:pt modelId="{3B02C774-C8B9-4BD2-A0AA-05FC52296000}" type="pres">
      <dgm:prSet presAssocID="{7FB967D0-EB0E-4985-984E-30CB07ACF819}" presName="sp" presStyleCnt="0"/>
      <dgm:spPr/>
    </dgm:pt>
    <dgm:pt modelId="{C415C87D-D41A-400E-9F0E-AD17ECAC11BF}" type="pres">
      <dgm:prSet presAssocID="{E83D485D-E2E3-45A8-B520-05377417C021}" presName="linNode" presStyleCnt="0"/>
      <dgm:spPr/>
    </dgm:pt>
    <dgm:pt modelId="{B6C10C49-F272-4171-92EC-E4D51547C59A}" type="pres">
      <dgm:prSet presAssocID="{E83D485D-E2E3-45A8-B520-05377417C021}" presName="parentText" presStyleLbl="node1" presStyleIdx="1" presStyleCnt="3" custScaleX="81711">
        <dgm:presLayoutVars>
          <dgm:chMax val="1"/>
          <dgm:bulletEnabled val="1"/>
        </dgm:presLayoutVars>
      </dgm:prSet>
      <dgm:spPr/>
      <dgm:t>
        <a:bodyPr/>
        <a:lstStyle/>
        <a:p>
          <a:endParaRPr lang="en-US"/>
        </a:p>
      </dgm:t>
    </dgm:pt>
    <dgm:pt modelId="{0F0B02AF-2408-4C6E-BD8B-004586C42BDF}" type="pres">
      <dgm:prSet presAssocID="{E83D485D-E2E3-45A8-B520-05377417C021}" presName="descendantText" presStyleLbl="alignAccFollowNode1" presStyleIdx="1" presStyleCnt="3" custScaleX="109069">
        <dgm:presLayoutVars>
          <dgm:bulletEnabled val="1"/>
        </dgm:presLayoutVars>
      </dgm:prSet>
      <dgm:spPr/>
      <dgm:t>
        <a:bodyPr/>
        <a:lstStyle/>
        <a:p>
          <a:endParaRPr lang="en-US"/>
        </a:p>
      </dgm:t>
    </dgm:pt>
    <dgm:pt modelId="{9FA9AE11-25B5-426F-8090-994641BC7329}" type="pres">
      <dgm:prSet presAssocID="{9BA9031E-0BCA-4159-B5A5-E0C3E1AA3863}" presName="sp" presStyleCnt="0"/>
      <dgm:spPr/>
    </dgm:pt>
    <dgm:pt modelId="{9417C0D4-A88E-4F5A-9A01-8318923863B7}" type="pres">
      <dgm:prSet presAssocID="{8985EB38-8D43-432A-A7B5-EA81B646D473}" presName="linNode" presStyleCnt="0"/>
      <dgm:spPr/>
    </dgm:pt>
    <dgm:pt modelId="{860F2782-160C-432D-A17B-5D2D2E37D3D5}" type="pres">
      <dgm:prSet presAssocID="{8985EB38-8D43-432A-A7B5-EA81B646D473}" presName="parentText" presStyleLbl="node1" presStyleIdx="2" presStyleCnt="3" custScaleX="81711">
        <dgm:presLayoutVars>
          <dgm:chMax val="1"/>
          <dgm:bulletEnabled val="1"/>
        </dgm:presLayoutVars>
      </dgm:prSet>
      <dgm:spPr/>
      <dgm:t>
        <a:bodyPr/>
        <a:lstStyle/>
        <a:p>
          <a:endParaRPr lang="en-US"/>
        </a:p>
      </dgm:t>
    </dgm:pt>
    <dgm:pt modelId="{92183EBE-2D28-4882-9C7B-A399B5CED3E1}" type="pres">
      <dgm:prSet presAssocID="{8985EB38-8D43-432A-A7B5-EA81B646D473}" presName="descendantText" presStyleLbl="alignAccFollowNode1" presStyleIdx="2" presStyleCnt="3" custScaleX="109069">
        <dgm:presLayoutVars>
          <dgm:bulletEnabled val="1"/>
        </dgm:presLayoutVars>
      </dgm:prSet>
      <dgm:spPr/>
      <dgm:t>
        <a:bodyPr/>
        <a:lstStyle/>
        <a:p>
          <a:endParaRPr lang="en-US"/>
        </a:p>
      </dgm:t>
    </dgm:pt>
  </dgm:ptLst>
  <dgm:cxnLst>
    <dgm:cxn modelId="{16074822-0F25-4A96-B173-7B8737A71F2C}" srcId="{F5644476-79C0-48C3-BAA6-102DA10DB198}" destId="{4C79235A-EFC4-42DA-B0E2-CA3C95F531B5}" srcOrd="0" destOrd="0" parTransId="{9F4827E6-B02D-4253-8FB3-0C69FC47E742}" sibTransId="{7FB967D0-EB0E-4985-984E-30CB07ACF819}"/>
    <dgm:cxn modelId="{2EE1B62F-EE6E-4866-BF37-A0824AA4337F}" type="presOf" srcId="{DC66FB1A-B06B-420F-974E-AAC730920C94}" destId="{0F0B02AF-2408-4C6E-BD8B-004586C42BDF}" srcOrd="0" destOrd="1" presId="urn:microsoft.com/office/officeart/2005/8/layout/vList5"/>
    <dgm:cxn modelId="{0EAD0B31-4920-4112-8413-5F166840E429}" type="presOf" srcId="{E83D485D-E2E3-45A8-B520-05377417C021}" destId="{B6C10C49-F272-4171-92EC-E4D51547C59A}" srcOrd="0" destOrd="0" presId="urn:microsoft.com/office/officeart/2005/8/layout/vList5"/>
    <dgm:cxn modelId="{C558C77A-D250-430E-994D-E33C43918870}" type="presOf" srcId="{5D7D4DBD-8DCF-4DCC-BF00-BB112381A036}" destId="{E4791E86-158C-4C99-9B13-ABFB6F544E85}" srcOrd="0" destOrd="2" presId="urn:microsoft.com/office/officeart/2005/8/layout/vList5"/>
    <dgm:cxn modelId="{6A3EE4F5-31A6-43AB-BA1C-3C2D4D4D1922}" type="presOf" srcId="{F5644476-79C0-48C3-BAA6-102DA10DB198}" destId="{F7606073-EAEF-4A3E-B493-E9A3252D3AD9}" srcOrd="0" destOrd="0" presId="urn:microsoft.com/office/officeart/2005/8/layout/vList5"/>
    <dgm:cxn modelId="{7C8F3566-A8CC-4B15-83AC-32354F654049}" srcId="{E83D485D-E2E3-45A8-B520-05377417C021}" destId="{DC66FB1A-B06B-420F-974E-AAC730920C94}" srcOrd="1" destOrd="0" parTransId="{9F820F40-BC02-4377-9663-3A963A6E5A88}" sibTransId="{620F4434-74A5-49B4-99CD-1DDF28115BE4}"/>
    <dgm:cxn modelId="{1C3AE46F-3E37-4ACF-8056-2AC8CAB1B8ED}" srcId="{E83D485D-E2E3-45A8-B520-05377417C021}" destId="{CB256530-7252-4311-9BEE-FC5CDD4BB588}" srcOrd="0" destOrd="0" parTransId="{2881516C-2D4F-4747-95DF-ECF90DF2C58F}" sibTransId="{FD9965E3-0E56-4F1B-8969-9198640B014F}"/>
    <dgm:cxn modelId="{8E07CA3A-42DE-48B2-B233-DE216E23194B}" type="presOf" srcId="{B01CC071-BE67-49D6-93CB-5FAF5AEE65F2}" destId="{92183EBE-2D28-4882-9C7B-A399B5CED3E1}" srcOrd="0" destOrd="0" presId="urn:microsoft.com/office/officeart/2005/8/layout/vList5"/>
    <dgm:cxn modelId="{5218A9DA-29C3-4B14-99F1-9A98A625436F}" srcId="{4C79235A-EFC4-42DA-B0E2-CA3C95F531B5}" destId="{F2A088D7-EF49-4866-A1DA-90493465EEDB}" srcOrd="1" destOrd="0" parTransId="{74995FBE-6F0A-4F62-A27D-1024B288B614}" sibTransId="{AB226982-4568-4AC3-8F07-5FEBEA0747BE}"/>
    <dgm:cxn modelId="{205A8C38-5210-4D98-8D7B-3F55C21BDD3C}" srcId="{4C79235A-EFC4-42DA-B0E2-CA3C95F531B5}" destId="{5D7D4DBD-8DCF-4DCC-BF00-BB112381A036}" srcOrd="2" destOrd="0" parTransId="{BAF88245-712D-4EAF-B7DF-906308A5578B}" sibTransId="{92F53EB6-A6B8-4C2C-95E4-253B729AFD8D}"/>
    <dgm:cxn modelId="{3E6AA13C-0800-4C95-BF9A-F3035F75D59F}" type="presOf" srcId="{4C79235A-EFC4-42DA-B0E2-CA3C95F531B5}" destId="{698736BE-777D-4BF5-8534-7F50CFB9785D}" srcOrd="0" destOrd="0" presId="urn:microsoft.com/office/officeart/2005/8/layout/vList5"/>
    <dgm:cxn modelId="{2C722DA8-2AFF-4463-B008-93ED7692D846}" type="presOf" srcId="{74D83CDA-61B3-44A8-8902-6D9038C866BF}" destId="{E4791E86-158C-4C99-9B13-ABFB6F544E85}" srcOrd="0" destOrd="0" presId="urn:microsoft.com/office/officeart/2005/8/layout/vList5"/>
    <dgm:cxn modelId="{2E7CE0F7-AC89-4042-990B-150422772027}" type="presOf" srcId="{C54562F8-AA47-4E35-8532-CF1E4F01F84A}" destId="{0F0B02AF-2408-4C6E-BD8B-004586C42BDF}" srcOrd="0" destOrd="2" presId="urn:microsoft.com/office/officeart/2005/8/layout/vList5"/>
    <dgm:cxn modelId="{432C29C6-C010-466F-9192-869F97E4620F}" srcId="{8985EB38-8D43-432A-A7B5-EA81B646D473}" destId="{B99A899A-C35F-488D-BC1D-3E50A9B8983F}" srcOrd="1" destOrd="0" parTransId="{F5C454EF-11EB-48E4-816C-015F74F2F061}" sibTransId="{9961D82A-0051-4FA9-AED3-5E88EBF184DB}"/>
    <dgm:cxn modelId="{CA75733D-F297-4699-AC48-8A3FD24F6976}" srcId="{F5644476-79C0-48C3-BAA6-102DA10DB198}" destId="{8985EB38-8D43-432A-A7B5-EA81B646D473}" srcOrd="2" destOrd="0" parTransId="{80B1A5A4-B33D-403F-9F0E-3A5F6D75B93E}" sibTransId="{6B496858-3138-4158-AD59-96199EAE3560}"/>
    <dgm:cxn modelId="{428FDD48-74A8-44DE-9401-F03CEE2C1860}" srcId="{E83D485D-E2E3-45A8-B520-05377417C021}" destId="{C54562F8-AA47-4E35-8532-CF1E4F01F84A}" srcOrd="2" destOrd="0" parTransId="{4267E3E8-B190-438A-9968-5953EE1F4967}" sibTransId="{209502C8-1EFF-4795-89F9-D15A85B4A4F7}"/>
    <dgm:cxn modelId="{3889B164-3CCC-406E-A44A-821CFD0DDF56}" type="presOf" srcId="{F2A088D7-EF49-4866-A1DA-90493465EEDB}" destId="{E4791E86-158C-4C99-9B13-ABFB6F544E85}" srcOrd="0" destOrd="1" presId="urn:microsoft.com/office/officeart/2005/8/layout/vList5"/>
    <dgm:cxn modelId="{3E19536C-5837-4741-8D6C-AA2634752505}" type="presOf" srcId="{B99A899A-C35F-488D-BC1D-3E50A9B8983F}" destId="{92183EBE-2D28-4882-9C7B-A399B5CED3E1}" srcOrd="0" destOrd="1" presId="urn:microsoft.com/office/officeart/2005/8/layout/vList5"/>
    <dgm:cxn modelId="{0D1AB9B2-185A-404C-887E-3F644AB660C9}" srcId="{8985EB38-8D43-432A-A7B5-EA81B646D473}" destId="{B01CC071-BE67-49D6-93CB-5FAF5AEE65F2}" srcOrd="0" destOrd="0" parTransId="{C3C13DA1-D122-40A9-92BD-8EB10739CFD4}" sibTransId="{093378E5-CB9A-444F-9549-8B6FF6A2D10D}"/>
    <dgm:cxn modelId="{343FEE72-C0EF-414F-B775-7B2E6E1E2372}" type="presOf" srcId="{8985EB38-8D43-432A-A7B5-EA81B646D473}" destId="{860F2782-160C-432D-A17B-5D2D2E37D3D5}" srcOrd="0" destOrd="0" presId="urn:microsoft.com/office/officeart/2005/8/layout/vList5"/>
    <dgm:cxn modelId="{FED05DDA-F558-4592-B578-75709FCE62B4}" srcId="{4C79235A-EFC4-42DA-B0E2-CA3C95F531B5}" destId="{74D83CDA-61B3-44A8-8902-6D9038C866BF}" srcOrd="0" destOrd="0" parTransId="{AFFFC821-E774-42AA-8F9A-93F4AD745DF3}" sibTransId="{B640796E-1702-43B1-9C06-54B3FDC8AF02}"/>
    <dgm:cxn modelId="{43E33CAD-D0C7-4798-917C-74C8D5E8ECE3}" type="presOf" srcId="{CB256530-7252-4311-9BEE-FC5CDD4BB588}" destId="{0F0B02AF-2408-4C6E-BD8B-004586C42BDF}" srcOrd="0" destOrd="0" presId="urn:microsoft.com/office/officeart/2005/8/layout/vList5"/>
    <dgm:cxn modelId="{2FF34A42-EBA8-4F9F-9A1F-3E215435F0CB}" srcId="{F5644476-79C0-48C3-BAA6-102DA10DB198}" destId="{E83D485D-E2E3-45A8-B520-05377417C021}" srcOrd="1" destOrd="0" parTransId="{EFBE00FB-3B5B-4CC5-9F79-5F83E150C588}" sibTransId="{9BA9031E-0BCA-4159-B5A5-E0C3E1AA3863}"/>
    <dgm:cxn modelId="{E6341C39-C0E9-4632-9DA0-530AF264F0C2}" type="presParOf" srcId="{F7606073-EAEF-4A3E-B493-E9A3252D3AD9}" destId="{B7140DBA-8D1D-4D71-8C6D-754BB8A88C34}" srcOrd="0" destOrd="0" presId="urn:microsoft.com/office/officeart/2005/8/layout/vList5"/>
    <dgm:cxn modelId="{ED8D8BA0-67BC-477B-9026-F11E32F0EF2C}" type="presParOf" srcId="{B7140DBA-8D1D-4D71-8C6D-754BB8A88C34}" destId="{698736BE-777D-4BF5-8534-7F50CFB9785D}" srcOrd="0" destOrd="0" presId="urn:microsoft.com/office/officeart/2005/8/layout/vList5"/>
    <dgm:cxn modelId="{3CD37D19-C1FC-4549-9F2F-26FAEF48109E}" type="presParOf" srcId="{B7140DBA-8D1D-4D71-8C6D-754BB8A88C34}" destId="{E4791E86-158C-4C99-9B13-ABFB6F544E85}" srcOrd="1" destOrd="0" presId="urn:microsoft.com/office/officeart/2005/8/layout/vList5"/>
    <dgm:cxn modelId="{633E21B3-ABDD-4EE6-A320-83D7C9133D09}" type="presParOf" srcId="{F7606073-EAEF-4A3E-B493-E9A3252D3AD9}" destId="{3B02C774-C8B9-4BD2-A0AA-05FC52296000}" srcOrd="1" destOrd="0" presId="urn:microsoft.com/office/officeart/2005/8/layout/vList5"/>
    <dgm:cxn modelId="{9446125E-E6A7-48DB-B7C5-69C0C91B4989}" type="presParOf" srcId="{F7606073-EAEF-4A3E-B493-E9A3252D3AD9}" destId="{C415C87D-D41A-400E-9F0E-AD17ECAC11BF}" srcOrd="2" destOrd="0" presId="urn:microsoft.com/office/officeart/2005/8/layout/vList5"/>
    <dgm:cxn modelId="{CDB96679-8206-4017-BAF7-17ED5CB7DF9B}" type="presParOf" srcId="{C415C87D-D41A-400E-9F0E-AD17ECAC11BF}" destId="{B6C10C49-F272-4171-92EC-E4D51547C59A}" srcOrd="0" destOrd="0" presId="urn:microsoft.com/office/officeart/2005/8/layout/vList5"/>
    <dgm:cxn modelId="{0168A1F7-5CAE-435E-B974-D0F052DFFA8E}" type="presParOf" srcId="{C415C87D-D41A-400E-9F0E-AD17ECAC11BF}" destId="{0F0B02AF-2408-4C6E-BD8B-004586C42BDF}" srcOrd="1" destOrd="0" presId="urn:microsoft.com/office/officeart/2005/8/layout/vList5"/>
    <dgm:cxn modelId="{B04F1315-37E4-4E72-922E-014ECC173D36}" type="presParOf" srcId="{F7606073-EAEF-4A3E-B493-E9A3252D3AD9}" destId="{9FA9AE11-25B5-426F-8090-994641BC7329}" srcOrd="3" destOrd="0" presId="urn:microsoft.com/office/officeart/2005/8/layout/vList5"/>
    <dgm:cxn modelId="{D41AAA12-55E9-4BCE-B657-83401D898464}" type="presParOf" srcId="{F7606073-EAEF-4A3E-B493-E9A3252D3AD9}" destId="{9417C0D4-A88E-4F5A-9A01-8318923863B7}" srcOrd="4" destOrd="0" presId="urn:microsoft.com/office/officeart/2005/8/layout/vList5"/>
    <dgm:cxn modelId="{1B155F3E-BB58-4D14-910A-1532A16EA9B3}" type="presParOf" srcId="{9417C0D4-A88E-4F5A-9A01-8318923863B7}" destId="{860F2782-160C-432D-A17B-5D2D2E37D3D5}" srcOrd="0" destOrd="0" presId="urn:microsoft.com/office/officeart/2005/8/layout/vList5"/>
    <dgm:cxn modelId="{61567140-2D3D-4A50-ABB7-E76857FF36F3}" type="presParOf" srcId="{9417C0D4-A88E-4F5A-9A01-8318923863B7}" destId="{92183EBE-2D28-4882-9C7B-A399B5CED3E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5AC5F8-BA15-4CAC-8D3C-A2DC97F43821}" type="doc">
      <dgm:prSet loTypeId="urn:microsoft.com/office/officeart/2009/3/layout/BlockDescendingList" loCatId="list" qsTypeId="urn:microsoft.com/office/officeart/2005/8/quickstyle/simple1" qsCatId="simple" csTypeId="urn:microsoft.com/office/officeart/2005/8/colors/colorful5" csCatId="colorful" phldr="1"/>
      <dgm:spPr/>
      <dgm:t>
        <a:bodyPr/>
        <a:lstStyle/>
        <a:p>
          <a:endParaRPr lang="en-US"/>
        </a:p>
      </dgm:t>
    </dgm:pt>
    <dgm:pt modelId="{1A9A025B-C59F-4691-A26F-6B39D1472569}">
      <dgm:prSet phldrT="[Text]"/>
      <dgm:spPr/>
      <dgm:t>
        <a:bodyPr/>
        <a:lstStyle/>
        <a:p>
          <a:endParaRPr lang="en-US" dirty="0">
            <a:solidFill>
              <a:schemeClr val="tx1"/>
            </a:solidFill>
          </a:endParaRPr>
        </a:p>
      </dgm:t>
    </dgm:pt>
    <dgm:pt modelId="{51064BB6-0114-449B-83EC-9DA4CBECD636}" type="parTrans" cxnId="{B034A185-81DB-4A5E-8DB4-32607EACD732}">
      <dgm:prSet/>
      <dgm:spPr/>
      <dgm:t>
        <a:bodyPr/>
        <a:lstStyle/>
        <a:p>
          <a:endParaRPr lang="en-US">
            <a:solidFill>
              <a:schemeClr val="tx1"/>
            </a:solidFill>
          </a:endParaRPr>
        </a:p>
      </dgm:t>
    </dgm:pt>
    <dgm:pt modelId="{0B102AFA-6A73-4BE9-9B2A-4D8B14708762}" type="sibTrans" cxnId="{B034A185-81DB-4A5E-8DB4-32607EACD732}">
      <dgm:prSet/>
      <dgm:spPr/>
      <dgm:t>
        <a:bodyPr/>
        <a:lstStyle/>
        <a:p>
          <a:endParaRPr lang="en-US">
            <a:solidFill>
              <a:schemeClr val="tx1"/>
            </a:solidFill>
          </a:endParaRPr>
        </a:p>
      </dgm:t>
    </dgm:pt>
    <dgm:pt modelId="{75613E82-8BE5-42A5-A43C-4CBC98A4FADD}">
      <dgm:prSet phldrT="[Text]" phldr="1"/>
      <dgm:spPr/>
      <dgm:t>
        <a:bodyPr/>
        <a:lstStyle/>
        <a:p>
          <a:endParaRPr lang="en-US" dirty="0">
            <a:solidFill>
              <a:schemeClr val="tx1"/>
            </a:solidFill>
          </a:endParaRPr>
        </a:p>
      </dgm:t>
    </dgm:pt>
    <dgm:pt modelId="{E849A580-3215-41FC-B194-3049E5CF4A13}" type="parTrans" cxnId="{89C2B078-B570-485C-9BD5-125283AE19A8}">
      <dgm:prSet/>
      <dgm:spPr/>
      <dgm:t>
        <a:bodyPr/>
        <a:lstStyle/>
        <a:p>
          <a:endParaRPr lang="en-US">
            <a:solidFill>
              <a:schemeClr val="tx1"/>
            </a:solidFill>
          </a:endParaRPr>
        </a:p>
      </dgm:t>
    </dgm:pt>
    <dgm:pt modelId="{5FC0EBE4-8B97-4191-A05F-3EF6F2A2D7C8}" type="sibTrans" cxnId="{89C2B078-B570-485C-9BD5-125283AE19A8}">
      <dgm:prSet/>
      <dgm:spPr/>
      <dgm:t>
        <a:bodyPr/>
        <a:lstStyle/>
        <a:p>
          <a:endParaRPr lang="en-US">
            <a:solidFill>
              <a:schemeClr val="tx1"/>
            </a:solidFill>
          </a:endParaRPr>
        </a:p>
      </dgm:t>
    </dgm:pt>
    <dgm:pt modelId="{BD830221-3D4F-4401-8475-E849B779A986}">
      <dgm:prSet phldrT="[Text]" phldr="1"/>
      <dgm:spPr/>
      <dgm:t>
        <a:bodyPr/>
        <a:lstStyle/>
        <a:p>
          <a:endParaRPr lang="en-US" dirty="0">
            <a:solidFill>
              <a:schemeClr val="tx1"/>
            </a:solidFill>
          </a:endParaRPr>
        </a:p>
      </dgm:t>
    </dgm:pt>
    <dgm:pt modelId="{E1CA1FA3-3F45-4281-B5E9-79532F8E5A2C}" type="parTrans" cxnId="{803B8E39-D7D7-4291-BEAF-C9A7A301E0C9}">
      <dgm:prSet/>
      <dgm:spPr/>
      <dgm:t>
        <a:bodyPr/>
        <a:lstStyle/>
        <a:p>
          <a:endParaRPr lang="en-US">
            <a:solidFill>
              <a:schemeClr val="tx1"/>
            </a:solidFill>
          </a:endParaRPr>
        </a:p>
      </dgm:t>
    </dgm:pt>
    <dgm:pt modelId="{AFC250F6-20E9-467B-9036-5F65723607AC}" type="sibTrans" cxnId="{803B8E39-D7D7-4291-BEAF-C9A7A301E0C9}">
      <dgm:prSet/>
      <dgm:spPr/>
      <dgm:t>
        <a:bodyPr/>
        <a:lstStyle/>
        <a:p>
          <a:endParaRPr lang="en-US">
            <a:solidFill>
              <a:schemeClr val="tx1"/>
            </a:solidFill>
          </a:endParaRPr>
        </a:p>
      </dgm:t>
    </dgm:pt>
    <dgm:pt modelId="{0E302240-1ADC-4FCB-A63D-66DAC3D6A2C8}">
      <dgm:prSet/>
      <dgm:spPr/>
      <dgm:t>
        <a:bodyPr/>
        <a:lstStyle/>
        <a:p>
          <a:endParaRPr lang="en-US">
            <a:solidFill>
              <a:schemeClr val="tx1"/>
            </a:solidFill>
          </a:endParaRPr>
        </a:p>
      </dgm:t>
    </dgm:pt>
    <dgm:pt modelId="{3036C919-B9BC-4A47-84B2-CC1789203432}" type="parTrans" cxnId="{448F9A4A-3E57-4FC4-8772-B8FACC0D57C5}">
      <dgm:prSet/>
      <dgm:spPr/>
      <dgm:t>
        <a:bodyPr/>
        <a:lstStyle/>
        <a:p>
          <a:endParaRPr lang="en-US">
            <a:solidFill>
              <a:schemeClr val="tx1"/>
            </a:solidFill>
          </a:endParaRPr>
        </a:p>
      </dgm:t>
    </dgm:pt>
    <dgm:pt modelId="{A040A3D6-8B70-4796-9276-EF414A3F28B9}" type="sibTrans" cxnId="{448F9A4A-3E57-4FC4-8772-B8FACC0D57C5}">
      <dgm:prSet/>
      <dgm:spPr/>
      <dgm:t>
        <a:bodyPr/>
        <a:lstStyle/>
        <a:p>
          <a:endParaRPr lang="en-US">
            <a:solidFill>
              <a:schemeClr val="tx1"/>
            </a:solidFill>
          </a:endParaRPr>
        </a:p>
      </dgm:t>
    </dgm:pt>
    <dgm:pt modelId="{2666760F-BD8E-45DD-9441-1FBD380BD454}">
      <dgm:prSet/>
      <dgm:spPr/>
      <dgm:t>
        <a:bodyPr/>
        <a:lstStyle/>
        <a:p>
          <a:endParaRPr lang="en-US">
            <a:solidFill>
              <a:schemeClr val="tx1"/>
            </a:solidFill>
          </a:endParaRPr>
        </a:p>
      </dgm:t>
    </dgm:pt>
    <dgm:pt modelId="{AE5428B6-035C-4F05-9F6D-35796F7A6046}" type="parTrans" cxnId="{1901C8A7-3E51-4BBF-B8B7-50A67CE90949}">
      <dgm:prSet/>
      <dgm:spPr/>
      <dgm:t>
        <a:bodyPr/>
        <a:lstStyle/>
        <a:p>
          <a:endParaRPr lang="en-US">
            <a:solidFill>
              <a:schemeClr val="tx1"/>
            </a:solidFill>
          </a:endParaRPr>
        </a:p>
      </dgm:t>
    </dgm:pt>
    <dgm:pt modelId="{1B8FA5A7-DF0C-4049-B9AD-533C5983FB4E}" type="sibTrans" cxnId="{1901C8A7-3E51-4BBF-B8B7-50A67CE90949}">
      <dgm:prSet/>
      <dgm:spPr/>
      <dgm:t>
        <a:bodyPr/>
        <a:lstStyle/>
        <a:p>
          <a:endParaRPr lang="en-US">
            <a:solidFill>
              <a:schemeClr val="tx1"/>
            </a:solidFill>
          </a:endParaRPr>
        </a:p>
      </dgm:t>
    </dgm:pt>
    <dgm:pt modelId="{67D4F0BF-0E13-4B14-83CE-E60C3666DC3D}" type="pres">
      <dgm:prSet presAssocID="{615AC5F8-BA15-4CAC-8D3C-A2DC97F43821}" presName="Name0" presStyleCnt="0">
        <dgm:presLayoutVars>
          <dgm:chMax val="7"/>
          <dgm:chPref val="7"/>
          <dgm:dir val="rev"/>
          <dgm:animLvl val="lvl"/>
        </dgm:presLayoutVars>
      </dgm:prSet>
      <dgm:spPr/>
      <dgm:t>
        <a:bodyPr/>
        <a:lstStyle/>
        <a:p>
          <a:endParaRPr lang="en-US"/>
        </a:p>
      </dgm:t>
    </dgm:pt>
    <dgm:pt modelId="{1EC6FAC4-0759-42D1-90A1-6C23E36A2D35}" type="pres">
      <dgm:prSet presAssocID="{1A9A025B-C59F-4691-A26F-6B39D1472569}" presName="parentText_1" presStyleLbl="node1" presStyleIdx="0" presStyleCnt="5">
        <dgm:presLayoutVars>
          <dgm:chMax val="1"/>
          <dgm:chPref val="1"/>
          <dgm:bulletEnabled val="1"/>
        </dgm:presLayoutVars>
      </dgm:prSet>
      <dgm:spPr/>
      <dgm:t>
        <a:bodyPr/>
        <a:lstStyle/>
        <a:p>
          <a:endParaRPr lang="en-US"/>
        </a:p>
      </dgm:t>
    </dgm:pt>
    <dgm:pt modelId="{10FE2A87-1575-4E53-BA56-AA1529B0EE8C}" type="pres">
      <dgm:prSet presAssocID="{1A9A025B-C59F-4691-A26F-6B39D1472569}" presName="childText_1" presStyleLbl="node1" presStyleIdx="0" presStyleCnt="5">
        <dgm:presLayoutVars>
          <dgm:chMax val="0"/>
          <dgm:chPref val="0"/>
          <dgm:bulletEnabled val="1"/>
        </dgm:presLayoutVars>
      </dgm:prSet>
      <dgm:spPr/>
      <dgm:t>
        <a:bodyPr/>
        <a:lstStyle/>
        <a:p>
          <a:endParaRPr lang="en-US"/>
        </a:p>
      </dgm:t>
    </dgm:pt>
    <dgm:pt modelId="{0E046B33-06DE-4F9D-B7BE-9F500F98D2E2}" type="pres">
      <dgm:prSet presAssocID="{1A9A025B-C59F-4691-A26F-6B39D1472569}" presName="accentShape_1" presStyleCnt="0"/>
      <dgm:spPr/>
    </dgm:pt>
    <dgm:pt modelId="{705F0119-DBF8-4998-8DE0-46A4913ECCA2}" type="pres">
      <dgm:prSet presAssocID="{1A9A025B-C59F-4691-A26F-6B39D1472569}" presName="imageRepeatNode" presStyleLbl="node1" presStyleIdx="0" presStyleCnt="5" custScaleX="125010" custScaleY="99605" custLinFactNeighborX="54660"/>
      <dgm:spPr/>
      <dgm:t>
        <a:bodyPr/>
        <a:lstStyle/>
        <a:p>
          <a:endParaRPr lang="en-US"/>
        </a:p>
      </dgm:t>
    </dgm:pt>
    <dgm:pt modelId="{8E0590FB-1D25-4B14-ADE7-C5576B3189C0}" type="pres">
      <dgm:prSet presAssocID="{0E302240-1ADC-4FCB-A63D-66DAC3D6A2C8}" presName="parentText_2" presStyleLbl="node1" presStyleIdx="0" presStyleCnt="5">
        <dgm:presLayoutVars>
          <dgm:chMax val="1"/>
          <dgm:chPref val="1"/>
          <dgm:bulletEnabled val="1"/>
        </dgm:presLayoutVars>
      </dgm:prSet>
      <dgm:spPr/>
      <dgm:t>
        <a:bodyPr/>
        <a:lstStyle/>
        <a:p>
          <a:endParaRPr lang="en-US"/>
        </a:p>
      </dgm:t>
    </dgm:pt>
    <dgm:pt modelId="{19F80C45-3BF1-499F-8FE9-D78CC719A100}" type="pres">
      <dgm:prSet presAssocID="{0E302240-1ADC-4FCB-A63D-66DAC3D6A2C8}" presName="childText_2" presStyleLbl="node1" presStyleIdx="0" presStyleCnt="5">
        <dgm:presLayoutVars>
          <dgm:chMax val="0"/>
          <dgm:chPref val="0"/>
          <dgm:bulletEnabled val="1"/>
        </dgm:presLayoutVars>
      </dgm:prSet>
      <dgm:spPr/>
    </dgm:pt>
    <dgm:pt modelId="{6BD86628-272F-4B5E-A13A-587529050A40}" type="pres">
      <dgm:prSet presAssocID="{0E302240-1ADC-4FCB-A63D-66DAC3D6A2C8}" presName="accentShape_2" presStyleCnt="0"/>
      <dgm:spPr/>
    </dgm:pt>
    <dgm:pt modelId="{6CF573F2-F1C2-4482-B749-D97CB004763A}" type="pres">
      <dgm:prSet presAssocID="{0E302240-1ADC-4FCB-A63D-66DAC3D6A2C8}" presName="imageRepeatNode" presStyleLbl="node1" presStyleIdx="1" presStyleCnt="5" custScaleX="125010" custScaleY="101035" custLinFactNeighborX="26824"/>
      <dgm:spPr/>
      <dgm:t>
        <a:bodyPr/>
        <a:lstStyle/>
        <a:p>
          <a:endParaRPr lang="en-US"/>
        </a:p>
      </dgm:t>
    </dgm:pt>
    <dgm:pt modelId="{014ACA80-EF19-4C66-AEBE-DAD543F14A95}" type="pres">
      <dgm:prSet presAssocID="{2666760F-BD8E-45DD-9441-1FBD380BD454}" presName="parentText_3" presStyleLbl="node1" presStyleIdx="1" presStyleCnt="5">
        <dgm:presLayoutVars>
          <dgm:chMax val="1"/>
          <dgm:chPref val="1"/>
          <dgm:bulletEnabled val="1"/>
        </dgm:presLayoutVars>
      </dgm:prSet>
      <dgm:spPr/>
      <dgm:t>
        <a:bodyPr/>
        <a:lstStyle/>
        <a:p>
          <a:endParaRPr lang="en-US"/>
        </a:p>
      </dgm:t>
    </dgm:pt>
    <dgm:pt modelId="{D14793D4-E5DC-4022-8AD1-BE2280821265}" type="pres">
      <dgm:prSet presAssocID="{2666760F-BD8E-45DD-9441-1FBD380BD454}" presName="childText_3" presStyleLbl="node1" presStyleIdx="1" presStyleCnt="5">
        <dgm:presLayoutVars>
          <dgm:chMax val="0"/>
          <dgm:chPref val="0"/>
          <dgm:bulletEnabled val="1"/>
        </dgm:presLayoutVars>
      </dgm:prSet>
      <dgm:spPr/>
    </dgm:pt>
    <dgm:pt modelId="{1EECE026-615D-4C50-AD00-339205F9B368}" type="pres">
      <dgm:prSet presAssocID="{2666760F-BD8E-45DD-9441-1FBD380BD454}" presName="accentShape_3" presStyleCnt="0"/>
      <dgm:spPr/>
    </dgm:pt>
    <dgm:pt modelId="{F85E596B-1681-4E35-A298-25DB5A4477FC}" type="pres">
      <dgm:prSet presAssocID="{2666760F-BD8E-45DD-9441-1FBD380BD454}" presName="imageRepeatNode" presStyleLbl="node1" presStyleIdx="2" presStyleCnt="5" custScaleX="125010" custScaleY="103861" custLinFactNeighborX="-2112"/>
      <dgm:spPr/>
      <dgm:t>
        <a:bodyPr/>
        <a:lstStyle/>
        <a:p>
          <a:endParaRPr lang="en-US"/>
        </a:p>
      </dgm:t>
    </dgm:pt>
    <dgm:pt modelId="{4FCD07BF-F08E-4248-91CD-A98ED0BE863B}" type="pres">
      <dgm:prSet presAssocID="{75613E82-8BE5-42A5-A43C-4CBC98A4FADD}" presName="parentText_4" presStyleLbl="node1" presStyleIdx="2" presStyleCnt="5">
        <dgm:presLayoutVars>
          <dgm:chMax val="1"/>
          <dgm:chPref val="1"/>
          <dgm:bulletEnabled val="1"/>
        </dgm:presLayoutVars>
      </dgm:prSet>
      <dgm:spPr/>
      <dgm:t>
        <a:bodyPr/>
        <a:lstStyle/>
        <a:p>
          <a:endParaRPr lang="en-US"/>
        </a:p>
      </dgm:t>
    </dgm:pt>
    <dgm:pt modelId="{88D8949D-0E22-4FAF-AFAB-B92C2F935D13}" type="pres">
      <dgm:prSet presAssocID="{75613E82-8BE5-42A5-A43C-4CBC98A4FADD}" presName="childText_4" presStyleLbl="node1" presStyleIdx="2" presStyleCnt="5">
        <dgm:presLayoutVars>
          <dgm:chMax val="0"/>
          <dgm:chPref val="0"/>
          <dgm:bulletEnabled val="1"/>
        </dgm:presLayoutVars>
      </dgm:prSet>
      <dgm:spPr/>
      <dgm:t>
        <a:bodyPr/>
        <a:lstStyle/>
        <a:p>
          <a:endParaRPr lang="en-US"/>
        </a:p>
      </dgm:t>
    </dgm:pt>
    <dgm:pt modelId="{94BDBE68-007B-441F-869A-536B606A54BB}" type="pres">
      <dgm:prSet presAssocID="{75613E82-8BE5-42A5-A43C-4CBC98A4FADD}" presName="accentShape_4" presStyleCnt="0"/>
      <dgm:spPr/>
    </dgm:pt>
    <dgm:pt modelId="{AB77C9A9-C02E-4E4D-8D0E-882DBEC39CAB}" type="pres">
      <dgm:prSet presAssocID="{75613E82-8BE5-42A5-A43C-4CBC98A4FADD}" presName="imageRepeatNode" presStyleLbl="node1" presStyleIdx="3" presStyleCnt="5" custScaleX="125010" custScaleY="108195" custLinFactNeighborX="-25433" custLinFactNeighborY="10337"/>
      <dgm:spPr/>
      <dgm:t>
        <a:bodyPr/>
        <a:lstStyle/>
        <a:p>
          <a:endParaRPr lang="en-US"/>
        </a:p>
      </dgm:t>
    </dgm:pt>
    <dgm:pt modelId="{49E69C0B-E19C-4BF5-97F9-8AD14D8AE8FF}" type="pres">
      <dgm:prSet presAssocID="{BD830221-3D4F-4401-8475-E849B779A986}" presName="parentText_5" presStyleLbl="node1" presStyleIdx="3" presStyleCnt="5">
        <dgm:presLayoutVars>
          <dgm:chMax val="1"/>
          <dgm:chPref val="1"/>
          <dgm:bulletEnabled val="1"/>
        </dgm:presLayoutVars>
      </dgm:prSet>
      <dgm:spPr/>
      <dgm:t>
        <a:bodyPr/>
        <a:lstStyle/>
        <a:p>
          <a:endParaRPr lang="en-US"/>
        </a:p>
      </dgm:t>
    </dgm:pt>
    <dgm:pt modelId="{7D2FD659-8676-4DEE-BA91-54E97A358207}" type="pres">
      <dgm:prSet presAssocID="{BD830221-3D4F-4401-8475-E849B779A986}" presName="childText_5" presStyleLbl="node1" presStyleIdx="3" presStyleCnt="5">
        <dgm:presLayoutVars>
          <dgm:chMax val="0"/>
          <dgm:chPref val="0"/>
          <dgm:bulletEnabled val="1"/>
        </dgm:presLayoutVars>
      </dgm:prSet>
      <dgm:spPr/>
      <dgm:t>
        <a:bodyPr/>
        <a:lstStyle/>
        <a:p>
          <a:endParaRPr lang="en-US"/>
        </a:p>
      </dgm:t>
    </dgm:pt>
    <dgm:pt modelId="{17722A7A-7B9E-4974-835B-20065A0E67FA}" type="pres">
      <dgm:prSet presAssocID="{BD830221-3D4F-4401-8475-E849B779A986}" presName="accentShape_5" presStyleCnt="0"/>
      <dgm:spPr/>
    </dgm:pt>
    <dgm:pt modelId="{8104C028-01C6-4119-8D8B-6A5EB2701EA5}" type="pres">
      <dgm:prSet presAssocID="{BD830221-3D4F-4401-8475-E849B779A986}" presName="imageRepeatNode" presStyleLbl="node1" presStyleIdx="4" presStyleCnt="5" custScaleX="125010" custScaleY="114294" custLinFactNeighborX="-54660"/>
      <dgm:spPr/>
      <dgm:t>
        <a:bodyPr/>
        <a:lstStyle/>
        <a:p>
          <a:endParaRPr lang="en-US"/>
        </a:p>
      </dgm:t>
    </dgm:pt>
  </dgm:ptLst>
  <dgm:cxnLst>
    <dgm:cxn modelId="{1901C8A7-3E51-4BBF-B8B7-50A67CE90949}" srcId="{615AC5F8-BA15-4CAC-8D3C-A2DC97F43821}" destId="{2666760F-BD8E-45DD-9441-1FBD380BD454}" srcOrd="2" destOrd="0" parTransId="{AE5428B6-035C-4F05-9F6D-35796F7A6046}" sibTransId="{1B8FA5A7-DF0C-4049-B9AD-533C5983FB4E}"/>
    <dgm:cxn modelId="{0D3424E3-7055-4297-9B75-AA3D6FBF7CC2}" type="presOf" srcId="{75613E82-8BE5-42A5-A43C-4CBC98A4FADD}" destId="{4FCD07BF-F08E-4248-91CD-A98ED0BE863B}" srcOrd="0" destOrd="0" presId="urn:microsoft.com/office/officeart/2009/3/layout/BlockDescendingList"/>
    <dgm:cxn modelId="{89C2B078-B570-485C-9BD5-125283AE19A8}" srcId="{615AC5F8-BA15-4CAC-8D3C-A2DC97F43821}" destId="{75613E82-8BE5-42A5-A43C-4CBC98A4FADD}" srcOrd="3" destOrd="0" parTransId="{E849A580-3215-41FC-B194-3049E5CF4A13}" sibTransId="{5FC0EBE4-8B97-4191-A05F-3EF6F2A2D7C8}"/>
    <dgm:cxn modelId="{448F9A4A-3E57-4FC4-8772-B8FACC0D57C5}" srcId="{615AC5F8-BA15-4CAC-8D3C-A2DC97F43821}" destId="{0E302240-1ADC-4FCB-A63D-66DAC3D6A2C8}" srcOrd="1" destOrd="0" parTransId="{3036C919-B9BC-4A47-84B2-CC1789203432}" sibTransId="{A040A3D6-8B70-4796-9276-EF414A3F28B9}"/>
    <dgm:cxn modelId="{A65D73D3-496E-44E1-95A5-B275991212E5}" type="presOf" srcId="{1A9A025B-C59F-4691-A26F-6B39D1472569}" destId="{1EC6FAC4-0759-42D1-90A1-6C23E36A2D35}" srcOrd="0" destOrd="0" presId="urn:microsoft.com/office/officeart/2009/3/layout/BlockDescendingList"/>
    <dgm:cxn modelId="{803B8E39-D7D7-4291-BEAF-C9A7A301E0C9}" srcId="{615AC5F8-BA15-4CAC-8D3C-A2DC97F43821}" destId="{BD830221-3D4F-4401-8475-E849B779A986}" srcOrd="4" destOrd="0" parTransId="{E1CA1FA3-3F45-4281-B5E9-79532F8E5A2C}" sibTransId="{AFC250F6-20E9-467B-9036-5F65723607AC}"/>
    <dgm:cxn modelId="{6997B590-22AF-47F8-80CE-AF835C8436F8}" type="presOf" srcId="{0E302240-1ADC-4FCB-A63D-66DAC3D6A2C8}" destId="{8E0590FB-1D25-4B14-ADE7-C5576B3189C0}" srcOrd="0" destOrd="0" presId="urn:microsoft.com/office/officeart/2009/3/layout/BlockDescendingList"/>
    <dgm:cxn modelId="{2025DE63-27E3-4F88-BAA5-55B3EFEEDC91}" type="presOf" srcId="{2666760F-BD8E-45DD-9441-1FBD380BD454}" destId="{014ACA80-EF19-4C66-AEBE-DAD543F14A95}" srcOrd="0" destOrd="0" presId="urn:microsoft.com/office/officeart/2009/3/layout/BlockDescendingList"/>
    <dgm:cxn modelId="{A0438207-88AA-41DE-9D37-5AF934C87366}" type="presOf" srcId="{BD830221-3D4F-4401-8475-E849B779A986}" destId="{8104C028-01C6-4119-8D8B-6A5EB2701EA5}" srcOrd="1" destOrd="0" presId="urn:microsoft.com/office/officeart/2009/3/layout/BlockDescendingList"/>
    <dgm:cxn modelId="{BF3E87F4-0D52-4E71-B5AE-831FBAF49FFF}" type="presOf" srcId="{2666760F-BD8E-45DD-9441-1FBD380BD454}" destId="{F85E596B-1681-4E35-A298-25DB5A4477FC}" srcOrd="1" destOrd="0" presId="urn:microsoft.com/office/officeart/2009/3/layout/BlockDescendingList"/>
    <dgm:cxn modelId="{2145515B-2B08-40EE-A3C5-E929156E5223}" type="presOf" srcId="{615AC5F8-BA15-4CAC-8D3C-A2DC97F43821}" destId="{67D4F0BF-0E13-4B14-83CE-E60C3666DC3D}" srcOrd="0" destOrd="0" presId="urn:microsoft.com/office/officeart/2009/3/layout/BlockDescendingList"/>
    <dgm:cxn modelId="{E872769F-1EF1-4DBA-B01E-AA53E953A389}" type="presOf" srcId="{0E302240-1ADC-4FCB-A63D-66DAC3D6A2C8}" destId="{6CF573F2-F1C2-4482-B749-D97CB004763A}" srcOrd="1" destOrd="0" presId="urn:microsoft.com/office/officeart/2009/3/layout/BlockDescendingList"/>
    <dgm:cxn modelId="{27DA2DF6-E7EB-4180-8BD0-7BE60289CD50}" type="presOf" srcId="{BD830221-3D4F-4401-8475-E849B779A986}" destId="{49E69C0B-E19C-4BF5-97F9-8AD14D8AE8FF}" srcOrd="0" destOrd="0" presId="urn:microsoft.com/office/officeart/2009/3/layout/BlockDescendingList"/>
    <dgm:cxn modelId="{B034A185-81DB-4A5E-8DB4-32607EACD732}" srcId="{615AC5F8-BA15-4CAC-8D3C-A2DC97F43821}" destId="{1A9A025B-C59F-4691-A26F-6B39D1472569}" srcOrd="0" destOrd="0" parTransId="{51064BB6-0114-449B-83EC-9DA4CBECD636}" sibTransId="{0B102AFA-6A73-4BE9-9B2A-4D8B14708762}"/>
    <dgm:cxn modelId="{227C6D9C-3609-4E31-8C46-3810D4185267}" type="presOf" srcId="{1A9A025B-C59F-4691-A26F-6B39D1472569}" destId="{705F0119-DBF8-4998-8DE0-46A4913ECCA2}" srcOrd="1" destOrd="0" presId="urn:microsoft.com/office/officeart/2009/3/layout/BlockDescendingList"/>
    <dgm:cxn modelId="{848352D8-134D-4B67-B841-450B2AB56187}" type="presOf" srcId="{75613E82-8BE5-42A5-A43C-4CBC98A4FADD}" destId="{AB77C9A9-C02E-4E4D-8D0E-882DBEC39CAB}" srcOrd="1" destOrd="0" presId="urn:microsoft.com/office/officeart/2009/3/layout/BlockDescendingList"/>
    <dgm:cxn modelId="{AE045832-E473-46BC-8F51-5338D6CD5023}" type="presParOf" srcId="{67D4F0BF-0E13-4B14-83CE-E60C3666DC3D}" destId="{1EC6FAC4-0759-42D1-90A1-6C23E36A2D35}" srcOrd="0" destOrd="0" presId="urn:microsoft.com/office/officeart/2009/3/layout/BlockDescendingList"/>
    <dgm:cxn modelId="{0BB22255-CABB-4DC0-839E-622E23112A68}" type="presParOf" srcId="{67D4F0BF-0E13-4B14-83CE-E60C3666DC3D}" destId="{10FE2A87-1575-4E53-BA56-AA1529B0EE8C}" srcOrd="1" destOrd="0" presId="urn:microsoft.com/office/officeart/2009/3/layout/BlockDescendingList"/>
    <dgm:cxn modelId="{F894E3FF-DFE4-4A4D-8931-65269836CA0E}" type="presParOf" srcId="{67D4F0BF-0E13-4B14-83CE-E60C3666DC3D}" destId="{0E046B33-06DE-4F9D-B7BE-9F500F98D2E2}" srcOrd="2" destOrd="0" presId="urn:microsoft.com/office/officeart/2009/3/layout/BlockDescendingList"/>
    <dgm:cxn modelId="{5FD0D9F8-2A85-4105-BCC9-FE9A300309EA}" type="presParOf" srcId="{0E046B33-06DE-4F9D-B7BE-9F500F98D2E2}" destId="{705F0119-DBF8-4998-8DE0-46A4913ECCA2}" srcOrd="0" destOrd="0" presId="urn:microsoft.com/office/officeart/2009/3/layout/BlockDescendingList"/>
    <dgm:cxn modelId="{A23A02AF-22A6-4A7B-A242-8F2DB1E0AC40}" type="presParOf" srcId="{67D4F0BF-0E13-4B14-83CE-E60C3666DC3D}" destId="{8E0590FB-1D25-4B14-ADE7-C5576B3189C0}" srcOrd="3" destOrd="0" presId="urn:microsoft.com/office/officeart/2009/3/layout/BlockDescendingList"/>
    <dgm:cxn modelId="{73D9136D-77B0-451F-9C3B-475ECCC70139}" type="presParOf" srcId="{67D4F0BF-0E13-4B14-83CE-E60C3666DC3D}" destId="{19F80C45-3BF1-499F-8FE9-D78CC719A100}" srcOrd="4" destOrd="0" presId="urn:microsoft.com/office/officeart/2009/3/layout/BlockDescendingList"/>
    <dgm:cxn modelId="{40B97150-CE35-4E91-994A-52CAD10ED69B}" type="presParOf" srcId="{67D4F0BF-0E13-4B14-83CE-E60C3666DC3D}" destId="{6BD86628-272F-4B5E-A13A-587529050A40}" srcOrd="5" destOrd="0" presId="urn:microsoft.com/office/officeart/2009/3/layout/BlockDescendingList"/>
    <dgm:cxn modelId="{A44F21B6-FE1E-47C2-87F5-217CE6CE9400}" type="presParOf" srcId="{6BD86628-272F-4B5E-A13A-587529050A40}" destId="{6CF573F2-F1C2-4482-B749-D97CB004763A}" srcOrd="0" destOrd="0" presId="urn:microsoft.com/office/officeart/2009/3/layout/BlockDescendingList"/>
    <dgm:cxn modelId="{9685F92A-6C86-4683-A886-D2CE5943B573}" type="presParOf" srcId="{67D4F0BF-0E13-4B14-83CE-E60C3666DC3D}" destId="{014ACA80-EF19-4C66-AEBE-DAD543F14A95}" srcOrd="6" destOrd="0" presId="urn:microsoft.com/office/officeart/2009/3/layout/BlockDescendingList"/>
    <dgm:cxn modelId="{622EC8D7-9A0A-4F51-8752-7C9DD4D533BD}" type="presParOf" srcId="{67D4F0BF-0E13-4B14-83CE-E60C3666DC3D}" destId="{D14793D4-E5DC-4022-8AD1-BE2280821265}" srcOrd="7" destOrd="0" presId="urn:microsoft.com/office/officeart/2009/3/layout/BlockDescendingList"/>
    <dgm:cxn modelId="{A16446A6-AF5C-4AF3-BE50-0EAB57229F40}" type="presParOf" srcId="{67D4F0BF-0E13-4B14-83CE-E60C3666DC3D}" destId="{1EECE026-615D-4C50-AD00-339205F9B368}" srcOrd="8" destOrd="0" presId="urn:microsoft.com/office/officeart/2009/3/layout/BlockDescendingList"/>
    <dgm:cxn modelId="{2F14C249-3138-4D83-98FA-9088671F1177}" type="presParOf" srcId="{1EECE026-615D-4C50-AD00-339205F9B368}" destId="{F85E596B-1681-4E35-A298-25DB5A4477FC}" srcOrd="0" destOrd="0" presId="urn:microsoft.com/office/officeart/2009/3/layout/BlockDescendingList"/>
    <dgm:cxn modelId="{3208F0BD-2527-4D43-AC91-C1535594A1B0}" type="presParOf" srcId="{67D4F0BF-0E13-4B14-83CE-E60C3666DC3D}" destId="{4FCD07BF-F08E-4248-91CD-A98ED0BE863B}" srcOrd="9" destOrd="0" presId="urn:microsoft.com/office/officeart/2009/3/layout/BlockDescendingList"/>
    <dgm:cxn modelId="{B563FF2D-B7CB-4D7D-988F-CE69A1FF15ED}" type="presParOf" srcId="{67D4F0BF-0E13-4B14-83CE-E60C3666DC3D}" destId="{88D8949D-0E22-4FAF-AFAB-B92C2F935D13}" srcOrd="10" destOrd="0" presId="urn:microsoft.com/office/officeart/2009/3/layout/BlockDescendingList"/>
    <dgm:cxn modelId="{399DFF21-8FB7-4F14-8764-545A2942CDA3}" type="presParOf" srcId="{67D4F0BF-0E13-4B14-83CE-E60C3666DC3D}" destId="{94BDBE68-007B-441F-869A-536B606A54BB}" srcOrd="11" destOrd="0" presId="urn:microsoft.com/office/officeart/2009/3/layout/BlockDescendingList"/>
    <dgm:cxn modelId="{4F0FC71E-4383-44D8-8050-CD545D5E9FAB}" type="presParOf" srcId="{94BDBE68-007B-441F-869A-536B606A54BB}" destId="{AB77C9A9-C02E-4E4D-8D0E-882DBEC39CAB}" srcOrd="0" destOrd="0" presId="urn:microsoft.com/office/officeart/2009/3/layout/BlockDescendingList"/>
    <dgm:cxn modelId="{26F28C62-9ECD-4F78-8255-743D33F64915}" type="presParOf" srcId="{67D4F0BF-0E13-4B14-83CE-E60C3666DC3D}" destId="{49E69C0B-E19C-4BF5-97F9-8AD14D8AE8FF}" srcOrd="12" destOrd="0" presId="urn:microsoft.com/office/officeart/2009/3/layout/BlockDescendingList"/>
    <dgm:cxn modelId="{C7989D1F-B16E-4D0F-BC79-A7FD4A9BADFE}" type="presParOf" srcId="{67D4F0BF-0E13-4B14-83CE-E60C3666DC3D}" destId="{7D2FD659-8676-4DEE-BA91-54E97A358207}" srcOrd="13" destOrd="0" presId="urn:microsoft.com/office/officeart/2009/3/layout/BlockDescendingList"/>
    <dgm:cxn modelId="{FCFBF6D7-82DE-4C45-BED4-6114447EB127}" type="presParOf" srcId="{67D4F0BF-0E13-4B14-83CE-E60C3666DC3D}" destId="{17722A7A-7B9E-4974-835B-20065A0E67FA}" srcOrd="14" destOrd="0" presId="urn:microsoft.com/office/officeart/2009/3/layout/BlockDescendingList"/>
    <dgm:cxn modelId="{C7AF07CE-8E83-4217-95DA-278924268103}" type="presParOf" srcId="{17722A7A-7B9E-4974-835B-20065A0E67FA}" destId="{8104C028-01C6-4119-8D8B-6A5EB2701EA5}" srcOrd="0" destOrd="0" presId="urn:microsoft.com/office/officeart/2009/3/layout/BlockDescending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D2DACA-1029-4E3A-9621-F9044A11B9C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8685449-E9E3-4FF5-96B1-8BFCCC7085F6}">
      <dgm:prSet phldrT="[Text]">
        <dgm:style>
          <a:lnRef idx="2">
            <a:schemeClr val="accent2"/>
          </a:lnRef>
          <a:fillRef idx="1">
            <a:schemeClr val="lt1"/>
          </a:fillRef>
          <a:effectRef idx="0">
            <a:schemeClr val="accent2"/>
          </a:effectRef>
          <a:fontRef idx="minor">
            <a:schemeClr val="dk1"/>
          </a:fontRef>
        </dgm:style>
      </dgm:prSet>
      <dgm:spPr>
        <a:ln w="76200"/>
      </dgm:spPr>
      <dgm:t>
        <a:bodyPr/>
        <a:lstStyle/>
        <a:p>
          <a:r>
            <a:rPr lang="en-US" dirty="0" smtClean="0">
              <a:solidFill>
                <a:schemeClr val="tx1"/>
              </a:solidFill>
            </a:rPr>
            <a:t>Lack of problem focus or only focusing on “lack of” statements</a:t>
          </a:r>
          <a:endParaRPr lang="en-US" dirty="0">
            <a:solidFill>
              <a:schemeClr val="tx1"/>
            </a:solidFill>
          </a:endParaRPr>
        </a:p>
      </dgm:t>
    </dgm:pt>
    <dgm:pt modelId="{8D5EEADE-2F10-46DF-8146-59DCF09F7321}" type="parTrans" cxnId="{E0D9967E-D1FB-4940-A8B7-E1F1E5D6B344}">
      <dgm:prSet/>
      <dgm:spPr/>
      <dgm:t>
        <a:bodyPr/>
        <a:lstStyle/>
        <a:p>
          <a:endParaRPr lang="en-US">
            <a:solidFill>
              <a:schemeClr val="tx1"/>
            </a:solidFill>
          </a:endParaRPr>
        </a:p>
      </dgm:t>
    </dgm:pt>
    <dgm:pt modelId="{0EE37B2F-5B96-463C-B692-AA99216F7A8D}" type="sibTrans" cxnId="{E0D9967E-D1FB-4940-A8B7-E1F1E5D6B344}">
      <dgm:prSet/>
      <dgm:spPr/>
      <dgm:t>
        <a:bodyPr/>
        <a:lstStyle/>
        <a:p>
          <a:endParaRPr lang="en-US">
            <a:solidFill>
              <a:schemeClr val="tx1"/>
            </a:solidFill>
          </a:endParaRPr>
        </a:p>
      </dgm:t>
    </dgm:pt>
    <dgm:pt modelId="{E58A662A-473B-492B-82BD-AACFABE72389}">
      <dgm:prSet phldrT="[Text]">
        <dgm:style>
          <a:lnRef idx="2">
            <a:schemeClr val="accent3"/>
          </a:lnRef>
          <a:fillRef idx="1">
            <a:schemeClr val="lt1"/>
          </a:fillRef>
          <a:effectRef idx="0">
            <a:schemeClr val="accent3"/>
          </a:effectRef>
          <a:fontRef idx="minor">
            <a:schemeClr val="dk1"/>
          </a:fontRef>
        </dgm:style>
      </dgm:prSet>
      <dgm:spPr>
        <a:ln w="76200"/>
      </dgm:spPr>
      <dgm:t>
        <a:bodyPr/>
        <a:lstStyle/>
        <a:p>
          <a:r>
            <a:rPr lang="en-US" dirty="0" smtClean="0">
              <a:solidFill>
                <a:schemeClr val="tx1"/>
              </a:solidFill>
            </a:rPr>
            <a:t>Lack of alignment</a:t>
          </a:r>
          <a:endParaRPr lang="en-US" dirty="0">
            <a:solidFill>
              <a:schemeClr val="tx1"/>
            </a:solidFill>
          </a:endParaRPr>
        </a:p>
      </dgm:t>
    </dgm:pt>
    <dgm:pt modelId="{C272E8C8-5F33-4301-AAB4-56C93114150E}" type="parTrans" cxnId="{54AEF972-A88C-4F73-AB45-51DE51AA73D7}">
      <dgm:prSet/>
      <dgm:spPr/>
      <dgm:t>
        <a:bodyPr/>
        <a:lstStyle/>
        <a:p>
          <a:endParaRPr lang="en-US">
            <a:solidFill>
              <a:schemeClr val="tx1"/>
            </a:solidFill>
          </a:endParaRPr>
        </a:p>
      </dgm:t>
    </dgm:pt>
    <dgm:pt modelId="{4DA7A4A6-90F9-45D7-868E-8F8C9C1BAEB5}" type="sibTrans" cxnId="{54AEF972-A88C-4F73-AB45-51DE51AA73D7}">
      <dgm:prSet/>
      <dgm:spPr/>
      <dgm:t>
        <a:bodyPr/>
        <a:lstStyle/>
        <a:p>
          <a:endParaRPr lang="en-US">
            <a:solidFill>
              <a:schemeClr val="tx1"/>
            </a:solidFill>
          </a:endParaRPr>
        </a:p>
      </dgm:t>
    </dgm:pt>
    <dgm:pt modelId="{9ED5763A-6065-40ED-ADAE-A8DE50D18278}">
      <dgm:prSet phldrT="[Text]">
        <dgm:style>
          <a:lnRef idx="2">
            <a:schemeClr val="accent4"/>
          </a:lnRef>
          <a:fillRef idx="1">
            <a:schemeClr val="lt1"/>
          </a:fillRef>
          <a:effectRef idx="0">
            <a:schemeClr val="accent4"/>
          </a:effectRef>
          <a:fontRef idx="minor">
            <a:schemeClr val="dk1"/>
          </a:fontRef>
        </dgm:style>
      </dgm:prSet>
      <dgm:spPr>
        <a:ln w="76200"/>
      </dgm:spPr>
      <dgm:t>
        <a:bodyPr/>
        <a:lstStyle/>
        <a:p>
          <a:r>
            <a:rPr lang="en-US" dirty="0" smtClean="0">
              <a:solidFill>
                <a:schemeClr val="tx1"/>
              </a:solidFill>
            </a:rPr>
            <a:t>Target communities not identified and data not shared on target communities</a:t>
          </a:r>
          <a:endParaRPr lang="en-US" dirty="0">
            <a:solidFill>
              <a:schemeClr val="tx1"/>
            </a:solidFill>
          </a:endParaRPr>
        </a:p>
      </dgm:t>
    </dgm:pt>
    <dgm:pt modelId="{2BE6C357-2900-4FB7-8723-54FC7DB90EB4}" type="parTrans" cxnId="{78FD5F2A-899F-46EA-BB32-1C92A2720637}">
      <dgm:prSet/>
      <dgm:spPr/>
      <dgm:t>
        <a:bodyPr/>
        <a:lstStyle/>
        <a:p>
          <a:endParaRPr lang="en-US">
            <a:solidFill>
              <a:schemeClr val="tx1"/>
            </a:solidFill>
          </a:endParaRPr>
        </a:p>
      </dgm:t>
    </dgm:pt>
    <dgm:pt modelId="{08F318DB-8328-4895-B6A4-B28D7F6FDB26}" type="sibTrans" cxnId="{78FD5F2A-899F-46EA-BB32-1C92A2720637}">
      <dgm:prSet/>
      <dgm:spPr/>
      <dgm:t>
        <a:bodyPr/>
        <a:lstStyle/>
        <a:p>
          <a:endParaRPr lang="en-US">
            <a:solidFill>
              <a:schemeClr val="tx1"/>
            </a:solidFill>
          </a:endParaRPr>
        </a:p>
      </dgm:t>
    </dgm:pt>
    <dgm:pt modelId="{A207DDF5-CBF3-41D4-A5CB-DD7EDC92CA04}">
      <dgm:prSet phldrT="[Text]">
        <dgm:style>
          <a:lnRef idx="2">
            <a:schemeClr val="accent5"/>
          </a:lnRef>
          <a:fillRef idx="1">
            <a:schemeClr val="lt1"/>
          </a:fillRef>
          <a:effectRef idx="0">
            <a:schemeClr val="accent5"/>
          </a:effectRef>
          <a:fontRef idx="minor">
            <a:schemeClr val="dk1"/>
          </a:fontRef>
        </dgm:style>
      </dgm:prSet>
      <dgm:spPr>
        <a:ln w="76200"/>
      </dgm:spPr>
      <dgm:t>
        <a:bodyPr/>
        <a:lstStyle/>
        <a:p>
          <a:r>
            <a:rPr lang="en-US" dirty="0" smtClean="0">
              <a:solidFill>
                <a:schemeClr val="tx1"/>
              </a:solidFill>
            </a:rPr>
            <a:t>Activities not clear</a:t>
          </a:r>
          <a:endParaRPr lang="en-US" dirty="0">
            <a:solidFill>
              <a:schemeClr val="tx1"/>
            </a:solidFill>
          </a:endParaRPr>
        </a:p>
      </dgm:t>
    </dgm:pt>
    <dgm:pt modelId="{0E721BA9-613E-48FF-9336-0AFC5BBC2BFC}" type="parTrans" cxnId="{F3AEC6B1-300C-4933-AEF3-77F298F6D2F0}">
      <dgm:prSet/>
      <dgm:spPr/>
      <dgm:t>
        <a:bodyPr/>
        <a:lstStyle/>
        <a:p>
          <a:endParaRPr lang="en-US">
            <a:solidFill>
              <a:schemeClr val="tx1"/>
            </a:solidFill>
          </a:endParaRPr>
        </a:p>
      </dgm:t>
    </dgm:pt>
    <dgm:pt modelId="{11D07691-A7F6-40AD-91DD-9E37E32077E7}" type="sibTrans" cxnId="{F3AEC6B1-300C-4933-AEF3-77F298F6D2F0}">
      <dgm:prSet/>
      <dgm:spPr/>
      <dgm:t>
        <a:bodyPr/>
        <a:lstStyle/>
        <a:p>
          <a:endParaRPr lang="en-US">
            <a:solidFill>
              <a:schemeClr val="tx1"/>
            </a:solidFill>
          </a:endParaRPr>
        </a:p>
      </dgm:t>
    </dgm:pt>
    <dgm:pt modelId="{C0A3B3E9-0710-47EC-93ED-314791E60199}">
      <dgm:prSet phldrT="[Text]">
        <dgm:style>
          <a:lnRef idx="2">
            <a:schemeClr val="accent6"/>
          </a:lnRef>
          <a:fillRef idx="1">
            <a:schemeClr val="lt1"/>
          </a:fillRef>
          <a:effectRef idx="0">
            <a:schemeClr val="accent6"/>
          </a:effectRef>
          <a:fontRef idx="minor">
            <a:schemeClr val="dk1"/>
          </a:fontRef>
        </dgm:style>
      </dgm:prSet>
      <dgm:spPr>
        <a:ln w="76200"/>
      </dgm:spPr>
      <dgm:t>
        <a:bodyPr/>
        <a:lstStyle/>
        <a:p>
          <a:r>
            <a:rPr lang="en-US" dirty="0" smtClean="0">
              <a:solidFill>
                <a:schemeClr val="tx1"/>
              </a:solidFill>
            </a:rPr>
            <a:t>Criteria not addressed</a:t>
          </a:r>
          <a:endParaRPr lang="en-US" dirty="0">
            <a:solidFill>
              <a:schemeClr val="tx1"/>
            </a:solidFill>
          </a:endParaRPr>
        </a:p>
      </dgm:t>
    </dgm:pt>
    <dgm:pt modelId="{BED58426-2A56-45EB-B5A1-F20D67639F45}" type="parTrans" cxnId="{1E399A29-29C1-4F96-9D64-85555BDC8E1D}">
      <dgm:prSet/>
      <dgm:spPr/>
      <dgm:t>
        <a:bodyPr/>
        <a:lstStyle/>
        <a:p>
          <a:endParaRPr lang="en-US">
            <a:solidFill>
              <a:schemeClr val="tx1"/>
            </a:solidFill>
          </a:endParaRPr>
        </a:p>
      </dgm:t>
    </dgm:pt>
    <dgm:pt modelId="{4058475B-AA2F-4EFD-8DAD-091C373B2D34}" type="sibTrans" cxnId="{1E399A29-29C1-4F96-9D64-85555BDC8E1D}">
      <dgm:prSet/>
      <dgm:spPr/>
      <dgm:t>
        <a:bodyPr/>
        <a:lstStyle/>
        <a:p>
          <a:endParaRPr lang="en-US">
            <a:solidFill>
              <a:schemeClr val="tx1"/>
            </a:solidFill>
          </a:endParaRPr>
        </a:p>
      </dgm:t>
    </dgm:pt>
    <dgm:pt modelId="{3AFD53D4-42ED-41E1-BC5E-18A3B400866B}" type="pres">
      <dgm:prSet presAssocID="{B9D2DACA-1029-4E3A-9621-F9044A11B9C9}" presName="diagram" presStyleCnt="0">
        <dgm:presLayoutVars>
          <dgm:dir/>
          <dgm:resizeHandles val="exact"/>
        </dgm:presLayoutVars>
      </dgm:prSet>
      <dgm:spPr/>
      <dgm:t>
        <a:bodyPr/>
        <a:lstStyle/>
        <a:p>
          <a:endParaRPr lang="en-US"/>
        </a:p>
      </dgm:t>
    </dgm:pt>
    <dgm:pt modelId="{1DB0DDCC-0E6C-4231-9C18-918EAFF420CD}" type="pres">
      <dgm:prSet presAssocID="{D8685449-E9E3-4FF5-96B1-8BFCCC7085F6}" presName="node" presStyleLbl="node1" presStyleIdx="0" presStyleCnt="5" custLinFactNeighborX="1749">
        <dgm:presLayoutVars>
          <dgm:bulletEnabled val="1"/>
        </dgm:presLayoutVars>
      </dgm:prSet>
      <dgm:spPr/>
      <dgm:t>
        <a:bodyPr/>
        <a:lstStyle/>
        <a:p>
          <a:endParaRPr lang="en-US"/>
        </a:p>
      </dgm:t>
    </dgm:pt>
    <dgm:pt modelId="{F2DB5102-EF12-4BCD-A5B9-102B5931881D}" type="pres">
      <dgm:prSet presAssocID="{0EE37B2F-5B96-463C-B692-AA99216F7A8D}" presName="sibTrans" presStyleCnt="0"/>
      <dgm:spPr/>
    </dgm:pt>
    <dgm:pt modelId="{39FB1EF4-DEA6-4CC3-BB5A-278A9D0B6979}" type="pres">
      <dgm:prSet presAssocID="{E58A662A-473B-492B-82BD-AACFABE72389}" presName="node" presStyleLbl="node1" presStyleIdx="1" presStyleCnt="5">
        <dgm:presLayoutVars>
          <dgm:bulletEnabled val="1"/>
        </dgm:presLayoutVars>
      </dgm:prSet>
      <dgm:spPr/>
      <dgm:t>
        <a:bodyPr/>
        <a:lstStyle/>
        <a:p>
          <a:endParaRPr lang="en-US"/>
        </a:p>
      </dgm:t>
    </dgm:pt>
    <dgm:pt modelId="{FC56E057-D7C5-43F5-8091-833AC19C654A}" type="pres">
      <dgm:prSet presAssocID="{4DA7A4A6-90F9-45D7-868E-8F8C9C1BAEB5}" presName="sibTrans" presStyleCnt="0"/>
      <dgm:spPr/>
    </dgm:pt>
    <dgm:pt modelId="{4873FC8D-3008-43CB-9D5F-BCF71CB44DD0}" type="pres">
      <dgm:prSet presAssocID="{9ED5763A-6065-40ED-ADAE-A8DE50D18278}" presName="node" presStyleLbl="node1" presStyleIdx="2" presStyleCnt="5" custLinFactNeighborX="-2000">
        <dgm:presLayoutVars>
          <dgm:bulletEnabled val="1"/>
        </dgm:presLayoutVars>
      </dgm:prSet>
      <dgm:spPr/>
      <dgm:t>
        <a:bodyPr/>
        <a:lstStyle/>
        <a:p>
          <a:endParaRPr lang="en-US"/>
        </a:p>
      </dgm:t>
    </dgm:pt>
    <dgm:pt modelId="{45C04153-542F-45BA-8C17-BFB8310C5DD0}" type="pres">
      <dgm:prSet presAssocID="{08F318DB-8328-4895-B6A4-B28D7F6FDB26}" presName="sibTrans" presStyleCnt="0"/>
      <dgm:spPr/>
    </dgm:pt>
    <dgm:pt modelId="{3C38FE6B-8074-4C36-82E8-443B3F51AADE}" type="pres">
      <dgm:prSet presAssocID="{A207DDF5-CBF3-41D4-A5CB-DD7EDC92CA04}" presName="node" presStyleLbl="node1" presStyleIdx="3" presStyleCnt="5">
        <dgm:presLayoutVars>
          <dgm:bulletEnabled val="1"/>
        </dgm:presLayoutVars>
      </dgm:prSet>
      <dgm:spPr/>
      <dgm:t>
        <a:bodyPr/>
        <a:lstStyle/>
        <a:p>
          <a:endParaRPr lang="en-US"/>
        </a:p>
      </dgm:t>
    </dgm:pt>
    <dgm:pt modelId="{796290BB-D450-4389-BB84-83FC0A9556B4}" type="pres">
      <dgm:prSet presAssocID="{11D07691-A7F6-40AD-91DD-9E37E32077E7}" presName="sibTrans" presStyleCnt="0"/>
      <dgm:spPr/>
    </dgm:pt>
    <dgm:pt modelId="{C759378D-FBA7-4656-A692-271530B4AAE5}" type="pres">
      <dgm:prSet presAssocID="{C0A3B3E9-0710-47EC-93ED-314791E60199}" presName="node" presStyleLbl="node1" presStyleIdx="4" presStyleCnt="5">
        <dgm:presLayoutVars>
          <dgm:bulletEnabled val="1"/>
        </dgm:presLayoutVars>
      </dgm:prSet>
      <dgm:spPr/>
      <dgm:t>
        <a:bodyPr/>
        <a:lstStyle/>
        <a:p>
          <a:endParaRPr lang="en-US"/>
        </a:p>
      </dgm:t>
    </dgm:pt>
  </dgm:ptLst>
  <dgm:cxnLst>
    <dgm:cxn modelId="{E0D9967E-D1FB-4940-A8B7-E1F1E5D6B344}" srcId="{B9D2DACA-1029-4E3A-9621-F9044A11B9C9}" destId="{D8685449-E9E3-4FF5-96B1-8BFCCC7085F6}" srcOrd="0" destOrd="0" parTransId="{8D5EEADE-2F10-46DF-8146-59DCF09F7321}" sibTransId="{0EE37B2F-5B96-463C-B692-AA99216F7A8D}"/>
    <dgm:cxn modelId="{D6A93F17-39B2-4152-BE35-8E36C8698C5A}" type="presOf" srcId="{C0A3B3E9-0710-47EC-93ED-314791E60199}" destId="{C759378D-FBA7-4656-A692-271530B4AAE5}" srcOrd="0" destOrd="0" presId="urn:microsoft.com/office/officeart/2005/8/layout/default"/>
    <dgm:cxn modelId="{34822EF2-0C7E-48EA-89E3-7CC0737ABF63}" type="presOf" srcId="{9ED5763A-6065-40ED-ADAE-A8DE50D18278}" destId="{4873FC8D-3008-43CB-9D5F-BCF71CB44DD0}" srcOrd="0" destOrd="0" presId="urn:microsoft.com/office/officeart/2005/8/layout/default"/>
    <dgm:cxn modelId="{D2C48D55-57C8-45F8-A4C0-0F0A39923573}" type="presOf" srcId="{A207DDF5-CBF3-41D4-A5CB-DD7EDC92CA04}" destId="{3C38FE6B-8074-4C36-82E8-443B3F51AADE}" srcOrd="0" destOrd="0" presId="urn:microsoft.com/office/officeart/2005/8/layout/default"/>
    <dgm:cxn modelId="{2DC8E6C4-45EC-40A2-AFA6-CD1FA24CB100}" type="presOf" srcId="{E58A662A-473B-492B-82BD-AACFABE72389}" destId="{39FB1EF4-DEA6-4CC3-BB5A-278A9D0B6979}" srcOrd="0" destOrd="0" presId="urn:microsoft.com/office/officeart/2005/8/layout/default"/>
    <dgm:cxn modelId="{F3AEC6B1-300C-4933-AEF3-77F298F6D2F0}" srcId="{B9D2DACA-1029-4E3A-9621-F9044A11B9C9}" destId="{A207DDF5-CBF3-41D4-A5CB-DD7EDC92CA04}" srcOrd="3" destOrd="0" parTransId="{0E721BA9-613E-48FF-9336-0AFC5BBC2BFC}" sibTransId="{11D07691-A7F6-40AD-91DD-9E37E32077E7}"/>
    <dgm:cxn modelId="{1E399A29-29C1-4F96-9D64-85555BDC8E1D}" srcId="{B9D2DACA-1029-4E3A-9621-F9044A11B9C9}" destId="{C0A3B3E9-0710-47EC-93ED-314791E60199}" srcOrd="4" destOrd="0" parTransId="{BED58426-2A56-45EB-B5A1-F20D67639F45}" sibTransId="{4058475B-AA2F-4EFD-8DAD-091C373B2D34}"/>
    <dgm:cxn modelId="{5BAD085D-2114-4EEB-8F0D-CCB1F0321347}" type="presOf" srcId="{D8685449-E9E3-4FF5-96B1-8BFCCC7085F6}" destId="{1DB0DDCC-0E6C-4231-9C18-918EAFF420CD}" srcOrd="0" destOrd="0" presId="urn:microsoft.com/office/officeart/2005/8/layout/default"/>
    <dgm:cxn modelId="{3079110D-DBEF-453E-900D-4E2212C44AD9}" type="presOf" srcId="{B9D2DACA-1029-4E3A-9621-F9044A11B9C9}" destId="{3AFD53D4-42ED-41E1-BC5E-18A3B400866B}" srcOrd="0" destOrd="0" presId="urn:microsoft.com/office/officeart/2005/8/layout/default"/>
    <dgm:cxn modelId="{78FD5F2A-899F-46EA-BB32-1C92A2720637}" srcId="{B9D2DACA-1029-4E3A-9621-F9044A11B9C9}" destId="{9ED5763A-6065-40ED-ADAE-A8DE50D18278}" srcOrd="2" destOrd="0" parTransId="{2BE6C357-2900-4FB7-8723-54FC7DB90EB4}" sibTransId="{08F318DB-8328-4895-B6A4-B28D7F6FDB26}"/>
    <dgm:cxn modelId="{54AEF972-A88C-4F73-AB45-51DE51AA73D7}" srcId="{B9D2DACA-1029-4E3A-9621-F9044A11B9C9}" destId="{E58A662A-473B-492B-82BD-AACFABE72389}" srcOrd="1" destOrd="0" parTransId="{C272E8C8-5F33-4301-AAB4-56C93114150E}" sibTransId="{4DA7A4A6-90F9-45D7-868E-8F8C9C1BAEB5}"/>
    <dgm:cxn modelId="{37E09139-ECE2-4DFA-AD8B-FC34511DA0AA}" type="presParOf" srcId="{3AFD53D4-42ED-41E1-BC5E-18A3B400866B}" destId="{1DB0DDCC-0E6C-4231-9C18-918EAFF420CD}" srcOrd="0" destOrd="0" presId="urn:microsoft.com/office/officeart/2005/8/layout/default"/>
    <dgm:cxn modelId="{5CBEEBC3-2982-414C-AEE9-5FE42FDCE4A8}" type="presParOf" srcId="{3AFD53D4-42ED-41E1-BC5E-18A3B400866B}" destId="{F2DB5102-EF12-4BCD-A5B9-102B5931881D}" srcOrd="1" destOrd="0" presId="urn:microsoft.com/office/officeart/2005/8/layout/default"/>
    <dgm:cxn modelId="{DFCC8924-A2EE-4337-A558-8593F142632B}" type="presParOf" srcId="{3AFD53D4-42ED-41E1-BC5E-18A3B400866B}" destId="{39FB1EF4-DEA6-4CC3-BB5A-278A9D0B6979}" srcOrd="2" destOrd="0" presId="urn:microsoft.com/office/officeart/2005/8/layout/default"/>
    <dgm:cxn modelId="{AC7DC312-8863-40F1-8AF9-DB76F6BD6CD0}" type="presParOf" srcId="{3AFD53D4-42ED-41E1-BC5E-18A3B400866B}" destId="{FC56E057-D7C5-43F5-8091-833AC19C654A}" srcOrd="3" destOrd="0" presId="urn:microsoft.com/office/officeart/2005/8/layout/default"/>
    <dgm:cxn modelId="{E5D8970F-ACD7-4D4F-9AF7-258C92738D08}" type="presParOf" srcId="{3AFD53D4-42ED-41E1-BC5E-18A3B400866B}" destId="{4873FC8D-3008-43CB-9D5F-BCF71CB44DD0}" srcOrd="4" destOrd="0" presId="urn:microsoft.com/office/officeart/2005/8/layout/default"/>
    <dgm:cxn modelId="{64FCB1FF-6808-44E7-899E-83D6056B1303}" type="presParOf" srcId="{3AFD53D4-42ED-41E1-BC5E-18A3B400866B}" destId="{45C04153-542F-45BA-8C17-BFB8310C5DD0}" srcOrd="5" destOrd="0" presId="urn:microsoft.com/office/officeart/2005/8/layout/default"/>
    <dgm:cxn modelId="{18628018-1FED-4515-8AB9-01B27DACBDB9}" type="presParOf" srcId="{3AFD53D4-42ED-41E1-BC5E-18A3B400866B}" destId="{3C38FE6B-8074-4C36-82E8-443B3F51AADE}" srcOrd="6" destOrd="0" presId="urn:microsoft.com/office/officeart/2005/8/layout/default"/>
    <dgm:cxn modelId="{FAF42A48-C5F4-49B4-A10E-5EBC319A605E}" type="presParOf" srcId="{3AFD53D4-42ED-41E1-BC5E-18A3B400866B}" destId="{796290BB-D450-4389-BB84-83FC0A9556B4}" srcOrd="7" destOrd="0" presId="urn:microsoft.com/office/officeart/2005/8/layout/default"/>
    <dgm:cxn modelId="{B8BB0CA2-5418-4A36-AEB8-CEC410E291A8}" type="presParOf" srcId="{3AFD53D4-42ED-41E1-BC5E-18A3B400866B}" destId="{C759378D-FBA7-4656-A692-271530B4AAE5}"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0588E-3C31-44A6-97BF-AED5B1C03CD7}">
      <dsp:nvSpPr>
        <dsp:cNvPr id="0" name=""/>
        <dsp:cNvSpPr/>
      </dsp:nvSpPr>
      <dsp:spPr>
        <a:xfrm>
          <a:off x="1587" y="637778"/>
          <a:ext cx="3385343" cy="20312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solidFill>
                <a:schemeClr val="tx1"/>
              </a:solidFill>
            </a:rPr>
            <a:t>Output</a:t>
          </a:r>
          <a:endParaRPr lang="en-US" sz="5900" kern="1200" dirty="0">
            <a:solidFill>
              <a:schemeClr val="tx1"/>
            </a:solidFill>
          </a:endParaRPr>
        </a:p>
      </dsp:txBody>
      <dsp:txXfrm>
        <a:off x="61079" y="697270"/>
        <a:ext cx="3266359" cy="1912222"/>
      </dsp:txXfrm>
    </dsp:sp>
    <dsp:sp modelId="{220B8343-7161-47B8-9875-6ACA6EE44946}">
      <dsp:nvSpPr>
        <dsp:cNvPr id="0" name=""/>
        <dsp:cNvSpPr/>
      </dsp:nvSpPr>
      <dsp:spPr>
        <a:xfrm>
          <a:off x="3725465" y="1233598"/>
          <a:ext cx="717692" cy="83956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725465" y="1401511"/>
        <a:ext cx="502384" cy="503739"/>
      </dsp:txXfrm>
    </dsp:sp>
    <dsp:sp modelId="{8752F68D-7256-4F8A-9CF2-2BD04461025E}">
      <dsp:nvSpPr>
        <dsp:cNvPr id="0" name=""/>
        <dsp:cNvSpPr/>
      </dsp:nvSpPr>
      <dsp:spPr>
        <a:xfrm>
          <a:off x="4741068" y="637778"/>
          <a:ext cx="3385343" cy="203120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solidFill>
                <a:schemeClr val="tx1"/>
              </a:solidFill>
            </a:rPr>
            <a:t>Outcome</a:t>
          </a:r>
          <a:endParaRPr lang="en-US" sz="5900" kern="1200" dirty="0">
            <a:solidFill>
              <a:schemeClr val="tx1"/>
            </a:solidFill>
          </a:endParaRPr>
        </a:p>
      </dsp:txBody>
      <dsp:txXfrm>
        <a:off x="4800560" y="697270"/>
        <a:ext cx="3266359" cy="1912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2CF0-4094-479D-9B7E-001D602AFD1A}">
      <dsp:nvSpPr>
        <dsp:cNvPr id="0" name=""/>
        <dsp:cNvSpPr/>
      </dsp:nvSpPr>
      <dsp:spPr>
        <a:xfrm>
          <a:off x="1734" y="0"/>
          <a:ext cx="4416772" cy="3676020"/>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6873" rIns="164465" bIns="0" numCol="1" spcCol="1270" anchor="t" anchorCtr="0">
          <a:noAutofit/>
        </a:bodyPr>
        <a:lstStyle/>
        <a:p>
          <a:pPr lvl="0" algn="r" defTabSz="1644650">
            <a:lnSpc>
              <a:spcPct val="90000"/>
            </a:lnSpc>
            <a:spcBef>
              <a:spcPct val="0"/>
            </a:spcBef>
            <a:spcAft>
              <a:spcPct val="35000"/>
            </a:spcAft>
          </a:pPr>
          <a:r>
            <a:rPr lang="en-US" sz="3700" b="1" kern="1200" dirty="0" smtClean="0">
              <a:solidFill>
                <a:schemeClr val="tx1"/>
              </a:solidFill>
            </a:rPr>
            <a:t>Output</a:t>
          </a:r>
          <a:r>
            <a:rPr lang="en-US" sz="3700" kern="1200" dirty="0" smtClean="0">
              <a:solidFill>
                <a:schemeClr val="tx1"/>
              </a:solidFill>
            </a:rPr>
            <a:t> – </a:t>
          </a:r>
          <a:r>
            <a:rPr lang="en-US" sz="3700" b="1" kern="1200" dirty="0" smtClean="0">
              <a:solidFill>
                <a:schemeClr val="tx1"/>
              </a:solidFill>
            </a:rPr>
            <a:t>H8</a:t>
          </a:r>
          <a:endParaRPr lang="en-US" sz="3700" b="1" kern="1200" dirty="0">
            <a:solidFill>
              <a:schemeClr val="tx1"/>
            </a:solidFill>
          </a:endParaRPr>
        </a:p>
      </dsp:txBody>
      <dsp:txXfrm rot="16200000">
        <a:off x="-1063756" y="1065490"/>
        <a:ext cx="3014336" cy="883354"/>
      </dsp:txXfrm>
    </dsp:sp>
    <dsp:sp modelId="{39A9315F-AD14-4C43-8125-9D59A56A1CBB}">
      <dsp:nvSpPr>
        <dsp:cNvPr id="0" name=""/>
        <dsp:cNvSpPr/>
      </dsp:nvSpPr>
      <dsp:spPr>
        <a:xfrm>
          <a:off x="885088" y="0"/>
          <a:ext cx="3290495" cy="36760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l" defTabSz="1377950">
            <a:lnSpc>
              <a:spcPct val="90000"/>
            </a:lnSpc>
            <a:spcBef>
              <a:spcPct val="0"/>
            </a:spcBef>
            <a:spcAft>
              <a:spcPct val="35000"/>
            </a:spcAft>
          </a:pPr>
          <a:r>
            <a:rPr lang="en-US" sz="3100" kern="1200" dirty="0" smtClean="0">
              <a:solidFill>
                <a:schemeClr val="tx1"/>
              </a:solidFill>
            </a:rPr>
            <a:t>Number of older adults or individuals with disabilities receiving food, transportation, or other services that allow them to live independently.</a:t>
          </a:r>
          <a:endParaRPr lang="en-US" sz="3100" kern="1200" dirty="0">
            <a:solidFill>
              <a:schemeClr val="tx1"/>
            </a:solidFill>
          </a:endParaRPr>
        </a:p>
      </dsp:txBody>
      <dsp:txXfrm>
        <a:off x="885088" y="0"/>
        <a:ext cx="3290495" cy="3676020"/>
      </dsp:txXfrm>
    </dsp:sp>
    <dsp:sp modelId="{3E99F735-5DC3-40B5-AF9F-64063B59DE7F}">
      <dsp:nvSpPr>
        <dsp:cNvPr id="0" name=""/>
        <dsp:cNvSpPr/>
      </dsp:nvSpPr>
      <dsp:spPr>
        <a:xfrm>
          <a:off x="4573093" y="0"/>
          <a:ext cx="4416772" cy="3676020"/>
        </a:xfrm>
        <a:prstGeom prst="roundRect">
          <a:avLst>
            <a:gd name="adj" fmla="val 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6873" rIns="164465" bIns="0" numCol="1" spcCol="1270" anchor="t" anchorCtr="0">
          <a:noAutofit/>
        </a:bodyPr>
        <a:lstStyle/>
        <a:p>
          <a:pPr lvl="0" algn="r" defTabSz="1644650">
            <a:lnSpc>
              <a:spcPct val="90000"/>
            </a:lnSpc>
            <a:spcBef>
              <a:spcPct val="0"/>
            </a:spcBef>
            <a:spcAft>
              <a:spcPct val="35000"/>
            </a:spcAft>
          </a:pPr>
          <a:r>
            <a:rPr lang="en-US" sz="3700" b="1" kern="1200" dirty="0" smtClean="0">
              <a:solidFill>
                <a:schemeClr val="tx1"/>
              </a:solidFill>
            </a:rPr>
            <a:t>Outcome</a:t>
          </a:r>
          <a:r>
            <a:rPr lang="en-US" sz="3700" kern="1200" dirty="0" smtClean="0">
              <a:solidFill>
                <a:schemeClr val="tx1"/>
              </a:solidFill>
            </a:rPr>
            <a:t> – </a:t>
          </a:r>
          <a:r>
            <a:rPr lang="en-US" sz="3700" b="1" kern="1200" dirty="0" smtClean="0">
              <a:solidFill>
                <a:schemeClr val="tx1"/>
              </a:solidFill>
            </a:rPr>
            <a:t>H9</a:t>
          </a:r>
          <a:endParaRPr lang="en-US" sz="3700" b="1" kern="1200" dirty="0">
            <a:solidFill>
              <a:schemeClr val="tx1"/>
            </a:solidFill>
          </a:endParaRPr>
        </a:p>
      </dsp:txBody>
      <dsp:txXfrm rot="16200000">
        <a:off x="3507602" y="1065490"/>
        <a:ext cx="3014336" cy="883354"/>
      </dsp:txXfrm>
    </dsp:sp>
    <dsp:sp modelId="{DB0910CA-0C1E-420B-89C8-C371E55CAFCD}">
      <dsp:nvSpPr>
        <dsp:cNvPr id="0" name=""/>
        <dsp:cNvSpPr/>
      </dsp:nvSpPr>
      <dsp:spPr>
        <a:xfrm rot="5400000">
          <a:off x="4325165" y="2818875"/>
          <a:ext cx="540022" cy="662515"/>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3C1F1-8566-4DCE-A801-5EDE4F427A3C}">
      <dsp:nvSpPr>
        <dsp:cNvPr id="0" name=""/>
        <dsp:cNvSpPr/>
      </dsp:nvSpPr>
      <dsp:spPr>
        <a:xfrm>
          <a:off x="5456447" y="0"/>
          <a:ext cx="3290495" cy="36760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l" defTabSz="1377950">
            <a:lnSpc>
              <a:spcPct val="90000"/>
            </a:lnSpc>
            <a:spcBef>
              <a:spcPct val="0"/>
            </a:spcBef>
            <a:spcAft>
              <a:spcPct val="35000"/>
            </a:spcAft>
          </a:pPr>
          <a:r>
            <a:rPr lang="en-US" sz="3100" kern="1200" dirty="0" smtClean="0">
              <a:solidFill>
                <a:schemeClr val="tx1"/>
              </a:solidFill>
            </a:rPr>
            <a:t>Number of older adults or individuals with disabilities who reported having increased social ties/perceived social support.</a:t>
          </a:r>
          <a:endParaRPr lang="en-US" sz="3100" kern="1200" dirty="0">
            <a:solidFill>
              <a:schemeClr val="tx1"/>
            </a:solidFill>
          </a:endParaRPr>
        </a:p>
      </dsp:txBody>
      <dsp:txXfrm>
        <a:off x="5456447" y="0"/>
        <a:ext cx="3290495" cy="3676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11DEA-5DB6-41A3-9C5D-A33B9F6401F7}">
      <dsp:nvSpPr>
        <dsp:cNvPr id="0" name=""/>
        <dsp:cNvSpPr/>
      </dsp:nvSpPr>
      <dsp:spPr>
        <a:xfrm>
          <a:off x="0" y="1489623"/>
          <a:ext cx="12192000" cy="198616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2A32C-1673-4395-9AF2-65FDCBFEACA9}">
      <dsp:nvSpPr>
        <dsp:cNvPr id="0" name=""/>
        <dsp:cNvSpPr/>
      </dsp:nvSpPr>
      <dsp:spPr>
        <a:xfrm>
          <a:off x="5022" y="0"/>
          <a:ext cx="1804692" cy="198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Nov. </a:t>
          </a:r>
          <a:r>
            <a:rPr lang="en-US" sz="2000" kern="1200" dirty="0" smtClean="0"/>
            <a:t>2, 2017</a:t>
          </a:r>
          <a:endParaRPr lang="en-US" sz="2000" kern="1200" dirty="0" smtClean="0"/>
        </a:p>
        <a:p>
          <a:pPr lvl="0" algn="ctr" defTabSz="889000">
            <a:lnSpc>
              <a:spcPct val="90000"/>
            </a:lnSpc>
            <a:spcBef>
              <a:spcPct val="0"/>
            </a:spcBef>
            <a:spcAft>
              <a:spcPct val="35000"/>
            </a:spcAft>
          </a:pPr>
          <a:r>
            <a:rPr lang="en-US" sz="2000" kern="1200" dirty="0" smtClean="0"/>
            <a:t>5 PM PST</a:t>
          </a:r>
        </a:p>
        <a:p>
          <a:pPr lvl="0" algn="ctr" defTabSz="889000">
            <a:lnSpc>
              <a:spcPct val="90000"/>
            </a:lnSpc>
            <a:spcBef>
              <a:spcPct val="0"/>
            </a:spcBef>
            <a:spcAft>
              <a:spcPct val="35000"/>
            </a:spcAft>
          </a:pPr>
          <a:r>
            <a:rPr lang="en-US" sz="2000" kern="1200" dirty="0" smtClean="0"/>
            <a:t>Pre-Application Deadline</a:t>
          </a:r>
          <a:endParaRPr lang="en-US" sz="2000" kern="1200" dirty="0"/>
        </a:p>
      </dsp:txBody>
      <dsp:txXfrm>
        <a:off x="5022" y="0"/>
        <a:ext cx="1804692" cy="1986165"/>
      </dsp:txXfrm>
    </dsp:sp>
    <dsp:sp modelId="{0C96110D-17BC-4760-88EF-EF2B2633BB00}">
      <dsp:nvSpPr>
        <dsp:cNvPr id="0" name=""/>
        <dsp:cNvSpPr/>
      </dsp:nvSpPr>
      <dsp:spPr>
        <a:xfrm>
          <a:off x="659097" y="2234435"/>
          <a:ext cx="496541" cy="4965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A68D5-DFDD-4891-887F-E852A21F852F}">
      <dsp:nvSpPr>
        <dsp:cNvPr id="0" name=""/>
        <dsp:cNvSpPr/>
      </dsp:nvSpPr>
      <dsp:spPr>
        <a:xfrm>
          <a:off x="1852041" y="2979247"/>
          <a:ext cx="1631601" cy="198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Dec. </a:t>
          </a:r>
          <a:r>
            <a:rPr lang="en-US" sz="2000" kern="1200" dirty="0" smtClean="0"/>
            <a:t>8, 2017</a:t>
          </a:r>
          <a:endParaRPr lang="en-US" sz="2000" kern="1200" dirty="0" smtClean="0"/>
        </a:p>
        <a:p>
          <a:pPr lvl="0" algn="ctr" defTabSz="889000">
            <a:lnSpc>
              <a:spcPct val="90000"/>
            </a:lnSpc>
            <a:spcBef>
              <a:spcPct val="0"/>
            </a:spcBef>
            <a:spcAft>
              <a:spcPct val="35000"/>
            </a:spcAft>
          </a:pPr>
          <a:r>
            <a:rPr lang="en-US" sz="2000" kern="1200" dirty="0" smtClean="0"/>
            <a:t>Notice of invitation to submit a full application</a:t>
          </a:r>
          <a:endParaRPr lang="en-US" sz="2000" kern="1200" dirty="0"/>
        </a:p>
      </dsp:txBody>
      <dsp:txXfrm>
        <a:off x="1852041" y="2979247"/>
        <a:ext cx="1631601" cy="1986165"/>
      </dsp:txXfrm>
    </dsp:sp>
    <dsp:sp modelId="{AA78FF1A-2D16-4FFB-A440-E1C082C00547}">
      <dsp:nvSpPr>
        <dsp:cNvPr id="0" name=""/>
        <dsp:cNvSpPr/>
      </dsp:nvSpPr>
      <dsp:spPr>
        <a:xfrm>
          <a:off x="2419571" y="2234435"/>
          <a:ext cx="496541" cy="4965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55391-EB09-4C35-9B88-C31C1DE1A279}">
      <dsp:nvSpPr>
        <dsp:cNvPr id="0" name=""/>
        <dsp:cNvSpPr/>
      </dsp:nvSpPr>
      <dsp:spPr>
        <a:xfrm>
          <a:off x="3525970" y="0"/>
          <a:ext cx="1812142" cy="198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Dec. </a:t>
          </a:r>
          <a:r>
            <a:rPr lang="en-US" sz="2000" kern="1200" dirty="0" smtClean="0"/>
            <a:t>22, 2017</a:t>
          </a:r>
          <a:endParaRPr lang="en-US" sz="2000" kern="1200" dirty="0" smtClean="0"/>
        </a:p>
        <a:p>
          <a:pPr lvl="0" algn="ctr" defTabSz="889000">
            <a:lnSpc>
              <a:spcPct val="90000"/>
            </a:lnSpc>
            <a:spcBef>
              <a:spcPct val="0"/>
            </a:spcBef>
            <a:spcAft>
              <a:spcPct val="35000"/>
            </a:spcAft>
          </a:pPr>
          <a:r>
            <a:rPr lang="en-US" sz="2000" kern="1200" dirty="0" smtClean="0"/>
            <a:t>5 PM PST</a:t>
          </a:r>
        </a:p>
        <a:p>
          <a:pPr lvl="0" algn="ctr" defTabSz="889000">
            <a:lnSpc>
              <a:spcPct val="90000"/>
            </a:lnSpc>
            <a:spcBef>
              <a:spcPct val="0"/>
            </a:spcBef>
            <a:spcAft>
              <a:spcPct val="35000"/>
            </a:spcAft>
          </a:pPr>
          <a:r>
            <a:rPr lang="en-US" sz="2000" kern="1200" dirty="0" smtClean="0"/>
            <a:t>Full Application Draft Deadline</a:t>
          </a:r>
          <a:endParaRPr lang="en-US" sz="2000" kern="1200" dirty="0"/>
        </a:p>
      </dsp:txBody>
      <dsp:txXfrm>
        <a:off x="3525970" y="0"/>
        <a:ext cx="1812142" cy="1986165"/>
      </dsp:txXfrm>
    </dsp:sp>
    <dsp:sp modelId="{5AC26CEF-670B-4AB9-A4B2-968C3A7C3324}">
      <dsp:nvSpPr>
        <dsp:cNvPr id="0" name=""/>
        <dsp:cNvSpPr/>
      </dsp:nvSpPr>
      <dsp:spPr>
        <a:xfrm>
          <a:off x="4183770" y="2234435"/>
          <a:ext cx="496541" cy="4965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055CE-C914-4418-8895-265DBC3A6805}">
      <dsp:nvSpPr>
        <dsp:cNvPr id="0" name=""/>
        <dsp:cNvSpPr/>
      </dsp:nvSpPr>
      <dsp:spPr>
        <a:xfrm>
          <a:off x="5380439" y="2979247"/>
          <a:ext cx="1629062" cy="198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Jan. 10, </a:t>
          </a:r>
          <a:r>
            <a:rPr lang="en-US" sz="2000" kern="1200" dirty="0" smtClean="0"/>
            <a:t>2018</a:t>
          </a:r>
          <a:endParaRPr lang="en-US" sz="2000" kern="1200" dirty="0" smtClean="0"/>
        </a:p>
        <a:p>
          <a:pPr lvl="0" algn="ctr" defTabSz="889000">
            <a:lnSpc>
              <a:spcPct val="90000"/>
            </a:lnSpc>
            <a:spcBef>
              <a:spcPct val="0"/>
            </a:spcBef>
            <a:spcAft>
              <a:spcPct val="35000"/>
            </a:spcAft>
          </a:pPr>
          <a:r>
            <a:rPr lang="en-US" sz="2000" kern="1200" dirty="0" smtClean="0"/>
            <a:t>5 </a:t>
          </a:r>
          <a:r>
            <a:rPr lang="en-US" sz="2000" kern="1200" dirty="0" smtClean="0"/>
            <a:t>PM PST</a:t>
          </a:r>
        </a:p>
        <a:p>
          <a:pPr lvl="0" algn="ctr" defTabSz="889000">
            <a:lnSpc>
              <a:spcPct val="90000"/>
            </a:lnSpc>
            <a:spcBef>
              <a:spcPct val="0"/>
            </a:spcBef>
            <a:spcAft>
              <a:spcPct val="35000"/>
            </a:spcAft>
          </a:pPr>
          <a:r>
            <a:rPr lang="en-US" sz="2000" kern="1200" dirty="0" smtClean="0"/>
            <a:t>Full Final Application </a:t>
          </a:r>
          <a:r>
            <a:rPr lang="en-US" sz="2000" kern="1200" dirty="0" err="1" smtClean="0"/>
            <a:t>Deadine</a:t>
          </a:r>
          <a:endParaRPr lang="en-US" sz="2000" kern="1200" dirty="0"/>
        </a:p>
      </dsp:txBody>
      <dsp:txXfrm>
        <a:off x="5380439" y="2979247"/>
        <a:ext cx="1629062" cy="1986165"/>
      </dsp:txXfrm>
    </dsp:sp>
    <dsp:sp modelId="{ADCDE600-E166-48E5-B374-BD943BAC8654}">
      <dsp:nvSpPr>
        <dsp:cNvPr id="0" name=""/>
        <dsp:cNvSpPr/>
      </dsp:nvSpPr>
      <dsp:spPr>
        <a:xfrm>
          <a:off x="5946699" y="2234435"/>
          <a:ext cx="496541" cy="4965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35B4A-78EB-47F4-AB92-82DB79DD3C29}">
      <dsp:nvSpPr>
        <dsp:cNvPr id="0" name=""/>
        <dsp:cNvSpPr/>
      </dsp:nvSpPr>
      <dsp:spPr>
        <a:xfrm>
          <a:off x="7051828" y="0"/>
          <a:ext cx="1540235" cy="198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May 15, </a:t>
          </a:r>
          <a:r>
            <a:rPr lang="en-US" sz="2000" kern="1200" dirty="0" smtClean="0"/>
            <a:t>2018</a:t>
          </a:r>
          <a:endParaRPr lang="en-US" sz="2000" kern="1200" dirty="0" smtClean="0"/>
        </a:p>
        <a:p>
          <a:pPr lvl="0" algn="ctr" defTabSz="889000">
            <a:lnSpc>
              <a:spcPct val="90000"/>
            </a:lnSpc>
            <a:spcBef>
              <a:spcPct val="0"/>
            </a:spcBef>
            <a:spcAft>
              <a:spcPct val="35000"/>
            </a:spcAft>
          </a:pPr>
          <a:r>
            <a:rPr lang="en-US" sz="2000" kern="1200" dirty="0" smtClean="0"/>
            <a:t>Application Status Notification</a:t>
          </a:r>
          <a:endParaRPr lang="en-US" sz="2000" kern="1200" dirty="0"/>
        </a:p>
      </dsp:txBody>
      <dsp:txXfrm>
        <a:off x="7051828" y="0"/>
        <a:ext cx="1540235" cy="1986165"/>
      </dsp:txXfrm>
    </dsp:sp>
    <dsp:sp modelId="{8F0F33E7-0773-494F-A9E7-FAE5495DEFF2}">
      <dsp:nvSpPr>
        <dsp:cNvPr id="0" name=""/>
        <dsp:cNvSpPr/>
      </dsp:nvSpPr>
      <dsp:spPr>
        <a:xfrm>
          <a:off x="7573675" y="2234435"/>
          <a:ext cx="496541" cy="49654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4F5F2-DA76-44F6-873F-76ADE033D7C8}">
      <dsp:nvSpPr>
        <dsp:cNvPr id="0" name=""/>
        <dsp:cNvSpPr/>
      </dsp:nvSpPr>
      <dsp:spPr>
        <a:xfrm>
          <a:off x="8634390" y="2979247"/>
          <a:ext cx="2333387" cy="198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Aug. 21, </a:t>
          </a:r>
          <a:r>
            <a:rPr lang="en-US" sz="2000" kern="1200" dirty="0" smtClean="0"/>
            <a:t>2018</a:t>
          </a:r>
          <a:endParaRPr lang="en-US" sz="2000" kern="1200" dirty="0" smtClean="0"/>
        </a:p>
        <a:p>
          <a:pPr lvl="0" algn="ctr" defTabSz="889000">
            <a:lnSpc>
              <a:spcPct val="90000"/>
            </a:lnSpc>
            <a:spcBef>
              <a:spcPct val="0"/>
            </a:spcBef>
            <a:spcAft>
              <a:spcPct val="35000"/>
            </a:spcAft>
          </a:pPr>
          <a:r>
            <a:rPr lang="en-US" sz="2000" kern="1200" dirty="0" smtClean="0"/>
            <a:t>Earliest available budget period &amp; member term of service start date</a:t>
          </a:r>
          <a:endParaRPr lang="en-US" sz="2000" kern="1200" dirty="0"/>
        </a:p>
      </dsp:txBody>
      <dsp:txXfrm>
        <a:off x="8634390" y="2979247"/>
        <a:ext cx="2333387" cy="1986165"/>
      </dsp:txXfrm>
    </dsp:sp>
    <dsp:sp modelId="{1E5154D9-0241-47C7-8D86-BA3B1DB53214}">
      <dsp:nvSpPr>
        <dsp:cNvPr id="0" name=""/>
        <dsp:cNvSpPr/>
      </dsp:nvSpPr>
      <dsp:spPr>
        <a:xfrm>
          <a:off x="9552813" y="2234435"/>
          <a:ext cx="496541" cy="4965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E6F1E-6136-44C6-9ED4-46E36924F163}">
      <dsp:nvSpPr>
        <dsp:cNvPr id="0" name=""/>
        <dsp:cNvSpPr/>
      </dsp:nvSpPr>
      <dsp:spPr>
        <a:xfrm>
          <a:off x="0" y="1573064"/>
          <a:ext cx="12192000" cy="209741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E53D9-8F71-47BD-A40B-F5DB1D1B853C}">
      <dsp:nvSpPr>
        <dsp:cNvPr id="0" name=""/>
        <dsp:cNvSpPr/>
      </dsp:nvSpPr>
      <dsp:spPr>
        <a:xfrm>
          <a:off x="6234" y="0"/>
          <a:ext cx="1837729" cy="20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Nov. </a:t>
          </a:r>
          <a:r>
            <a:rPr lang="en-US" sz="2000" kern="1200" dirty="0" smtClean="0"/>
            <a:t>2, 2017</a:t>
          </a:r>
          <a:endParaRPr lang="en-US" sz="2000" kern="1200" dirty="0" smtClean="0"/>
        </a:p>
        <a:p>
          <a:pPr lvl="0" algn="ctr" defTabSz="889000">
            <a:lnSpc>
              <a:spcPct val="90000"/>
            </a:lnSpc>
            <a:spcBef>
              <a:spcPct val="0"/>
            </a:spcBef>
            <a:spcAft>
              <a:spcPct val="35000"/>
            </a:spcAft>
          </a:pPr>
          <a:r>
            <a:rPr lang="en-US" sz="2000" kern="1200" dirty="0" smtClean="0"/>
            <a:t>5 PM PST</a:t>
          </a:r>
        </a:p>
        <a:p>
          <a:pPr lvl="0" algn="ctr" defTabSz="889000">
            <a:lnSpc>
              <a:spcPct val="90000"/>
            </a:lnSpc>
            <a:spcBef>
              <a:spcPct val="0"/>
            </a:spcBef>
            <a:spcAft>
              <a:spcPct val="35000"/>
            </a:spcAft>
          </a:pPr>
          <a:r>
            <a:rPr lang="en-US" sz="2000" kern="1200" dirty="0" smtClean="0"/>
            <a:t>Pre-Application Deadline</a:t>
          </a:r>
          <a:endParaRPr lang="en-US" sz="2000" kern="1200" dirty="0"/>
        </a:p>
      </dsp:txBody>
      <dsp:txXfrm>
        <a:off x="6234" y="0"/>
        <a:ext cx="1837729" cy="2097419"/>
      </dsp:txXfrm>
    </dsp:sp>
    <dsp:sp modelId="{1AF965E7-751F-4B07-842B-55D9D4671587}">
      <dsp:nvSpPr>
        <dsp:cNvPr id="0" name=""/>
        <dsp:cNvSpPr/>
      </dsp:nvSpPr>
      <dsp:spPr>
        <a:xfrm>
          <a:off x="662922" y="2359596"/>
          <a:ext cx="524354" cy="5243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4895B-8C51-40A0-80DE-AA65FED53FA7}">
      <dsp:nvSpPr>
        <dsp:cNvPr id="0" name=""/>
        <dsp:cNvSpPr/>
      </dsp:nvSpPr>
      <dsp:spPr>
        <a:xfrm>
          <a:off x="1935851" y="3146128"/>
          <a:ext cx="1837729" cy="20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Dec. </a:t>
          </a:r>
          <a:r>
            <a:rPr lang="en-US" sz="2000" kern="1200" dirty="0" smtClean="0"/>
            <a:t>8, 2017</a:t>
          </a:r>
          <a:endParaRPr lang="en-US" sz="2000" kern="1200" dirty="0" smtClean="0"/>
        </a:p>
        <a:p>
          <a:pPr lvl="0" algn="ctr" defTabSz="889000">
            <a:lnSpc>
              <a:spcPct val="90000"/>
            </a:lnSpc>
            <a:spcBef>
              <a:spcPct val="0"/>
            </a:spcBef>
            <a:spcAft>
              <a:spcPct val="35000"/>
            </a:spcAft>
          </a:pPr>
          <a:r>
            <a:rPr lang="en-US" sz="2000" kern="1200" dirty="0" smtClean="0"/>
            <a:t>Notice of invitation to submit a full application</a:t>
          </a:r>
          <a:endParaRPr lang="en-US" sz="2000" kern="1200" dirty="0"/>
        </a:p>
      </dsp:txBody>
      <dsp:txXfrm>
        <a:off x="1935851" y="3146128"/>
        <a:ext cx="1837729" cy="2097419"/>
      </dsp:txXfrm>
    </dsp:sp>
    <dsp:sp modelId="{1E22DDCF-6BD8-4294-ACCF-9A58C9C30731}">
      <dsp:nvSpPr>
        <dsp:cNvPr id="0" name=""/>
        <dsp:cNvSpPr/>
      </dsp:nvSpPr>
      <dsp:spPr>
        <a:xfrm>
          <a:off x="2592538" y="2359596"/>
          <a:ext cx="524354" cy="5243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17639-4AA3-455F-8339-9D135A687909}">
      <dsp:nvSpPr>
        <dsp:cNvPr id="0" name=""/>
        <dsp:cNvSpPr/>
      </dsp:nvSpPr>
      <dsp:spPr>
        <a:xfrm>
          <a:off x="3865467" y="0"/>
          <a:ext cx="2388828" cy="20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sz="1900" kern="1200" dirty="0" smtClean="0"/>
            <a:t>February </a:t>
          </a:r>
          <a:r>
            <a:rPr lang="en-US" sz="1900" kern="1200" dirty="0" smtClean="0"/>
            <a:t>8, 2018</a:t>
          </a:r>
          <a:endParaRPr lang="en-US" sz="1900" kern="1200" dirty="0" smtClean="0"/>
        </a:p>
        <a:p>
          <a:pPr lvl="0" algn="ctr" defTabSz="844550">
            <a:lnSpc>
              <a:spcPct val="90000"/>
            </a:lnSpc>
            <a:spcBef>
              <a:spcPct val="0"/>
            </a:spcBef>
            <a:spcAft>
              <a:spcPct val="35000"/>
            </a:spcAft>
          </a:pPr>
          <a:r>
            <a:rPr lang="en-US" sz="1900" kern="1200" dirty="0" smtClean="0"/>
            <a:t>5 PM PST</a:t>
          </a:r>
        </a:p>
        <a:p>
          <a:pPr lvl="0" algn="ctr" defTabSz="844550">
            <a:lnSpc>
              <a:spcPct val="90000"/>
            </a:lnSpc>
            <a:spcBef>
              <a:spcPct val="0"/>
            </a:spcBef>
            <a:spcAft>
              <a:spcPct val="35000"/>
            </a:spcAft>
          </a:pPr>
          <a:r>
            <a:rPr lang="en-US" sz="1900" kern="1200" dirty="0" smtClean="0"/>
            <a:t>Full Application Deadline</a:t>
          </a:r>
          <a:endParaRPr lang="en-US" sz="1900" kern="1200" dirty="0"/>
        </a:p>
      </dsp:txBody>
      <dsp:txXfrm>
        <a:off x="3865467" y="0"/>
        <a:ext cx="2388828" cy="2097419"/>
      </dsp:txXfrm>
    </dsp:sp>
    <dsp:sp modelId="{70C00441-37C7-4AE7-9F0C-CFA8B4EAD1DB}">
      <dsp:nvSpPr>
        <dsp:cNvPr id="0" name=""/>
        <dsp:cNvSpPr/>
      </dsp:nvSpPr>
      <dsp:spPr>
        <a:xfrm>
          <a:off x="4797703" y="2359596"/>
          <a:ext cx="524354" cy="5243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427F-8515-4402-956B-7845AC144FBA}">
      <dsp:nvSpPr>
        <dsp:cNvPr id="0" name=""/>
        <dsp:cNvSpPr/>
      </dsp:nvSpPr>
      <dsp:spPr>
        <a:xfrm>
          <a:off x="6346181" y="3146128"/>
          <a:ext cx="2322541" cy="20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Late July/Early August 2018 </a:t>
          </a:r>
          <a:endParaRPr lang="en-US" sz="1900" kern="1200" dirty="0" smtClean="0"/>
        </a:p>
        <a:p>
          <a:pPr lvl="0" algn="ctr" defTabSz="844550">
            <a:lnSpc>
              <a:spcPct val="90000"/>
            </a:lnSpc>
            <a:spcBef>
              <a:spcPct val="0"/>
            </a:spcBef>
            <a:spcAft>
              <a:spcPct val="35000"/>
            </a:spcAft>
          </a:pPr>
          <a:r>
            <a:rPr lang="en-US" sz="1900" kern="1200" dirty="0" smtClean="0"/>
            <a:t>Application Status Notification</a:t>
          </a:r>
          <a:endParaRPr lang="en-US" sz="1900" kern="1200" dirty="0"/>
        </a:p>
      </dsp:txBody>
      <dsp:txXfrm>
        <a:off x="6346181" y="3146128"/>
        <a:ext cx="2322541" cy="2097419"/>
      </dsp:txXfrm>
    </dsp:sp>
    <dsp:sp modelId="{8A10B974-26A4-48CC-88CA-02E8323718D9}">
      <dsp:nvSpPr>
        <dsp:cNvPr id="0" name=""/>
        <dsp:cNvSpPr/>
      </dsp:nvSpPr>
      <dsp:spPr>
        <a:xfrm>
          <a:off x="7245275" y="2359596"/>
          <a:ext cx="524354" cy="5243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414D4-8F7F-46A4-B226-B1D4260B1AD2}">
      <dsp:nvSpPr>
        <dsp:cNvPr id="0" name=""/>
        <dsp:cNvSpPr/>
      </dsp:nvSpPr>
      <dsp:spPr>
        <a:xfrm>
          <a:off x="8760609" y="0"/>
          <a:ext cx="2205955" cy="20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September 1, </a:t>
          </a:r>
          <a:r>
            <a:rPr lang="en-US" sz="1800" kern="1200" dirty="0" smtClean="0"/>
            <a:t>2018</a:t>
          </a:r>
          <a:endParaRPr lang="en-US" sz="1800" kern="1200" dirty="0" smtClean="0"/>
        </a:p>
        <a:p>
          <a:pPr lvl="0" algn="ctr" defTabSz="800100">
            <a:lnSpc>
              <a:spcPct val="90000"/>
            </a:lnSpc>
            <a:spcBef>
              <a:spcPct val="0"/>
            </a:spcBef>
            <a:spcAft>
              <a:spcPct val="35000"/>
            </a:spcAft>
          </a:pPr>
          <a:r>
            <a:rPr lang="en-US" sz="1800" kern="1200" dirty="0" smtClean="0"/>
            <a:t>Earliest available budget period &amp; member term of service start date</a:t>
          </a:r>
          <a:endParaRPr lang="en-US" sz="1800" kern="1200" dirty="0"/>
        </a:p>
      </dsp:txBody>
      <dsp:txXfrm>
        <a:off x="8760609" y="0"/>
        <a:ext cx="2205955" cy="2097419"/>
      </dsp:txXfrm>
    </dsp:sp>
    <dsp:sp modelId="{A088BC39-11DA-4547-B4DF-434D92230808}">
      <dsp:nvSpPr>
        <dsp:cNvPr id="0" name=""/>
        <dsp:cNvSpPr/>
      </dsp:nvSpPr>
      <dsp:spPr>
        <a:xfrm>
          <a:off x="9601409" y="2359596"/>
          <a:ext cx="524354" cy="5243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91E86-158C-4C99-9B13-ABFB6F544E85}">
      <dsp:nvSpPr>
        <dsp:cNvPr id="0" name=""/>
        <dsp:cNvSpPr/>
      </dsp:nvSpPr>
      <dsp:spPr>
        <a:xfrm rot="5400000">
          <a:off x="7030619" y="-3354307"/>
          <a:ext cx="1225785" cy="82454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Not previously received an AmeriCorps State or National grant</a:t>
          </a:r>
          <a:endParaRPr lang="en-US" sz="1800" kern="1200" dirty="0"/>
        </a:p>
        <a:p>
          <a:pPr marL="171450" lvl="1" indent="-171450" algn="l" defTabSz="800100">
            <a:lnSpc>
              <a:spcPct val="90000"/>
            </a:lnSpc>
            <a:spcBef>
              <a:spcPct val="0"/>
            </a:spcBef>
            <a:spcAft>
              <a:spcPct val="15000"/>
            </a:spcAft>
            <a:buChar char="••"/>
          </a:pPr>
          <a:r>
            <a:rPr lang="en-US" sz="1800" kern="1200" dirty="0" smtClean="0"/>
            <a:t>Currently not managing a </a:t>
          </a:r>
          <a:r>
            <a:rPr lang="en-US" sz="1800" kern="1200" dirty="0" smtClean="0"/>
            <a:t>2017-2018 </a:t>
          </a:r>
          <a:r>
            <a:rPr lang="en-US" sz="1800" kern="1200" dirty="0" smtClean="0"/>
            <a:t>AmeriCorps grant</a:t>
          </a:r>
          <a:endParaRPr lang="en-US" sz="1800" kern="1200" dirty="0"/>
        </a:p>
        <a:p>
          <a:pPr marL="171450" lvl="1" indent="-171450" algn="l" defTabSz="800100">
            <a:lnSpc>
              <a:spcPct val="90000"/>
            </a:lnSpc>
            <a:spcBef>
              <a:spcPct val="0"/>
            </a:spcBef>
            <a:spcAft>
              <a:spcPct val="15000"/>
            </a:spcAft>
            <a:buChar char="••"/>
          </a:pPr>
          <a:r>
            <a:rPr lang="en-US" sz="1800" kern="1200" dirty="0" smtClean="0"/>
            <a:t>Submitting a grant for a program design or funding type for which they have not previously received funding.</a:t>
          </a:r>
          <a:endParaRPr lang="en-US" sz="1800" kern="1200" dirty="0"/>
        </a:p>
      </dsp:txBody>
      <dsp:txXfrm rot="-5400000">
        <a:off x="3520767" y="215383"/>
        <a:ext cx="8185651" cy="1106109"/>
      </dsp:txXfrm>
    </dsp:sp>
    <dsp:sp modelId="{698736BE-777D-4BF5-8534-7F50CFB9785D}">
      <dsp:nvSpPr>
        <dsp:cNvPr id="0" name=""/>
        <dsp:cNvSpPr/>
      </dsp:nvSpPr>
      <dsp:spPr>
        <a:xfrm>
          <a:off x="46060" y="2321"/>
          <a:ext cx="3474706" cy="15322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New</a:t>
          </a:r>
          <a:endParaRPr lang="en-US" sz="4100" kern="1200" dirty="0"/>
        </a:p>
      </dsp:txBody>
      <dsp:txXfrm>
        <a:off x="120857" y="77118"/>
        <a:ext cx="3325112" cy="1382637"/>
      </dsp:txXfrm>
    </dsp:sp>
    <dsp:sp modelId="{0F0B02AF-2408-4C6E-BD8B-004586C42BDF}">
      <dsp:nvSpPr>
        <dsp:cNvPr id="0" name=""/>
        <dsp:cNvSpPr/>
      </dsp:nvSpPr>
      <dsp:spPr>
        <a:xfrm rot="5400000">
          <a:off x="7030619" y="-1745464"/>
          <a:ext cx="1225785" cy="8245489"/>
        </a:xfrm>
        <a:prstGeom prst="round2SameRect">
          <a:avLst/>
        </a:prstGeom>
        <a:solidFill>
          <a:schemeClr val="accent2">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Entering the final year of </a:t>
          </a:r>
          <a:r>
            <a:rPr lang="en-US" sz="1800" kern="1200" dirty="0" smtClean="0"/>
            <a:t>2017-2018 </a:t>
          </a:r>
          <a:r>
            <a:rPr lang="en-US" sz="1800" kern="1200" dirty="0" smtClean="0"/>
            <a:t>grant</a:t>
          </a:r>
          <a:endParaRPr lang="en-US" sz="1800" kern="1200" dirty="0"/>
        </a:p>
        <a:p>
          <a:pPr marL="171450" lvl="1" indent="-171450" algn="l" defTabSz="800100">
            <a:lnSpc>
              <a:spcPct val="90000"/>
            </a:lnSpc>
            <a:spcBef>
              <a:spcPct val="0"/>
            </a:spcBef>
            <a:spcAft>
              <a:spcPct val="15000"/>
            </a:spcAft>
            <a:buChar char="••"/>
          </a:pPr>
          <a:r>
            <a:rPr lang="en-US" sz="1800" kern="1200" dirty="0" smtClean="0"/>
            <a:t>Not a current grantee, but have received a Competitive AmeriCorps grant in the past five years</a:t>
          </a:r>
          <a:endParaRPr lang="en-US" sz="1800" kern="1200" dirty="0"/>
        </a:p>
        <a:p>
          <a:pPr marL="171450" lvl="1" indent="-171450" algn="l" defTabSz="800100">
            <a:lnSpc>
              <a:spcPct val="90000"/>
            </a:lnSpc>
            <a:spcBef>
              <a:spcPct val="0"/>
            </a:spcBef>
            <a:spcAft>
              <a:spcPct val="15000"/>
            </a:spcAft>
            <a:buChar char="••"/>
          </a:pPr>
          <a:r>
            <a:rPr lang="en-US" sz="1800" kern="1200" dirty="0" smtClean="0"/>
            <a:t>Does not guarantee success in securing future funding</a:t>
          </a:r>
          <a:endParaRPr lang="en-US" sz="1800" kern="1200" dirty="0"/>
        </a:p>
      </dsp:txBody>
      <dsp:txXfrm rot="-5400000">
        <a:off x="3520767" y="1824226"/>
        <a:ext cx="8185651" cy="1106109"/>
      </dsp:txXfrm>
    </dsp:sp>
    <dsp:sp modelId="{B6C10C49-F272-4171-92EC-E4D51547C59A}">
      <dsp:nvSpPr>
        <dsp:cNvPr id="0" name=""/>
        <dsp:cNvSpPr/>
      </dsp:nvSpPr>
      <dsp:spPr>
        <a:xfrm>
          <a:off x="46060" y="1611164"/>
          <a:ext cx="3474706" cy="153223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err="1" smtClean="0"/>
            <a:t>Recompete</a:t>
          </a:r>
          <a:endParaRPr lang="en-US" sz="4100" kern="1200" dirty="0"/>
        </a:p>
      </dsp:txBody>
      <dsp:txXfrm>
        <a:off x="120857" y="1685961"/>
        <a:ext cx="3325112" cy="1382637"/>
      </dsp:txXfrm>
    </dsp:sp>
    <dsp:sp modelId="{92183EBE-2D28-4882-9C7B-A399B5CED3E1}">
      <dsp:nvSpPr>
        <dsp:cNvPr id="0" name=""/>
        <dsp:cNvSpPr/>
      </dsp:nvSpPr>
      <dsp:spPr>
        <a:xfrm rot="5400000">
          <a:off x="7030619" y="-136621"/>
          <a:ext cx="1225785" cy="8245489"/>
        </a:xfrm>
        <a:prstGeom prst="round2SameRect">
          <a:avLst/>
        </a:prstGeom>
        <a:solidFill>
          <a:schemeClr val="accent3">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Current </a:t>
          </a:r>
          <a:r>
            <a:rPr lang="en-US" sz="1800" kern="1200" dirty="0" smtClean="0"/>
            <a:t>2017-20178 programs </a:t>
          </a:r>
          <a:r>
            <a:rPr lang="en-US" sz="1800" kern="1200" dirty="0" smtClean="0"/>
            <a:t>who are year 1 or year 2</a:t>
          </a:r>
          <a:endParaRPr lang="en-US" sz="1800" kern="1200" dirty="0"/>
        </a:p>
        <a:p>
          <a:pPr marL="171450" lvl="1" indent="-171450" algn="l" defTabSz="800100">
            <a:lnSpc>
              <a:spcPct val="90000"/>
            </a:lnSpc>
            <a:spcBef>
              <a:spcPct val="0"/>
            </a:spcBef>
            <a:spcAft>
              <a:spcPct val="15000"/>
            </a:spcAft>
            <a:buChar char="••"/>
          </a:pPr>
          <a:r>
            <a:rPr lang="en-US" sz="1800" kern="1200" dirty="0" smtClean="0"/>
            <a:t>Funding is not guarantee</a:t>
          </a:r>
          <a:endParaRPr lang="en-US" sz="1800" kern="1200" dirty="0"/>
        </a:p>
      </dsp:txBody>
      <dsp:txXfrm rot="-5400000">
        <a:off x="3520767" y="3433069"/>
        <a:ext cx="8185651" cy="1106109"/>
      </dsp:txXfrm>
    </dsp:sp>
    <dsp:sp modelId="{860F2782-160C-432D-A17B-5D2D2E37D3D5}">
      <dsp:nvSpPr>
        <dsp:cNvPr id="0" name=""/>
        <dsp:cNvSpPr/>
      </dsp:nvSpPr>
      <dsp:spPr>
        <a:xfrm>
          <a:off x="46060" y="3220007"/>
          <a:ext cx="3474706" cy="153223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Continuation</a:t>
          </a:r>
          <a:endParaRPr lang="en-US" sz="4100" kern="1200" dirty="0"/>
        </a:p>
      </dsp:txBody>
      <dsp:txXfrm>
        <a:off x="120857" y="3294804"/>
        <a:ext cx="3325112" cy="1382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4C028-01C6-4119-8D8B-6A5EB2701EA5}">
      <dsp:nvSpPr>
        <dsp:cNvPr id="0" name=""/>
        <dsp:cNvSpPr/>
      </dsp:nvSpPr>
      <dsp:spPr>
        <a:xfrm>
          <a:off x="0" y="2319767"/>
          <a:ext cx="2286007" cy="292607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endParaRPr lang="en-US" sz="3900" kern="1200" dirty="0">
            <a:solidFill>
              <a:schemeClr val="tx1"/>
            </a:solidFill>
          </a:endParaRPr>
        </a:p>
      </dsp:txBody>
      <dsp:txXfrm rot="16200000">
        <a:off x="604953" y="3339321"/>
        <a:ext cx="2633470" cy="594361"/>
      </dsp:txXfrm>
    </dsp:sp>
    <dsp:sp modelId="{AB77C9A9-C02E-4E4D-8D0E-882DBEC39CAB}">
      <dsp:nvSpPr>
        <dsp:cNvPr id="0" name=""/>
        <dsp:cNvSpPr/>
      </dsp:nvSpPr>
      <dsp:spPr>
        <a:xfrm>
          <a:off x="2454297" y="1719749"/>
          <a:ext cx="2286007" cy="3474715"/>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endParaRPr lang="en-US" sz="3900" kern="1200" dirty="0">
            <a:solidFill>
              <a:schemeClr val="tx1"/>
            </a:solidFill>
          </a:endParaRPr>
        </a:p>
      </dsp:txBody>
      <dsp:txXfrm rot="16200000">
        <a:off x="2812364" y="2986190"/>
        <a:ext cx="3127243" cy="594361"/>
      </dsp:txXfrm>
    </dsp:sp>
    <dsp:sp modelId="{F85E596B-1681-4E35-A298-25DB5A4477FC}">
      <dsp:nvSpPr>
        <dsp:cNvPr id="0" name=""/>
        <dsp:cNvSpPr/>
      </dsp:nvSpPr>
      <dsp:spPr>
        <a:xfrm>
          <a:off x="4876794" y="1114313"/>
          <a:ext cx="2286007" cy="402334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endParaRPr lang="en-US" sz="3900" kern="1200">
            <a:solidFill>
              <a:schemeClr val="tx1"/>
            </a:solidFill>
          </a:endParaRPr>
        </a:p>
      </dsp:txBody>
      <dsp:txXfrm rot="16200000">
        <a:off x="4987979" y="2627636"/>
        <a:ext cx="3621008" cy="594361"/>
      </dsp:txXfrm>
    </dsp:sp>
    <dsp:sp modelId="{6CF573F2-F1C2-4482-B749-D97CB004763A}">
      <dsp:nvSpPr>
        <dsp:cNvPr id="0" name=""/>
        <dsp:cNvSpPr/>
      </dsp:nvSpPr>
      <dsp:spPr>
        <a:xfrm>
          <a:off x="7400931" y="514281"/>
          <a:ext cx="2286007" cy="4572009"/>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endParaRPr lang="en-US" sz="3900" kern="1200">
            <a:solidFill>
              <a:schemeClr val="tx1"/>
            </a:solidFill>
          </a:endParaRPr>
        </a:p>
      </dsp:txBody>
      <dsp:txXfrm rot="16200000">
        <a:off x="7265216" y="2274504"/>
        <a:ext cx="4114808" cy="594361"/>
      </dsp:txXfrm>
    </dsp:sp>
    <dsp:sp modelId="{705F0119-DBF8-4998-8DE0-46A4913ECCA2}">
      <dsp:nvSpPr>
        <dsp:cNvPr id="0" name=""/>
        <dsp:cNvSpPr/>
      </dsp:nvSpPr>
      <dsp:spPr>
        <a:xfrm>
          <a:off x="9829792" y="-69968"/>
          <a:ext cx="2286007" cy="51206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endParaRPr lang="en-US" sz="3900" kern="1200" dirty="0">
            <a:solidFill>
              <a:schemeClr val="tx1"/>
            </a:solidFill>
          </a:endParaRPr>
        </a:p>
      </dsp:txBody>
      <dsp:txXfrm rot="16200000">
        <a:off x="9447201" y="1937130"/>
        <a:ext cx="4608559" cy="594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0DDCC-0E6C-4231-9C18-918EAFF420CD}">
      <dsp:nvSpPr>
        <dsp:cNvPr id="0" name=""/>
        <dsp:cNvSpPr/>
      </dsp:nvSpPr>
      <dsp:spPr>
        <a:xfrm>
          <a:off x="66636" y="190499"/>
          <a:ext cx="3809999" cy="2286000"/>
        </a:xfrm>
        <a:prstGeom prst="rect">
          <a:avLst/>
        </a:prstGeom>
        <a:solidFill>
          <a:schemeClr val="lt1"/>
        </a:solidFill>
        <a:ln w="762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Lack of problem focus or only focusing on “lack of” statements</a:t>
          </a:r>
          <a:endParaRPr lang="en-US" sz="3400" kern="1200" dirty="0">
            <a:solidFill>
              <a:schemeClr val="tx1"/>
            </a:solidFill>
          </a:endParaRPr>
        </a:p>
      </dsp:txBody>
      <dsp:txXfrm>
        <a:off x="66636" y="190499"/>
        <a:ext cx="3809999" cy="2286000"/>
      </dsp:txXfrm>
    </dsp:sp>
    <dsp:sp modelId="{39FB1EF4-DEA6-4CC3-BB5A-278A9D0B6979}">
      <dsp:nvSpPr>
        <dsp:cNvPr id="0" name=""/>
        <dsp:cNvSpPr/>
      </dsp:nvSpPr>
      <dsp:spPr>
        <a:xfrm>
          <a:off x="4191000" y="190499"/>
          <a:ext cx="3809999" cy="2286000"/>
        </a:xfrm>
        <a:prstGeom prst="rect">
          <a:avLst/>
        </a:prstGeom>
        <a:solidFill>
          <a:schemeClr val="lt1"/>
        </a:solidFill>
        <a:ln w="762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Lack of alignment</a:t>
          </a:r>
          <a:endParaRPr lang="en-US" sz="3400" kern="1200" dirty="0">
            <a:solidFill>
              <a:schemeClr val="tx1"/>
            </a:solidFill>
          </a:endParaRPr>
        </a:p>
      </dsp:txBody>
      <dsp:txXfrm>
        <a:off x="4191000" y="190499"/>
        <a:ext cx="3809999" cy="2286000"/>
      </dsp:txXfrm>
    </dsp:sp>
    <dsp:sp modelId="{4873FC8D-3008-43CB-9D5F-BCF71CB44DD0}">
      <dsp:nvSpPr>
        <dsp:cNvPr id="0" name=""/>
        <dsp:cNvSpPr/>
      </dsp:nvSpPr>
      <dsp:spPr>
        <a:xfrm>
          <a:off x="8305799" y="190499"/>
          <a:ext cx="3809999" cy="2286000"/>
        </a:xfrm>
        <a:prstGeom prst="rect">
          <a:avLst/>
        </a:prstGeom>
        <a:solidFill>
          <a:schemeClr val="lt1"/>
        </a:solidFill>
        <a:ln w="762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Target communities not identified and data not shared on target communities</a:t>
          </a:r>
          <a:endParaRPr lang="en-US" sz="3400" kern="1200" dirty="0">
            <a:solidFill>
              <a:schemeClr val="tx1"/>
            </a:solidFill>
          </a:endParaRPr>
        </a:p>
      </dsp:txBody>
      <dsp:txXfrm>
        <a:off x="8305799" y="190499"/>
        <a:ext cx="3809999" cy="2286000"/>
      </dsp:txXfrm>
    </dsp:sp>
    <dsp:sp modelId="{3C38FE6B-8074-4C36-82E8-443B3F51AADE}">
      <dsp:nvSpPr>
        <dsp:cNvPr id="0" name=""/>
        <dsp:cNvSpPr/>
      </dsp:nvSpPr>
      <dsp:spPr>
        <a:xfrm>
          <a:off x="2095500" y="2857500"/>
          <a:ext cx="3809999" cy="2286000"/>
        </a:xfrm>
        <a:prstGeom prst="rect">
          <a:avLst/>
        </a:prstGeom>
        <a:solidFill>
          <a:schemeClr val="lt1"/>
        </a:solidFill>
        <a:ln w="762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Activities not clear</a:t>
          </a:r>
          <a:endParaRPr lang="en-US" sz="3400" kern="1200" dirty="0">
            <a:solidFill>
              <a:schemeClr val="tx1"/>
            </a:solidFill>
          </a:endParaRPr>
        </a:p>
      </dsp:txBody>
      <dsp:txXfrm>
        <a:off x="2095500" y="2857500"/>
        <a:ext cx="3809999" cy="2286000"/>
      </dsp:txXfrm>
    </dsp:sp>
    <dsp:sp modelId="{C759378D-FBA7-4656-A692-271530B4AAE5}">
      <dsp:nvSpPr>
        <dsp:cNvPr id="0" name=""/>
        <dsp:cNvSpPr/>
      </dsp:nvSpPr>
      <dsp:spPr>
        <a:xfrm>
          <a:off x="6286500" y="2857499"/>
          <a:ext cx="3809999" cy="2286000"/>
        </a:xfrm>
        <a:prstGeom prst="rect">
          <a:avLst/>
        </a:prstGeom>
        <a:solidFill>
          <a:schemeClr val="lt1"/>
        </a:solidFill>
        <a:ln w="762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Criteria not addressed</a:t>
          </a:r>
          <a:endParaRPr lang="en-US" sz="3400" kern="1200" dirty="0">
            <a:solidFill>
              <a:schemeClr val="tx1"/>
            </a:solidFill>
          </a:endParaRPr>
        </a:p>
      </dsp:txBody>
      <dsp:txXfrm>
        <a:off x="6286500" y="2857499"/>
        <a:ext cx="3809999" cy="2286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7E3BAF-71E9-48D6-9A3E-E20F291A05C9}" type="datetimeFigureOut">
              <a:rPr lang="en-US" smtClean="0"/>
              <a:t>10/29/2017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730172-9609-4346-9EF3-CE0D0FD89F66}" type="slidenum">
              <a:rPr lang="en-US" smtClean="0"/>
              <a:t>‹#›</a:t>
            </a:fld>
            <a:endParaRPr lang="en-US"/>
          </a:p>
        </p:txBody>
      </p:sp>
    </p:spTree>
    <p:extLst>
      <p:ext uri="{BB962C8B-B14F-4D97-AF65-F5344CB8AC3E}">
        <p14:creationId xmlns:p14="http://schemas.microsoft.com/office/powerpoint/2010/main" val="383539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tionalservice.gov/sites/default/files/documents/2018%20Performance%20Measures%20Instructions%20Fina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nevadavolunteers.org/"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nationalservice.gov/documents/main-menu/2016/2017-performance-measures-instructions" TargetMode="External"/><Relationship Id="rId7" Type="http://schemas.openxmlformats.org/officeDocument/2006/relationships/hyperlink" Target="http://www.nationalservice.gov/resources/evaluation"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www.nationalservice.gov/resources/performance-measurement/other-americorps-performance-measurement-resources" TargetMode="External"/><Relationship Id="rId5" Type="http://schemas.openxmlformats.org/officeDocument/2006/relationships/hyperlink" Target="http://www.nationalservice.gov/resources/performance-measurement/americorps" TargetMode="External"/><Relationship Id="rId4" Type="http://schemas.openxmlformats.org/officeDocument/2006/relationships/hyperlink" Target="http://www.nationalservice.gov/resources/performance-measurement/egrants-performance-measures-module-americorps" TargetMode="External"/></Relationships>
</file>

<file path=ppt/notesSlides/_rels/notesSlide68.xml.rels><?xml version="1.0" encoding="UTF-8" standalone="yes"?>
<Relationships xmlns="http://schemas.openxmlformats.org/package/2006/relationships"><Relationship Id="rId8" Type="http://schemas.openxmlformats.org/officeDocument/2006/relationships/hyperlink" Target="http://www.nationalservice.gov/sites/default/files/upload/45CFR_chapterXXV.pdf" TargetMode="External"/><Relationship Id="rId3" Type="http://schemas.openxmlformats.org/officeDocument/2006/relationships/hyperlink" Target="http://nationalservice.gov/documents/main-menu/2016/2017-intro-americorps-members" TargetMode="External"/><Relationship Id="rId7" Type="http://schemas.openxmlformats.org/officeDocument/2006/relationships/hyperlink" Target="http://nationalservice.gov/documents/main-menu/2016/2017-americorps-program-management-and-design"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nationalservice.gov/documents/main-menu/2016/2017-categories-americorps-grants" TargetMode="External"/><Relationship Id="rId11" Type="http://schemas.openxmlformats.org/officeDocument/2006/relationships/hyperlink" Target="http://www.nationalservice.gov/sites/default/files/upload/HowtoDevelopaLogicModel508.pdf" TargetMode="External"/><Relationship Id="rId5" Type="http://schemas.openxmlformats.org/officeDocument/2006/relationships/hyperlink" Target="http://nationalservice.gov/documents/main-menu/2016/2017-intro-americorps-state-and-national" TargetMode="External"/><Relationship Id="rId10" Type="http://schemas.openxmlformats.org/officeDocument/2006/relationships/hyperlink" Target="http://www.nationalservice.gov/resources/uniform-guidance" TargetMode="External"/><Relationship Id="rId4" Type="http://schemas.openxmlformats.org/officeDocument/2006/relationships/hyperlink" Target="http://nationalservice.gov/documents/main-menu/2016/2017-americorps-key-terms" TargetMode="External"/><Relationship Id="rId9" Type="http://schemas.openxmlformats.org/officeDocument/2006/relationships/hyperlink" Target="http://www.nationalservice.gov/sites/default/files/upload/2017%20Evidence%20Checklist.pdf"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everyone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we get started, let me take a few minutes to go over some basic webinar logistics that can help ensure our time is well spent.</a:t>
            </a:r>
          </a:p>
          <a:p>
            <a:endParaRPr lang="en-US" dirty="0" smtClean="0"/>
          </a:p>
        </p:txBody>
      </p:sp>
      <p:sp>
        <p:nvSpPr>
          <p:cNvPr id="4" name="Slide Number Placeholder 3"/>
          <p:cNvSpPr>
            <a:spLocks noGrp="1"/>
          </p:cNvSpPr>
          <p:nvPr>
            <p:ph type="sldNum" sz="quarter" idx="10"/>
          </p:nvPr>
        </p:nvSpPr>
        <p:spPr/>
        <p:txBody>
          <a:bodyPr/>
          <a:lstStyle/>
          <a:p>
            <a:fld id="{E0730172-9609-4346-9EF3-CE0D0FD89F66}" type="slidenum">
              <a:rPr lang="en-US" smtClean="0"/>
              <a:t>1</a:t>
            </a:fld>
            <a:endParaRPr lang="en-US"/>
          </a:p>
        </p:txBody>
      </p:sp>
    </p:spTree>
    <p:extLst>
      <p:ext uri="{BB962C8B-B14F-4D97-AF65-F5344CB8AC3E}">
        <p14:creationId xmlns:p14="http://schemas.microsoft.com/office/powerpoint/2010/main" val="300940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get into information about these measures, it is important for you to understand that CNCS has worked over the last many years to create national measures for each of the program areas we talked about on the first webinar (education, economic opportunity, environmental stewardship, healthy futures, veterans and military families, and disaster services) so that all programs can show progress and impact in common areas that result in the CNCS being able to report to key stakeholders like Congress, Governor’s and Mayors’ to name a few. There are also measures in a focus area of capacity building that we will also briefly discuss.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programs who fall in one of these 6 focus areas, look to the measures that CNCS has created and pick which ones most align to their program design and can capture important information they can then share with their State Commission and CNCS.</a:t>
            </a:r>
            <a:r>
              <a:rPr lang="en-US" sz="1200" kern="1200" baseline="0" dirty="0" smtClean="0">
                <a:solidFill>
                  <a:schemeClr val="tx1"/>
                </a:solidFill>
                <a:effectLst/>
                <a:latin typeface="+mn-lt"/>
                <a:ea typeface="+mn-ea"/>
                <a:cs typeface="+mn-cs"/>
              </a:rPr>
              <a:t>  If none of the National Performance Measures match your program design, contact Nevada Volunteers at grants@nevadavolunteers.org to discuss a grantee selected Performance Measure.</a:t>
            </a:r>
            <a:endParaRPr lang="en-US" altLang="en-US" dirty="0" smtClean="0">
              <a:ea typeface="ＭＳ Ｐゴシック" panose="020B0600070205080204" pitchFamily="34" charset="-128"/>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rgbClr val="FF0000"/>
                </a:solidFill>
                <a:effectLst/>
                <a:latin typeface="+mn-lt"/>
                <a:ea typeface="+mn-ea"/>
                <a:cs typeface="+mn-cs"/>
              </a:rPr>
              <a:t>So with that said, we are going to walk you through what is required and what you have access to and provide you with some ideas to help you form your measurements that will work for you and your program.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10</a:t>
            </a:fld>
            <a:endParaRPr lang="en-US"/>
          </a:p>
        </p:txBody>
      </p:sp>
    </p:spTree>
    <p:extLst>
      <p:ext uri="{BB962C8B-B14F-4D97-AF65-F5344CB8AC3E}">
        <p14:creationId xmlns:p14="http://schemas.microsoft.com/office/powerpoint/2010/main" val="323005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Again - All applicants, no matter what their focus, are required to select a minimum of 1 set of 2 ALIGNED national performance measures – at least 1 OUTPUT and 1 OUTCOME.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national measures that you are required to select from can be found in the performance measurement instructions document that Nevada</a:t>
            </a:r>
            <a:r>
              <a:rPr lang="en-US" sz="1200" kern="1200" baseline="0" dirty="0" smtClean="0">
                <a:solidFill>
                  <a:schemeClr val="tx1"/>
                </a:solidFill>
                <a:effectLst/>
                <a:latin typeface="+mn-lt"/>
                <a:ea typeface="+mn-ea"/>
                <a:cs typeface="+mn-cs"/>
              </a:rPr>
              <a:t> Volunteers has made available to you </a:t>
            </a:r>
            <a:r>
              <a:rPr lang="en-US" sz="1200" kern="1200" dirty="0" smtClean="0">
                <a:solidFill>
                  <a:schemeClr val="tx1"/>
                </a:solidFill>
                <a:effectLst/>
                <a:latin typeface="+mn-lt"/>
                <a:ea typeface="+mn-ea"/>
                <a:cs typeface="+mn-cs"/>
              </a:rPr>
              <a:t>and can also be found on the CNCS website in this specific location:</a:t>
            </a:r>
          </a:p>
          <a:p>
            <a:pPr algn="ctr"/>
            <a:r>
              <a:rPr lang="en-US" sz="1200" u="sng" dirty="0" smtClean="0">
                <a:hlinkClick r:id="rId3"/>
              </a:rPr>
              <a:t>https://www.nationalservice.gov/sites/default/files/documents/2018%20Performance%20Measures%20Instructions%20Final.pdf</a:t>
            </a:r>
            <a:r>
              <a:rPr lang="en-US" sz="1200" u="sng" dirty="0" smtClean="0"/>
              <a:t>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talk about a few terms we just threw out.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11</a:t>
            </a:fld>
            <a:endParaRPr lang="en-US"/>
          </a:p>
        </p:txBody>
      </p:sp>
    </p:spTree>
    <p:extLst>
      <p:ext uri="{BB962C8B-B14F-4D97-AF65-F5344CB8AC3E}">
        <p14:creationId xmlns:p14="http://schemas.microsoft.com/office/powerpoint/2010/main" val="101881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Let’s talk first about Outputs and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different than what we talked about in webinar 2, based on the problems you identified and the specific activities you outlined for the members, you need to think through your outputs and outcomes.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refresher, here are the meanings of these terms:</a:t>
            </a:r>
          </a:p>
          <a:p>
            <a:r>
              <a:rPr lang="en-US" sz="1200" b="1" kern="1200" dirty="0" smtClean="0">
                <a:solidFill>
                  <a:schemeClr val="tx1"/>
                </a:solidFill>
                <a:effectLst/>
                <a:latin typeface="+mn-lt"/>
                <a:ea typeface="+mn-ea"/>
                <a:cs typeface="+mn-cs"/>
              </a:rPr>
              <a:t>Output</a:t>
            </a:r>
            <a:r>
              <a:rPr lang="en-US" sz="1200" kern="1200" dirty="0" smtClean="0">
                <a:solidFill>
                  <a:schemeClr val="tx1"/>
                </a:solidFill>
                <a:effectLst/>
                <a:latin typeface="+mn-lt"/>
                <a:ea typeface="+mn-ea"/>
                <a:cs typeface="+mn-cs"/>
              </a:rPr>
              <a:t> – counts; number of people served, number of services delivered, number of projects completed – ultimately, when you collect output data…they are counts of something – they don’t answer the “so what” question – they simply tell you a number or amount of something.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12</a:t>
            </a:fld>
            <a:endParaRPr lang="en-US"/>
          </a:p>
        </p:txBody>
      </p:sp>
    </p:spTree>
    <p:extLst>
      <p:ext uri="{BB962C8B-B14F-4D97-AF65-F5344CB8AC3E}">
        <p14:creationId xmlns:p14="http://schemas.microsoft.com/office/powerpoint/2010/main" val="175523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smtClean="0"/>
              <a:t>To</a:t>
            </a:r>
            <a:r>
              <a:rPr lang="en-US" sz="1200" baseline="0" dirty="0" smtClean="0"/>
              <a:t> put it another way, outputs should answer the questions:</a:t>
            </a:r>
          </a:p>
          <a:p>
            <a:pPr marL="457200" lvl="0" indent="-457200">
              <a:buFont typeface="Arial" panose="020B0604020202020204" pitchFamily="34" charset="0"/>
              <a:buChar char="•"/>
            </a:pPr>
            <a:r>
              <a:rPr lang="en-US" sz="2800" kern="1200" dirty="0" smtClean="0">
                <a:latin typeface="Arial" charset="0"/>
              </a:rPr>
              <a:t>“How much service did we perform?”</a:t>
            </a:r>
          </a:p>
          <a:p>
            <a:pPr marL="457200" lvl="0" indent="-457200">
              <a:buFont typeface="Arial" panose="020B0604020202020204" pitchFamily="34" charset="0"/>
              <a:buChar char="•"/>
            </a:pPr>
            <a:r>
              <a:rPr lang="en-US" sz="2800" kern="1200" dirty="0" smtClean="0">
                <a:latin typeface="Arial" charset="0"/>
              </a:rPr>
              <a:t>“What products did we develop?” </a:t>
            </a:r>
          </a:p>
          <a:p>
            <a:endParaRPr lang="en-US" sz="1200" baseline="0" dirty="0" smtClean="0"/>
          </a:p>
          <a:p>
            <a:r>
              <a:rPr lang="en-US" sz="1200" baseline="0" dirty="0" smtClean="0"/>
              <a:t>They should </a:t>
            </a:r>
            <a:r>
              <a:rPr lang="en-US" sz="1200" u="sng" baseline="0" dirty="0" smtClean="0"/>
              <a:t>not</a:t>
            </a:r>
            <a:r>
              <a:rPr lang="en-US" sz="1200" baseline="0" dirty="0" smtClean="0"/>
              <a:t> answer the question: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latin typeface="Arial" charset="0"/>
              </a:rPr>
              <a:t>“What changed as a result of the service provided or product developed?”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13</a:t>
            </a:fld>
            <a:endParaRPr lang="en-US"/>
          </a:p>
        </p:txBody>
      </p:sp>
    </p:spTree>
    <p:extLst>
      <p:ext uri="{BB962C8B-B14F-4D97-AF65-F5344CB8AC3E}">
        <p14:creationId xmlns:p14="http://schemas.microsoft.com/office/powerpoint/2010/main" val="279868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Outcomes </a:t>
            </a:r>
            <a:r>
              <a:rPr lang="en-US" sz="1200" kern="1200" dirty="0" smtClean="0">
                <a:solidFill>
                  <a:schemeClr val="tx1"/>
                </a:solidFill>
                <a:effectLst/>
                <a:latin typeface="+mn-lt"/>
                <a:ea typeface="+mn-ea"/>
                <a:cs typeface="+mn-cs"/>
              </a:rPr>
              <a:t>are the expected changes in the population or community served that result from a program’s activities and fall along a continuum, ranging from short to long term results – you should remember these terms from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webinar: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Short-term: changes in knowledge, skills, and/or attitudes (e.g., ↑ knowledge healthy choices)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Medium-term: changes in behavior or action (e.g., ↑ adoption of healthy food practices)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Long-term: changes in condition or status in life (e.g., ↑ food security)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14</a:t>
            </a:fld>
            <a:endParaRPr lang="en-US"/>
          </a:p>
        </p:txBody>
      </p:sp>
    </p:spTree>
    <p:extLst>
      <p:ext uri="{BB962C8B-B14F-4D97-AF65-F5344CB8AC3E}">
        <p14:creationId xmlns:p14="http://schemas.microsoft.com/office/powerpoint/2010/main" val="257374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Let’s look at a few examples of the different outcome types we just discussed.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15</a:t>
            </a:fld>
            <a:endParaRPr lang="en-US"/>
          </a:p>
        </p:txBody>
      </p:sp>
    </p:spTree>
    <p:extLst>
      <p:ext uri="{BB962C8B-B14F-4D97-AF65-F5344CB8AC3E}">
        <p14:creationId xmlns:p14="http://schemas.microsoft.com/office/powerpoint/2010/main" val="402102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300" dirty="0" smtClean="0"/>
              <a:t>Just like</a:t>
            </a:r>
            <a:r>
              <a:rPr lang="en-US" sz="1300" baseline="0" dirty="0" smtClean="0"/>
              <a:t> with outputs, they should answer some basic questions like the ones you see here:</a:t>
            </a:r>
          </a:p>
          <a:p>
            <a:pPr marL="571500" indent="-571500">
              <a:buFont typeface="Arial" panose="020B0604020202020204" pitchFamily="34" charset="0"/>
              <a:buChar char="•"/>
            </a:pPr>
            <a:r>
              <a:rPr lang="en-US" sz="3600" dirty="0" smtClean="0"/>
              <a:t>“What difference did our service make for beneficiaries?” or </a:t>
            </a:r>
          </a:p>
          <a:p>
            <a:pPr marL="571500" indent="-571500">
              <a:buFont typeface="Arial" panose="020B0604020202020204" pitchFamily="34" charset="0"/>
              <a:buChar char="•"/>
            </a:pPr>
            <a:r>
              <a:rPr lang="en-US" sz="3600" dirty="0" smtClean="0"/>
              <a:t>“How did the new system or product enhance the capacity of the organization to serve the community?”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16</a:t>
            </a:fld>
            <a:endParaRPr lang="en-US"/>
          </a:p>
        </p:txBody>
      </p:sp>
    </p:spTree>
    <p:extLst>
      <p:ext uri="{BB962C8B-B14F-4D97-AF65-F5344CB8AC3E}">
        <p14:creationId xmlns:p14="http://schemas.microsoft.com/office/powerpoint/2010/main" val="376962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as I just said, CNCS requires you to pick at least 1 set of aligned measures - 1 output and 1 aligned outcome.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Alignment is defined as the logical flow and connection between different elements (i.e. outputs to outcomes).  So if you said you were going to tutor 20 children ages 3-5, your outcome would not be that the children reported an increased ability to stay in their home. The two items do not align.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17</a:t>
            </a:fld>
            <a:endParaRPr lang="en-US"/>
          </a:p>
        </p:txBody>
      </p:sp>
    </p:spTree>
    <p:extLst>
      <p:ext uri="{BB962C8B-B14F-4D97-AF65-F5344CB8AC3E}">
        <p14:creationId xmlns:p14="http://schemas.microsoft.com/office/powerpoint/2010/main" val="249117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special note before we go further- For all of the focus areas, there are mandatory outputs you MUST select. And for each output, there is either a mandatory outcome you MUST select or it states you must create your own outcome measure. So for example, in the education focus area, for all of the major primary activities members do, there is an output you select and a required outcome you select or the applicant can create their own. But in the disaster services area, for all of the major primary activities members do, there is an output you select but not a required outcome you select – instead it says the applicant must create their own.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I stated earlier that the CNCS has adopted a series of national measures in each of the 6 focus areas. These national measures that you are required to look at and highly encouraged to select from can be found in the performance measurement instructions document that is available on the Nevada Volunteers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website and can also be found on the CNCS website we showed you earlier.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year CNCS is also allowing programs to include output-only National Performance Measure once the aligned performance measure requirement has been met.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let’s talk more in depth about these measures and what you need to look for.</a:t>
            </a:r>
          </a:p>
          <a:p>
            <a:endParaRPr lang="en-US" sz="1200" kern="1200" dirty="0" smtClean="0">
              <a:solidFill>
                <a:schemeClr val="tx1"/>
              </a:solidFill>
              <a:effectLst/>
              <a:latin typeface="+mn-lt"/>
              <a:ea typeface="+mn-ea"/>
              <a:cs typeface="+mn-cs"/>
            </a:endParaRPr>
          </a:p>
          <a:p>
            <a:pPr marL="466725" indent="-466725">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Specific selection rules (pages 4 - 7) are provided and must be followed</a:t>
            </a:r>
          </a:p>
          <a:p>
            <a:pPr marL="466725" indent="-466725">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Each focus area states specifically that if you choose this output, then you must choose this outcome.</a:t>
            </a:r>
          </a:p>
          <a:p>
            <a:pPr marL="466725" indent="-466725">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All focus areas have mandatory outputs you MUST select.</a:t>
            </a:r>
          </a:p>
          <a:p>
            <a:pPr marL="466725" indent="-466725">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For each output, there is either a mandatory outcome you MUST select or it states you must create your own outcome measures.</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18</a:t>
            </a:fld>
            <a:endParaRPr lang="en-US"/>
          </a:p>
        </p:txBody>
      </p:sp>
    </p:spTree>
    <p:extLst>
      <p:ext uri="{BB962C8B-B14F-4D97-AF65-F5344CB8AC3E}">
        <p14:creationId xmlns:p14="http://schemas.microsoft.com/office/powerpoint/2010/main" val="390723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performance measurement instructions document I am showing you now, there are specific selection rules on pages 4-7 of the instructions document. So if you are an education program and focus on school readiness, you would look at the education table like we are doing right now and look at what the selection rules are. So you see it states specifically that if you choose this output measure, then you must choose this outcome measure.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provide you with another brief example.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19</a:t>
            </a:fld>
            <a:endParaRPr lang="en-US"/>
          </a:p>
        </p:txBody>
      </p:sp>
    </p:spTree>
    <p:extLst>
      <p:ext uri="{BB962C8B-B14F-4D97-AF65-F5344CB8AC3E}">
        <p14:creationId xmlns:p14="http://schemas.microsoft.com/office/powerpoint/2010/main" val="22394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First, all of you were muted upon entry into the webinar so we can eliminate background noise. When we open the webinar to questions, you can raise your hand by clicking the hand icon and we will unmute your phone so you can verbalize your question. There will be distinct times during the webinar and at the end where we will allow for questions.</a:t>
            </a:r>
          </a:p>
          <a:p>
            <a:r>
              <a:rPr lang="en-US" dirty="0" smtClean="0"/>
              <a:t> </a:t>
            </a:r>
          </a:p>
          <a:p>
            <a:r>
              <a:rPr lang="en-US" dirty="0" smtClean="0"/>
              <a:t>And finally, during the webinar, if you do have questions that you want to make sure you do not forget, feel free to type them in the question window and send to presenter so we can document the question and respond when we get to a question and answer time or respond to the question in our presentation when appropriate. </a:t>
            </a:r>
          </a:p>
          <a:p>
            <a:r>
              <a:rPr lang="en-US" dirty="0" smtClean="0"/>
              <a:t> </a:t>
            </a:r>
          </a:p>
          <a:p>
            <a:r>
              <a:rPr lang="en-US" dirty="0" smtClean="0"/>
              <a:t>We will also document all questions asked during this and the other webinars and post them along with their answers on a frequently asked questions document that will be posted on the Nevada Volunteers website at nevadavolunteers.org.</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a:t>
            </a:fld>
            <a:endParaRPr lang="en-US"/>
          </a:p>
        </p:txBody>
      </p:sp>
    </p:spTree>
    <p:extLst>
      <p:ext uri="{BB962C8B-B14F-4D97-AF65-F5344CB8AC3E}">
        <p14:creationId xmlns:p14="http://schemas.microsoft.com/office/powerpoint/2010/main" val="1983901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propose an AmeriCorps program design that is in the Healthy Futures focus area (let’s go here now) and you are specifically using members to help seniors and people with disabilities age in place, then you are required to select and provide details on the following performance measurements: Output H8 and Outcome H9 or an applicant determined outcome.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we would then go to the part of the instructions that talks about the Healthy Futures Measures which can be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located in the table of contents and you will see that pages 49-56 have the information about Healthy Futures measures and look at the specifics about H8 and H9.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Output H8 states the Number of older adults or individuals with disabilities receiving food, transportation, or other services that allow them to live independently.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Outcome H9 states the Number of older adults or individuals with disabilities who reported having increased social ties/perceived social support.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output H8 asks you to count how many older adults or individuals with disabilities did the members provide food, transportation or other services and outcome H9 ask you to report on of those numbers that members served in H8, how many reported having increased social ties or perceived social support.  If the H9 outcome does not fit with your program design, the national performance measures</a:t>
            </a:r>
            <a:r>
              <a:rPr lang="en-US" sz="1200" kern="1200" baseline="0" dirty="0" smtClean="0">
                <a:solidFill>
                  <a:schemeClr val="tx1"/>
                </a:solidFill>
                <a:effectLst/>
                <a:latin typeface="+mn-lt"/>
                <a:ea typeface="+mn-ea"/>
                <a:cs typeface="+mn-cs"/>
              </a:rPr>
              <a:t> allow you to create an applicant determined outcome that is connected to the output from H8 and fits with your program design.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you decide on the measures you will adopt, it is your responsibility then to carefully read all the information that is provided to you as there are rules, requirements, and recommendations you must follow.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3 places where you can find details about your measures. The first place is in the Performance Measurement Checklist – Appendix B. The second place is in the Frequently Asked Questions – Appendix C. The third and final place is in the instructions provided for each measure which can be found in the body of the instructions document that we just showed you in the healthy futures example.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must make sure that you not only are able to do what it states, but are also able to carry it out as it is intended. Additionally, all information you find in the measures instructions must be included in the performance measures module of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that you complete for your final application and it must be evident in this text that all definitions and requirements outlined in the National Performance Measures Instructions and FAQs are met.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each of the national performance measurements, there is specific guidance that is provided to help you ensure this is the right measure for your program and what is required of your organization and program if you do choose and report on this measure.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talk briefly about the specific guidance that is provided.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20</a:t>
            </a:fld>
            <a:endParaRPr lang="en-US"/>
          </a:p>
        </p:txBody>
      </p:sp>
    </p:spTree>
    <p:extLst>
      <p:ext uri="{BB962C8B-B14F-4D97-AF65-F5344CB8AC3E}">
        <p14:creationId xmlns:p14="http://schemas.microsoft.com/office/powerpoint/2010/main" val="165848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just a summary of what we just showed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selection rules are again provided in the performance measurement instructions document on pages 4-7.</a:t>
            </a:r>
          </a:p>
          <a:p>
            <a:r>
              <a:rPr lang="en-US" sz="1200" kern="1200" dirty="0" smtClean="0">
                <a:solidFill>
                  <a:schemeClr val="tx1"/>
                </a:solidFill>
                <a:effectLst/>
                <a:latin typeface="+mn-lt"/>
                <a:ea typeface="+mn-ea"/>
                <a:cs typeface="+mn-cs"/>
              </a:rPr>
              <a:t>And on pages 8-85, there are more specific details about the individual performance measurements for each of the major focus areas.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information requested in the National Performance Measure Instructions that you will find on pages 8-85 must be included in the text of the performance measures in the performance measures module of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that you complete for your application and it must be evident in in this text that all definitions and requirements outlined in the National Performance Measures Instructions and FAQs are met.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CNCS emphasizes that the Performance Measurements section in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should be viewed as a "stand alone" document. In other words, the reviewer who is reading your grant should be able to understand elements of your program and your measures from reading the PM information alone - without perusing the program narrative.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21</a:t>
            </a:fld>
            <a:endParaRPr lang="en-US"/>
          </a:p>
        </p:txBody>
      </p:sp>
    </p:spTree>
    <p:extLst>
      <p:ext uri="{BB962C8B-B14F-4D97-AF65-F5344CB8AC3E}">
        <p14:creationId xmlns:p14="http://schemas.microsoft.com/office/powerpoint/2010/main" val="280953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each of the national performance measurement, there is specific guidance that is provided to help you ensure this is the right measure for your program and what is required of your organization and program if you do choose and report on this measure. </a:t>
            </a:r>
          </a:p>
          <a:p>
            <a:r>
              <a:rPr lang="en-US" sz="1200" kern="1200" dirty="0" smtClean="0">
                <a:solidFill>
                  <a:schemeClr val="tx1"/>
                </a:solidFill>
                <a:effectLst/>
                <a:latin typeface="+mn-lt"/>
                <a:ea typeface="+mn-ea"/>
                <a:cs typeface="+mn-cs"/>
              </a:rPr>
              <a:t>Let’s talk briefly about the specific guidance that is provided.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each performance measure, the following details are or can be provided in an instruction grid (and we will continue to look at our Healthy Futures Example so you can see what we are referencing):</a:t>
            </a:r>
          </a:p>
          <a:p>
            <a:pPr marL="228600" lvl="0" indent="-228600">
              <a:buFont typeface="+mj-lt"/>
              <a:buAutoNum type="arabicPeriod"/>
            </a:pPr>
            <a:r>
              <a:rPr lang="en-US" sz="1200" kern="1200" dirty="0" smtClean="0">
                <a:solidFill>
                  <a:schemeClr val="tx1"/>
                </a:solidFill>
                <a:effectLst/>
                <a:latin typeface="+mn-lt"/>
                <a:ea typeface="+mn-ea"/>
                <a:cs typeface="+mn-cs"/>
              </a:rPr>
              <a:t>Definition of Key Terms – provides very clear details about key terms in the specific performance measures so the applicant can determine if the specific measure is applicable to their program design and target population</a:t>
            </a:r>
          </a:p>
          <a:p>
            <a:pPr marL="228600" lvl="0" indent="-228600">
              <a:buFont typeface="+mj-lt"/>
              <a:buAutoNum type="arabicPeriod"/>
            </a:pPr>
            <a:r>
              <a:rPr lang="en-US" sz="1200" kern="1200" dirty="0" smtClean="0">
                <a:solidFill>
                  <a:schemeClr val="tx1"/>
                </a:solidFill>
                <a:effectLst/>
                <a:latin typeface="+mn-lt"/>
                <a:ea typeface="+mn-ea"/>
                <a:cs typeface="+mn-cs"/>
              </a:rPr>
              <a:t>How to Calculate Measure/Collect Data – provides very clear details about target population, data collection tools and strategies, and any requirements that organizations are held to for that specific measure</a:t>
            </a:r>
          </a:p>
          <a:p>
            <a:pPr marL="228600" lvl="0" indent="-228600">
              <a:buFont typeface="+mj-lt"/>
              <a:buAutoNum type="arabicPeriod"/>
            </a:pPr>
            <a:r>
              <a:rPr lang="en-US" sz="1200" kern="1200" dirty="0" smtClean="0">
                <a:solidFill>
                  <a:schemeClr val="tx1"/>
                </a:solidFill>
                <a:effectLst/>
                <a:latin typeface="+mn-lt"/>
                <a:ea typeface="+mn-ea"/>
                <a:cs typeface="+mn-cs"/>
              </a:rPr>
              <a:t>Review Notes (not always provided) – very important requirements that CNCS wants organizations to fully understand if they select this performance measurement.  </a:t>
            </a:r>
          </a:p>
          <a:p>
            <a:pPr marL="228600" lvl="0" indent="-228600">
              <a:buFont typeface="+mj-lt"/>
              <a:buAutoNum type="arabicPeriod"/>
            </a:pPr>
            <a:r>
              <a:rPr lang="en-US" sz="1200" kern="1200" dirty="0" smtClean="0">
                <a:solidFill>
                  <a:schemeClr val="tx1"/>
                </a:solidFill>
                <a:effectLst/>
                <a:latin typeface="+mn-lt"/>
                <a:ea typeface="+mn-ea"/>
                <a:cs typeface="+mn-cs"/>
              </a:rPr>
              <a:t>Frequently Asked Questions (not always provided) – questions that have been asked in the past by applicants that CNCS feels is important for others to know</a:t>
            </a:r>
          </a:p>
          <a:p>
            <a:pPr marL="228600" lvl="0" indent="-228600">
              <a:buFont typeface="+mj-lt"/>
              <a:buAutoNum type="arabicPeriod"/>
            </a:pPr>
            <a:r>
              <a:rPr lang="en-US" sz="1200" kern="1200" dirty="0" smtClean="0">
                <a:solidFill>
                  <a:schemeClr val="tx1"/>
                </a:solidFill>
                <a:effectLst/>
                <a:latin typeface="+mn-lt"/>
                <a:ea typeface="+mn-ea"/>
                <a:cs typeface="+mn-cs"/>
              </a:rPr>
              <a:t>Performance Measure example – helps an organization see what is being asked for in the various performance measurement fields in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(the online application system in which you are required to submit your full application)</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22</a:t>
            </a:fld>
            <a:endParaRPr lang="en-US"/>
          </a:p>
        </p:txBody>
      </p:sp>
    </p:spTree>
    <p:extLst>
      <p:ext uri="{BB962C8B-B14F-4D97-AF65-F5344CB8AC3E}">
        <p14:creationId xmlns:p14="http://schemas.microsoft.com/office/powerpoint/2010/main" val="65522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few hints to help you as you enter information into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if you are developing your own outcomes and not selecting ones the CNCS has provided.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if you find a measure that is like one you want to use, make sure you use the similar format and language. For example, if you decide to use H12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 model for your own measure, make sure you state your measure close to this: </a:t>
            </a:r>
            <a:r>
              <a:rPr lang="en-US" sz="1200" dirty="0" smtClean="0">
                <a:latin typeface="Arial" panose="020B0604020202020204" pitchFamily="34" charset="0"/>
                <a:cs typeface="Arial" panose="020B0604020202020204" pitchFamily="34" charset="0"/>
              </a:rPr>
              <a:t>Number of individuals that reported increased food security of themselves and their children (household food security) as a result of CNCS-supported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would not switch the words around like “the number of CNCS-supported services accessed by clients”.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please read through attachment</a:t>
            </a:r>
            <a:r>
              <a:rPr lang="en-US" sz="1200" kern="1200" baseline="0" dirty="0" smtClean="0">
                <a:solidFill>
                  <a:schemeClr val="tx1"/>
                </a:solidFill>
                <a:effectLst/>
                <a:latin typeface="+mn-lt"/>
                <a:ea typeface="+mn-ea"/>
                <a:cs typeface="+mn-cs"/>
              </a:rPr>
              <a:t> A of the </a:t>
            </a:r>
            <a:r>
              <a:rPr lang="en-US" sz="1200" kern="1200" dirty="0" smtClean="0">
                <a:solidFill>
                  <a:schemeClr val="tx1"/>
                </a:solidFill>
                <a:effectLst/>
                <a:latin typeface="+mn-lt"/>
                <a:ea typeface="+mn-ea"/>
                <a:cs typeface="+mn-cs"/>
              </a:rPr>
              <a:t>Application Instructions. They provide very detailed instructions on how to enter your performance measurement information into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23</a:t>
            </a:fld>
            <a:endParaRPr lang="en-US"/>
          </a:p>
        </p:txBody>
      </p:sp>
    </p:spTree>
    <p:extLst>
      <p:ext uri="{BB962C8B-B14F-4D97-AF65-F5344CB8AC3E}">
        <p14:creationId xmlns:p14="http://schemas.microsoft.com/office/powerpoint/2010/main" val="4285597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wrap up our discussion of the performance measurement information, we want to summarize the very important information that you will find in the performance measurement instructions.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to the Selection Rules and the instruction grids, we just talked about, remember there are important instructions detailed for each measure: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“Review Notes” section has been added to some performance measurement details. This section contains reminders of requirements specific to that performance measure. These requirements will result in clarification if it is not evident that they are met in the performance measure. The notes are not all-inclusive, and applicants must still review the detailed instructions and make sure that all definitions and requirements are met in the performance measure.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“FAQs” section has been added to some performance measurement details and additional FAQs have been added in Appendix C. It is really helpful to see what past applicants and grantees have asked for which the CNCS feels you need to be aware.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Review notes have been added to the beginning of some Focus Area sections. These notes are not specific to any one performance measure.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Charts explaining the major performance measure fields and how to complete them, with sample text, is now provided for each focus area. Applicants should not copy these examples verbatim but should use them as a guide when entering their performance measures into the application.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Appendix A explains MSY and member allocations. For each of the performance measurements you choose, you are required to enter the total share of program resources (both MSYs and members) that will be directed to each measure. It is critical that applicants understand how to enter these allocations accurately. Appendix A provides that information.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Appendix B contains a Performance Measures Checklist which is used by reviewers to assess performance measures. Applicants should use the PM checklist to ensure they do not miss important general items as this will result in clarification. As always, the checklist does not include all potential performance measure problems, only the most common. Please note that checklist items that reviewers will look at for specific performance measurements can now be found in the Reviewer Notes Section for those performance measures.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Appendix C contains Frequently Asked Questions that applicants have asked in the past year related to these measures.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take this document very seriously. It is important that you read through all of it that is applicable to you.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those of you who are new to AmeriCorps, the instructions can be intimidating, but if you follow what we just discussed and use the power point as a reference, you can navigate it with ease.</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24</a:t>
            </a:fld>
            <a:endParaRPr lang="en-US"/>
          </a:p>
        </p:txBody>
      </p:sp>
    </p:spTree>
    <p:extLst>
      <p:ext uri="{BB962C8B-B14F-4D97-AF65-F5344CB8AC3E}">
        <p14:creationId xmlns:p14="http://schemas.microsoft.com/office/powerpoint/2010/main" val="3911833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3600" dirty="0" smtClean="0"/>
              <a:t>Before we go any further, I would like to stop for a moment and see if there are any questions about what I have said.</a:t>
            </a:r>
          </a:p>
          <a:p>
            <a:r>
              <a:rPr lang="en-US" sz="3600" dirty="0" smtClean="0"/>
              <a:t> </a:t>
            </a:r>
          </a:p>
          <a:p>
            <a:r>
              <a:rPr lang="en-US" sz="3600" dirty="0" smtClean="0"/>
              <a:t>If you have a question, you can use the raise hand icon on the GoToMeeting dashboard and we will call on you to ask your question, or you can enter your question in the chat box for us respond to.</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25</a:t>
            </a:fld>
            <a:endParaRPr lang="en-US"/>
          </a:p>
        </p:txBody>
      </p:sp>
    </p:spTree>
    <p:extLst>
      <p:ext uri="{BB962C8B-B14F-4D97-AF65-F5344CB8AC3E}">
        <p14:creationId xmlns:p14="http://schemas.microsoft.com/office/powerpoint/2010/main" val="193358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mentioned in the first webinar, there are 2 pools of funding or pots of money that support and fund AmeriCorps Programs throughout the </a:t>
            </a:r>
            <a:r>
              <a:rPr lang="en-US" sz="1200" kern="1200" dirty="0" smtClean="0">
                <a:solidFill>
                  <a:schemeClr val="tx1"/>
                </a:solidFill>
                <a:effectLst/>
                <a:latin typeface="+mn-lt"/>
                <a:ea typeface="+mn-ea"/>
                <a:cs typeface="+mn-cs"/>
              </a:rPr>
              <a:t>country: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Competitive </a:t>
            </a:r>
            <a:r>
              <a:rPr lang="en-US" sz="1200" kern="1200" dirty="0" smtClean="0">
                <a:solidFill>
                  <a:schemeClr val="tx1"/>
                </a:solidFill>
                <a:effectLst/>
                <a:latin typeface="+mn-lt"/>
                <a:ea typeface="+mn-ea"/>
                <a:cs typeface="+mn-cs"/>
              </a:rPr>
              <a:t>(also referred to as national </a:t>
            </a:r>
            <a:r>
              <a:rPr lang="en-US" sz="1200" kern="1200" dirty="0" smtClean="0">
                <a:solidFill>
                  <a:schemeClr val="tx1"/>
                </a:solidFill>
                <a:effectLst/>
                <a:latin typeface="+mn-lt"/>
                <a:ea typeface="+mn-ea"/>
                <a:cs typeface="+mn-cs"/>
              </a:rPr>
              <a:t>pool)</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Formula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Competitive simply means you are funded from a national pool of dollars that the CNCS allocates across the country.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Formula simply means you are funded from a state pool of dollars that each state gets, including Nevada.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state, to ensure it gets the most programs funded as they can, tries to get programs funded from both the competitive and formula pools. </a:t>
            </a:r>
            <a:r>
              <a:rPr lang="en-US" sz="1200" kern="1200" dirty="0" smtClean="0">
                <a:solidFill>
                  <a:schemeClr val="tx1"/>
                </a:solidFill>
                <a:effectLst/>
                <a:latin typeface="+mn-lt"/>
                <a:ea typeface="+mn-ea"/>
                <a:cs typeface="+mn-cs"/>
              </a:rPr>
              <a:t> Based </a:t>
            </a:r>
            <a:r>
              <a:rPr lang="en-US" sz="1200" kern="1200" dirty="0" smtClean="0">
                <a:solidFill>
                  <a:schemeClr val="tx1"/>
                </a:solidFill>
                <a:effectLst/>
                <a:latin typeface="+mn-lt"/>
                <a:ea typeface="+mn-ea"/>
                <a:cs typeface="+mn-cs"/>
              </a:rPr>
              <a:t>on this reality, the process for submitting an application and having it reviewed can be a little complex.</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let’s talk through the application process and different timelines.</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26</a:t>
            </a:fld>
            <a:endParaRPr lang="en-US"/>
          </a:p>
        </p:txBody>
      </p:sp>
    </p:spTree>
    <p:extLst>
      <p:ext uri="{BB962C8B-B14F-4D97-AF65-F5344CB8AC3E}">
        <p14:creationId xmlns:p14="http://schemas.microsoft.com/office/powerpoint/2010/main" val="1379624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talked about in webinar 2, all applicants must submit a pre-application to Nevada</a:t>
            </a:r>
            <a:r>
              <a:rPr lang="en-US" sz="1200" kern="1200" baseline="0" dirty="0" smtClean="0">
                <a:solidFill>
                  <a:schemeClr val="tx1"/>
                </a:solidFill>
                <a:effectLst/>
                <a:latin typeface="+mn-lt"/>
                <a:ea typeface="+mn-ea"/>
                <a:cs typeface="+mn-cs"/>
              </a:rPr>
              <a:t> Volunteers </a:t>
            </a:r>
            <a:r>
              <a:rPr lang="en-US" sz="1200" kern="1200" dirty="0" smtClean="0">
                <a:solidFill>
                  <a:schemeClr val="tx1"/>
                </a:solidFill>
                <a:effectLst/>
                <a:latin typeface="+mn-lt"/>
                <a:ea typeface="+mn-ea"/>
                <a:cs typeface="+mn-cs"/>
              </a:rPr>
              <a:t>which will be used to determine whether programs are selected to proceed with a full application. We reviewed in that webinar the timeline and requirements.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invited to submit a full application, after Nevada Volunteers reviews all of the pre-application submission, you will move forward with submitting the final application and all of its requirements.</a:t>
            </a:r>
          </a:p>
          <a:p>
            <a:endParaRPr lang="en-US" dirty="0" smtClean="0"/>
          </a:p>
          <a:p>
            <a:r>
              <a:rPr lang="en-US" dirty="0" smtClean="0"/>
              <a:t>There are two</a:t>
            </a:r>
            <a:r>
              <a:rPr lang="en-US" baseline="0" dirty="0" smtClean="0"/>
              <a:t> different timelines for the full application depending on whether you are selected to proceed with competitive funding or formula funding.</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27</a:t>
            </a:fld>
            <a:endParaRPr lang="en-US"/>
          </a:p>
        </p:txBody>
      </p:sp>
    </p:spTree>
    <p:extLst>
      <p:ext uri="{BB962C8B-B14F-4D97-AF65-F5344CB8AC3E}">
        <p14:creationId xmlns:p14="http://schemas.microsoft.com/office/powerpoint/2010/main" val="191451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Nevada Volunteers wants you to apply for the competitive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pool of funding, your application is submitted to CNCS and they make determinations based on available funding and number of applicants who have submitted a successful grant.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reminder, like we said in webinar 1, organizations who submit applications for the competitive pool of funding must have at least 20 member slots.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competitive funding, this is the </a:t>
            </a:r>
            <a:r>
              <a:rPr lang="en-US" sz="1200" kern="1200" dirty="0" smtClean="0">
                <a:solidFill>
                  <a:schemeClr val="tx1"/>
                </a:solidFill>
                <a:effectLst/>
                <a:latin typeface="+mn-lt"/>
                <a:ea typeface="+mn-ea"/>
                <a:cs typeface="+mn-cs"/>
              </a:rPr>
              <a:t>timeline you </a:t>
            </a:r>
            <a:r>
              <a:rPr lang="en-US" sz="1200" kern="1200" dirty="0" smtClean="0">
                <a:solidFill>
                  <a:schemeClr val="tx1"/>
                </a:solidFill>
                <a:effectLst/>
                <a:latin typeface="+mn-lt"/>
                <a:ea typeface="+mn-ea"/>
                <a:cs typeface="+mn-cs"/>
              </a:rPr>
              <a:t>must adhere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November 2, 2017,</a:t>
            </a:r>
            <a:r>
              <a:rPr lang="en-US" sz="1200" kern="1200" baseline="0" dirty="0" smtClean="0">
                <a:solidFill>
                  <a:schemeClr val="tx1"/>
                </a:solidFill>
                <a:effectLst/>
                <a:latin typeface="+mn-lt"/>
                <a:ea typeface="+mn-ea"/>
                <a:cs typeface="+mn-cs"/>
              </a:rPr>
              <a:t> 5 PM PST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Pre-application Deadline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December 8, 2017 </a:t>
            </a:r>
            <a:r>
              <a:rPr lang="en-US" sz="1200" kern="1200" dirty="0" smtClean="0">
                <a:solidFill>
                  <a:schemeClr val="tx1"/>
                </a:solidFill>
                <a:effectLst/>
                <a:latin typeface="+mn-lt"/>
                <a:ea typeface="+mn-ea"/>
                <a:cs typeface="+mn-cs"/>
              </a:rPr>
              <a:t>– Notification to applicants if they are invited to submit a full application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December 22, 2017,</a:t>
            </a:r>
            <a:r>
              <a:rPr lang="en-US" sz="1200" kern="1200" baseline="0" dirty="0" smtClean="0">
                <a:solidFill>
                  <a:schemeClr val="tx1"/>
                </a:solidFill>
                <a:effectLst/>
                <a:latin typeface="+mn-lt"/>
                <a:ea typeface="+mn-ea"/>
                <a:cs typeface="+mn-cs"/>
              </a:rPr>
              <a:t> 5 PM PST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First Application Draft Deadline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January </a:t>
            </a:r>
            <a:r>
              <a:rPr lang="en-US" sz="1200" kern="1200" dirty="0" smtClean="0">
                <a:solidFill>
                  <a:schemeClr val="tx1"/>
                </a:solidFill>
                <a:effectLst/>
                <a:latin typeface="+mn-lt"/>
                <a:ea typeface="+mn-ea"/>
                <a:cs typeface="+mn-cs"/>
              </a:rPr>
              <a:t>10, </a:t>
            </a:r>
            <a:r>
              <a:rPr lang="en-US" sz="1200" kern="1200" dirty="0" smtClean="0">
                <a:solidFill>
                  <a:schemeClr val="tx1"/>
                </a:solidFill>
                <a:effectLst/>
                <a:latin typeface="+mn-lt"/>
                <a:ea typeface="+mn-ea"/>
                <a:cs typeface="+mn-cs"/>
              </a:rPr>
              <a:t>2018,</a:t>
            </a:r>
            <a:r>
              <a:rPr lang="en-US" sz="1200" kern="1200" baseline="0" dirty="0" smtClean="0">
                <a:solidFill>
                  <a:schemeClr val="tx1"/>
                </a:solidFill>
                <a:effectLst/>
                <a:latin typeface="+mn-lt"/>
                <a:ea typeface="+mn-ea"/>
                <a:cs typeface="+mn-cs"/>
              </a:rPr>
              <a:t> 5 PM PST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Final Application Deadline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May </a:t>
            </a:r>
            <a:r>
              <a:rPr lang="en-US" sz="1200" kern="1200" dirty="0" smtClean="0">
                <a:solidFill>
                  <a:schemeClr val="tx1"/>
                </a:solidFill>
                <a:effectLst/>
                <a:latin typeface="+mn-lt"/>
                <a:ea typeface="+mn-ea"/>
                <a:cs typeface="+mn-cs"/>
              </a:rPr>
              <a:t>15, </a:t>
            </a:r>
            <a:r>
              <a:rPr lang="en-US" sz="1200" kern="1200" dirty="0" smtClean="0">
                <a:solidFill>
                  <a:schemeClr val="tx1"/>
                </a:solidFill>
                <a:effectLst/>
                <a:latin typeface="+mn-lt"/>
                <a:ea typeface="+mn-ea"/>
                <a:cs typeface="+mn-cs"/>
              </a:rPr>
              <a:t>2018 </a:t>
            </a:r>
            <a:r>
              <a:rPr lang="en-US" sz="1200" kern="1200" dirty="0" smtClean="0">
                <a:solidFill>
                  <a:schemeClr val="tx1"/>
                </a:solidFill>
                <a:effectLst/>
                <a:latin typeface="+mn-lt"/>
                <a:ea typeface="+mn-ea"/>
                <a:cs typeface="+mn-cs"/>
              </a:rPr>
              <a:t>– Application Notification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August 21, </a:t>
            </a:r>
            <a:r>
              <a:rPr lang="en-US" sz="1200" kern="1200" dirty="0" smtClean="0">
                <a:solidFill>
                  <a:schemeClr val="tx1"/>
                </a:solidFill>
                <a:effectLst/>
                <a:latin typeface="+mn-lt"/>
                <a:ea typeface="+mn-ea"/>
                <a:cs typeface="+mn-cs"/>
              </a:rPr>
              <a:t>2018 </a:t>
            </a:r>
            <a:r>
              <a:rPr lang="en-US" sz="1200" kern="1200" dirty="0" smtClean="0">
                <a:solidFill>
                  <a:schemeClr val="tx1"/>
                </a:solidFill>
                <a:effectLst/>
                <a:latin typeface="+mn-lt"/>
                <a:ea typeface="+mn-ea"/>
                <a:cs typeface="+mn-cs"/>
              </a:rPr>
              <a:t>– Earliest available Budget Period Start and AmeriCorps Member Term of Service Start Date</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28</a:t>
            </a:fld>
            <a:endParaRPr lang="en-US"/>
          </a:p>
        </p:txBody>
      </p:sp>
    </p:spTree>
    <p:extLst>
      <p:ext uri="{BB962C8B-B14F-4D97-AF65-F5344CB8AC3E}">
        <p14:creationId xmlns:p14="http://schemas.microsoft.com/office/powerpoint/2010/main" val="1147007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Nevada Volunteers wants you to apply for the Formula pool of funding, your application is submitted to Nevada Volunteers and they make determinations based on available funding and number of applicants who have submitted a successful grant.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reminder, like we said in webinar 1, organizations who submit applications for the formula pool of funding must have at least 10 MSY (full-time equivalents</a:t>
            </a:r>
            <a:r>
              <a:rPr lang="en-US" sz="1200" kern="1200" dirty="0" smtClean="0">
                <a:solidFill>
                  <a:schemeClr val="tx1"/>
                </a:solidFill>
                <a:effectLst/>
                <a:latin typeface="+mn-lt"/>
                <a:ea typeface="+mn-ea"/>
                <a:cs typeface="+mn-cs"/>
              </a:rPr>
              <a:t>).  However, they </a:t>
            </a:r>
            <a:r>
              <a:rPr lang="en-US" sz="1200" kern="1200" baseline="0" dirty="0" smtClean="0">
                <a:solidFill>
                  <a:schemeClr val="tx1"/>
                </a:solidFill>
                <a:effectLst/>
                <a:latin typeface="+mn-lt"/>
                <a:ea typeface="+mn-ea"/>
                <a:cs typeface="+mn-cs"/>
              </a:rPr>
              <a:t>will consider applications that do not support a minimum of 10 MSY where it can be shown that the program has the capacity to administer a high-quality AmeriCorps program.  They will also consider a minimum of 3 MSY for programs that include a program design intending to serve rural Nevada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formula funding, this is the deadline you must adhere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November 2, 2017, 5 PM PST </a:t>
            </a:r>
            <a:r>
              <a:rPr lang="en-US" sz="1200" kern="1200" dirty="0" smtClean="0">
                <a:solidFill>
                  <a:schemeClr val="tx1"/>
                </a:solidFill>
                <a:effectLst/>
                <a:latin typeface="+mn-lt"/>
                <a:ea typeface="+mn-ea"/>
                <a:cs typeface="+mn-cs"/>
              </a:rPr>
              <a:t>– Pre-application Deadline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December 8, 2017 </a:t>
            </a:r>
            <a:r>
              <a:rPr lang="en-US" sz="1200" kern="1200" dirty="0" smtClean="0">
                <a:solidFill>
                  <a:schemeClr val="tx1"/>
                </a:solidFill>
                <a:effectLst/>
                <a:latin typeface="+mn-lt"/>
                <a:ea typeface="+mn-ea"/>
                <a:cs typeface="+mn-cs"/>
              </a:rPr>
              <a:t>– Notification to applicants if they are invited to submit a full application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February 8, 2018, 5 PM PST </a:t>
            </a:r>
            <a:r>
              <a:rPr lang="en-US" sz="1200" kern="1200" dirty="0" smtClean="0">
                <a:solidFill>
                  <a:schemeClr val="tx1"/>
                </a:solidFill>
                <a:effectLst/>
                <a:latin typeface="+mn-lt"/>
                <a:ea typeface="+mn-ea"/>
                <a:cs typeface="+mn-cs"/>
              </a:rPr>
              <a:t>– Final Application Deadline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Late</a:t>
            </a:r>
            <a:r>
              <a:rPr lang="en-US" sz="1200" kern="1200" baseline="0" dirty="0" smtClean="0">
                <a:solidFill>
                  <a:schemeClr val="tx1"/>
                </a:solidFill>
                <a:effectLst/>
                <a:latin typeface="+mn-lt"/>
                <a:ea typeface="+mn-ea"/>
                <a:cs typeface="+mn-cs"/>
              </a:rPr>
              <a:t> July/Early August 2018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Application Notification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September 1, </a:t>
            </a:r>
            <a:r>
              <a:rPr lang="en-US" sz="1200" kern="1200" dirty="0" smtClean="0">
                <a:solidFill>
                  <a:schemeClr val="tx1"/>
                </a:solidFill>
                <a:effectLst/>
                <a:latin typeface="+mn-lt"/>
                <a:ea typeface="+mn-ea"/>
                <a:cs typeface="+mn-cs"/>
              </a:rPr>
              <a:t>2018 </a:t>
            </a:r>
            <a:r>
              <a:rPr lang="en-US" sz="1200" kern="1200" dirty="0" smtClean="0">
                <a:solidFill>
                  <a:schemeClr val="tx1"/>
                </a:solidFill>
                <a:effectLst/>
                <a:latin typeface="+mn-lt"/>
                <a:ea typeface="+mn-ea"/>
                <a:cs typeface="+mn-cs"/>
              </a:rPr>
              <a:t>– Earliest available Budget Period Start and AmeriCorps Member Term of Service Start Date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timelines and processes are different for the 2 pools of funding, the program design, reporting requirements, and funding limitations are identical and if selected under competitive or formal funding, you would be a grantee of Nevada Volunteers.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the process is similar in terms of who reviews the applications. Regardless of which pool of funding Nevada Volunteers wants you to compete for, there are both peer </a:t>
            </a:r>
            <a:r>
              <a:rPr lang="en-US" sz="1200" kern="1200" dirty="0" smtClean="0">
                <a:solidFill>
                  <a:schemeClr val="tx1"/>
                </a:solidFill>
                <a:effectLst/>
                <a:latin typeface="+mn-lt"/>
                <a:ea typeface="+mn-ea"/>
                <a:cs typeface="+mn-cs"/>
              </a:rPr>
              <a:t>reviewers,</a:t>
            </a:r>
            <a:r>
              <a:rPr lang="en-US" sz="1200" kern="1200" baseline="0" dirty="0" smtClean="0">
                <a:solidFill>
                  <a:schemeClr val="tx1"/>
                </a:solidFill>
                <a:effectLst/>
                <a:latin typeface="+mn-lt"/>
                <a:ea typeface="+mn-ea"/>
                <a:cs typeface="+mn-cs"/>
              </a:rPr>
              <a:t> Commissioners,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staff that read, score and provide feedback to your application submission. We will come back to this point later in the webinar.</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29</a:t>
            </a:fld>
            <a:endParaRPr lang="en-US"/>
          </a:p>
        </p:txBody>
      </p:sp>
    </p:spTree>
    <p:extLst>
      <p:ext uri="{BB962C8B-B14F-4D97-AF65-F5344CB8AC3E}">
        <p14:creationId xmlns:p14="http://schemas.microsoft.com/office/powerpoint/2010/main" val="336075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So again, we would like to welcome you to this </a:t>
            </a:r>
            <a:r>
              <a:rPr lang="en-US" dirty="0" smtClean="0"/>
              <a:t>last webinar from our 4 part webinar </a:t>
            </a:r>
            <a:r>
              <a:rPr lang="en-US" dirty="0" smtClean="0"/>
              <a:t>series. </a:t>
            </a:r>
          </a:p>
          <a:p>
            <a:r>
              <a:rPr lang="en-US" dirty="0" smtClean="0"/>
              <a:t> </a:t>
            </a:r>
          </a:p>
          <a:p>
            <a:r>
              <a:rPr lang="en-US" dirty="0" smtClean="0"/>
              <a:t>My name is Amy Salinas and I, in partnership with Jennifer Cowart, will serve as your presenters today. Both Jennifer and I have a combined 35 years of experience in AmeriCorps and National Service and will serve as the presenters for each of the 4 webinars in this AmeriCorps Notice of Funding Opportunity. </a:t>
            </a:r>
          </a:p>
          <a:p>
            <a:r>
              <a:rPr lang="en-US" dirty="0" smtClean="0"/>
              <a:t> </a:t>
            </a:r>
          </a:p>
          <a:p>
            <a:r>
              <a:rPr lang="en-US" dirty="0" smtClean="0"/>
              <a:t>We also have the great pleasure or having staff from Nevada Volunteers on the call and would like to give them an opportunity to introduce themselves.</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3</a:t>
            </a:fld>
            <a:endParaRPr lang="en-US"/>
          </a:p>
        </p:txBody>
      </p:sp>
    </p:spTree>
    <p:extLst>
      <p:ext uri="{BB962C8B-B14F-4D97-AF65-F5344CB8AC3E}">
        <p14:creationId xmlns:p14="http://schemas.microsoft.com/office/powerpoint/2010/main" val="427469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this NOFO, there is an online portal you will utilize to submit your application</a:t>
            </a:r>
            <a:r>
              <a:rPr lang="en-US" sz="1200" kern="1200" baseline="0" dirty="0" smtClean="0">
                <a:solidFill>
                  <a:schemeClr val="tx1"/>
                </a:solidFill>
                <a:effectLst/>
                <a:latin typeface="+mn-lt"/>
                <a:ea typeface="+mn-ea"/>
                <a:cs typeface="+mn-cs"/>
              </a:rPr>
              <a:t> called </a:t>
            </a:r>
            <a:r>
              <a:rPr lang="en-US" sz="1200" kern="1200" baseline="0" dirty="0" err="1" smtClean="0">
                <a:solidFill>
                  <a:schemeClr val="tx1"/>
                </a:solidFill>
                <a:effectLst/>
                <a:latin typeface="+mn-lt"/>
                <a:ea typeface="+mn-ea"/>
                <a:cs typeface="+mn-cs"/>
              </a:rPr>
              <a:t>eGrants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web-based system is used by the Corporation for National and Community Service for the submission and tracking of grant applications. All applicants must create an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account for submission of their final application. For more information and to create an account please visit http://www.nationalservice.gov/build-your-capacity/grants/egrants. Nevada Volunteers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recommends that applicants who must create an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account do this far in advance of the application due date to ensure that adequate time is allowed for grant entry and editing.</a:t>
            </a:r>
            <a:endParaRPr lang="en-US" dirty="0" smtClean="0"/>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30</a:t>
            </a:fld>
            <a:endParaRPr lang="en-US"/>
          </a:p>
        </p:txBody>
      </p:sp>
    </p:spTree>
    <p:extLst>
      <p:ext uri="{BB962C8B-B14F-4D97-AF65-F5344CB8AC3E}">
        <p14:creationId xmlns:p14="http://schemas.microsoft.com/office/powerpoint/2010/main" val="874608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go any further about what is required for the full application phase of this grant opportunity, we are going to talk specifically about the application itself in terms of Application Types and Program Types.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begin your application in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you have to select what type of application you are for which there are 3 from which you can pick: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New;</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Recompete</a:t>
            </a:r>
            <a:r>
              <a:rPr lang="en-US" sz="1200" kern="1200" dirty="0" smtClean="0">
                <a:solidFill>
                  <a:schemeClr val="tx1"/>
                </a:solidFill>
                <a:effectLst/>
                <a:latin typeface="+mn-lt"/>
                <a:ea typeface="+mn-ea"/>
                <a:cs typeface="+mn-cs"/>
              </a:rPr>
              <a:t>; and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Continuation.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New programs are those that have not previously received an AmeriCorps State or National grant, are not currently managing a 2017-2018 AmeriCorps State or National program, or are submitting an application for a program design or funding type for which they have not previously received AmeriCorps funding.</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Recompete</a:t>
            </a:r>
            <a:r>
              <a:rPr lang="en-US" sz="1200" kern="1200" dirty="0" smtClean="0">
                <a:solidFill>
                  <a:schemeClr val="tx1"/>
                </a:solidFill>
                <a:effectLst/>
                <a:latin typeface="+mn-lt"/>
                <a:ea typeface="+mn-ea"/>
                <a:cs typeface="+mn-cs"/>
              </a:rPr>
              <a:t> applications are for current programs entering the final year of their 2017-2018 grant project period who are now required to submit another competitive application if they wish to be considered for future AmeriCorps funding.  This process is known as </a:t>
            </a:r>
            <a:r>
              <a:rPr lang="en-US" sz="1200" kern="1200" dirty="0" err="1" smtClean="0">
                <a:solidFill>
                  <a:schemeClr val="tx1"/>
                </a:solidFill>
                <a:effectLst/>
                <a:latin typeface="+mn-lt"/>
                <a:ea typeface="+mn-ea"/>
                <a:cs typeface="+mn-cs"/>
              </a:rPr>
              <a:t>recompetition</a:t>
            </a:r>
            <a:r>
              <a:rPr lang="en-US" sz="1200" kern="1200" dirty="0" smtClean="0">
                <a:solidFill>
                  <a:schemeClr val="tx1"/>
                </a:solidFill>
                <a:effectLst/>
                <a:latin typeface="+mn-lt"/>
                <a:ea typeface="+mn-ea"/>
                <a:cs typeface="+mn-cs"/>
              </a:rPr>
              <a:t>.  Programs that are not a</a:t>
            </a:r>
            <a:r>
              <a:rPr lang="en-US" sz="1200" kern="1200" baseline="0" dirty="0" smtClean="0">
                <a:solidFill>
                  <a:schemeClr val="tx1"/>
                </a:solidFill>
                <a:effectLst/>
                <a:latin typeface="+mn-lt"/>
                <a:ea typeface="+mn-ea"/>
                <a:cs typeface="+mn-cs"/>
              </a:rPr>
              <a:t> current grantee, but </a:t>
            </a:r>
            <a:r>
              <a:rPr lang="en-US" sz="1200" kern="1200" dirty="0" smtClean="0">
                <a:solidFill>
                  <a:schemeClr val="tx1"/>
                </a:solidFill>
                <a:effectLst/>
                <a:latin typeface="+mn-lt"/>
                <a:ea typeface="+mn-ea"/>
                <a:cs typeface="+mn-cs"/>
              </a:rPr>
              <a:t>have received a competitive AmeriCorps</a:t>
            </a:r>
            <a:r>
              <a:rPr lang="en-US" sz="1200" kern="1200" baseline="0" dirty="0" smtClean="0">
                <a:solidFill>
                  <a:schemeClr val="tx1"/>
                </a:solidFill>
                <a:effectLst/>
                <a:latin typeface="+mn-lt"/>
                <a:ea typeface="+mn-ea"/>
                <a:cs typeface="+mn-cs"/>
              </a:rPr>
              <a:t> grant in the past five years would also be consider </a:t>
            </a:r>
            <a:r>
              <a:rPr lang="en-US" sz="1200" kern="1200" baseline="0" dirty="0" err="1" smtClean="0">
                <a:solidFill>
                  <a:schemeClr val="tx1"/>
                </a:solidFill>
                <a:effectLst/>
                <a:latin typeface="+mn-lt"/>
                <a:ea typeface="+mn-ea"/>
                <a:cs typeface="+mn-cs"/>
              </a:rPr>
              <a:t>recompete</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Recompeting</a:t>
            </a:r>
            <a:r>
              <a:rPr lang="en-US" sz="1200" kern="1200" dirty="0" smtClean="0">
                <a:solidFill>
                  <a:schemeClr val="tx1"/>
                </a:solidFill>
                <a:effectLst/>
                <a:latin typeface="+mn-lt"/>
                <a:ea typeface="+mn-ea"/>
                <a:cs typeface="+mn-cs"/>
              </a:rPr>
              <a:t> programs are reminded that having a program currently and submitting an application does not guarantee success in securing future funding.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Continuation applications are for current 2017-2018 programs who are in year 1 or year 2. These organizations are required to submit a continuation application if they wish to be considered for year 2 or year 3 funding.  Like with the </a:t>
            </a:r>
            <a:r>
              <a:rPr lang="en-US" sz="1200" kern="1200" dirty="0" err="1" smtClean="0">
                <a:solidFill>
                  <a:schemeClr val="tx1"/>
                </a:solidFill>
                <a:effectLst/>
                <a:latin typeface="+mn-lt"/>
                <a:ea typeface="+mn-ea"/>
                <a:cs typeface="+mn-cs"/>
              </a:rPr>
              <a:t>recompete</a:t>
            </a:r>
            <a:r>
              <a:rPr lang="en-US" sz="1200" kern="1200" dirty="0" smtClean="0">
                <a:solidFill>
                  <a:schemeClr val="tx1"/>
                </a:solidFill>
                <a:effectLst/>
                <a:latin typeface="+mn-lt"/>
                <a:ea typeface="+mn-ea"/>
                <a:cs typeface="+mn-cs"/>
              </a:rPr>
              <a:t> applications, continuation funding is not guaranteed.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general terms, the application and what you submit is similar, but for </a:t>
            </a:r>
            <a:r>
              <a:rPr lang="en-US" sz="1200" kern="1200" dirty="0" err="1" smtClean="0">
                <a:solidFill>
                  <a:schemeClr val="tx1"/>
                </a:solidFill>
                <a:effectLst/>
                <a:latin typeface="+mn-lt"/>
                <a:ea typeface="+mn-ea"/>
                <a:cs typeface="+mn-cs"/>
              </a:rPr>
              <a:t>recompete</a:t>
            </a:r>
            <a:r>
              <a:rPr lang="en-US" sz="1200" kern="1200" dirty="0" smtClean="0">
                <a:solidFill>
                  <a:schemeClr val="tx1"/>
                </a:solidFill>
                <a:effectLst/>
                <a:latin typeface="+mn-lt"/>
                <a:ea typeface="+mn-ea"/>
                <a:cs typeface="+mn-cs"/>
              </a:rPr>
              <a:t> programs, there are increased expectations around match, evidence, and evaluation. </a:t>
            </a:r>
          </a:p>
          <a:p>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0730172-9609-4346-9EF3-CE0D0FD89F66}" type="slidenum">
              <a:rPr lang="en-US" smtClean="0"/>
              <a:t>31</a:t>
            </a:fld>
            <a:endParaRPr lang="en-US"/>
          </a:p>
        </p:txBody>
      </p:sp>
    </p:spTree>
    <p:extLst>
      <p:ext uri="{BB962C8B-B14F-4D97-AF65-F5344CB8AC3E}">
        <p14:creationId xmlns:p14="http://schemas.microsoft.com/office/powerpoint/2010/main" val="246068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 have just talked about the </a:t>
            </a:r>
            <a:r>
              <a:rPr lang="en-US" sz="1200"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distinct application types, let’s discuss briefly the </a:t>
            </a:r>
            <a:r>
              <a:rPr lang="en-US" sz="1200"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program types for which you can submit an application.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Regardless of which type of application you make – new, </a:t>
            </a:r>
            <a:r>
              <a:rPr lang="en-US" sz="1200" kern="1200" dirty="0" err="1" smtClean="0">
                <a:solidFill>
                  <a:schemeClr val="tx1"/>
                </a:solidFill>
                <a:effectLst/>
                <a:latin typeface="+mn-lt"/>
                <a:ea typeface="+mn-ea"/>
                <a:cs typeface="+mn-cs"/>
              </a:rPr>
              <a:t>recompete</a:t>
            </a:r>
            <a:r>
              <a:rPr lang="en-US" sz="1200" kern="1200" dirty="0" smtClean="0">
                <a:solidFill>
                  <a:schemeClr val="tx1"/>
                </a:solidFill>
                <a:effectLst/>
                <a:latin typeface="+mn-lt"/>
                <a:ea typeface="+mn-ea"/>
                <a:cs typeface="+mn-cs"/>
              </a:rPr>
              <a:t>, or continuation, you are required to propose a particular program type of which there are </a:t>
            </a:r>
            <a:r>
              <a:rPr lang="en-US" sz="1200" kern="1200" dirty="0" smtClean="0">
                <a:solidFill>
                  <a:schemeClr val="tx1"/>
                </a:solidFill>
                <a:effectLst/>
                <a:latin typeface="+mn-lt"/>
                <a:ea typeface="+mn-ea"/>
                <a:cs typeface="+mn-cs"/>
              </a:rPr>
              <a:t>4.</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AmeriCorps applicants are what we call Full Operational Program. However, there are 2 unique program designs that we want to briefly tell you about.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there is what we call a Professional Corps program design. This design is for organizations that wish to utilize professionals like teachers, doctors, lawyers, </a:t>
            </a:r>
            <a:r>
              <a:rPr lang="en-US" sz="1200" kern="1200" dirty="0" smtClean="0">
                <a:solidFill>
                  <a:schemeClr val="tx1"/>
                </a:solidFill>
                <a:effectLst/>
                <a:latin typeface="+mn-lt"/>
                <a:ea typeface="+mn-ea"/>
                <a:cs typeface="+mn-cs"/>
              </a:rPr>
              <a:t>etc. </a:t>
            </a:r>
            <a:r>
              <a:rPr lang="en-US" sz="1200" kern="1200" dirty="0" smtClean="0">
                <a:solidFill>
                  <a:schemeClr val="tx1"/>
                </a:solidFill>
                <a:effectLst/>
                <a:latin typeface="+mn-lt"/>
                <a:ea typeface="+mn-ea"/>
                <a:cs typeface="+mn-cs"/>
              </a:rPr>
              <a:t>as AmeriCorps members. Applicants for this program type must place qualified professionals in communities with an inadequate number of such professionals.  These programs request a much smaller amount per member that </a:t>
            </a:r>
            <a:r>
              <a:rPr lang="en-US" sz="1200" kern="1200" dirty="0" smtClean="0">
                <a:solidFill>
                  <a:schemeClr val="tx1"/>
                </a:solidFill>
                <a:effectLst/>
                <a:latin typeface="+mn-lt"/>
                <a:ea typeface="+mn-ea"/>
                <a:cs typeface="+mn-cs"/>
              </a:rPr>
              <a:t>we discussed</a:t>
            </a:r>
            <a:r>
              <a:rPr lang="en-US" sz="1200" kern="1200" baseline="0" dirty="0" smtClean="0">
                <a:solidFill>
                  <a:schemeClr val="tx1"/>
                </a:solidFill>
                <a:effectLst/>
                <a:latin typeface="+mn-lt"/>
                <a:ea typeface="+mn-ea"/>
                <a:cs typeface="+mn-cs"/>
              </a:rPr>
              <a:t> briefly in webinar 3</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Third, there is what we call an Education Award Program which is for organizations who want to propose a program that provides members with only an Education Award. Like the Professional Corps program design, these programs also request a much smaller amount per member that </a:t>
            </a:r>
            <a:r>
              <a:rPr lang="en-US" sz="1200" kern="1200" dirty="0" smtClean="0">
                <a:solidFill>
                  <a:schemeClr val="tx1"/>
                </a:solidFill>
                <a:effectLst/>
                <a:latin typeface="+mn-lt"/>
                <a:ea typeface="+mn-ea"/>
                <a:cs typeface="+mn-cs"/>
              </a:rPr>
              <a:t>we discussed briefly</a:t>
            </a:r>
            <a:r>
              <a:rPr lang="en-US" sz="1200" kern="1200" baseline="0" dirty="0" smtClean="0">
                <a:solidFill>
                  <a:schemeClr val="tx1"/>
                </a:solidFill>
                <a:effectLst/>
                <a:latin typeface="+mn-lt"/>
                <a:ea typeface="+mn-ea"/>
                <a:cs typeface="+mn-cs"/>
              </a:rPr>
              <a:t> in webinar 3.</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Additionally, there is a program type called Planning Grants. This is something that organizations can select in advance but for which Nevada Volunteers also reserves the right to offer an organization who submits an application, but whose review noted a need for some time to plan. Planning grants do</a:t>
            </a:r>
            <a:r>
              <a:rPr lang="en-US" sz="1200" kern="1200" baseline="0" dirty="0" smtClean="0">
                <a:solidFill>
                  <a:schemeClr val="tx1"/>
                </a:solidFill>
                <a:effectLst/>
                <a:latin typeface="+mn-lt"/>
                <a:ea typeface="+mn-ea"/>
                <a:cs typeface="+mn-cs"/>
              </a:rPr>
              <a:t> not provide AmeriCorps members; but, rather, are grants that provide initial funding to support current staff or hire additional staff who can plan the proposed AmeriCorps program, negotiate collaborations with partners, develop meaningful performance measures and develop systems for successful implementation of the AmeriCorps operation grant application that is submitted the following grant year.</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32</a:t>
            </a:fld>
            <a:endParaRPr lang="en-US"/>
          </a:p>
        </p:txBody>
      </p:sp>
    </p:spTree>
    <p:extLst>
      <p:ext uri="{BB962C8B-B14F-4D97-AF65-F5344CB8AC3E}">
        <p14:creationId xmlns:p14="http://schemas.microsoft.com/office/powerpoint/2010/main" val="1494288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 organization who wishes to make an AmeriCorps application needs to fully understand the current landscape and the resources that are available to them so you fully understand what it is you are considering and how seriously you need to take the application and its content.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Nationally and within each State, there is a reality that organizations must understand.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there is increased competition. More organizations are submitting applications and vying for the amount of dollars available on the state and national levels.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there are very increased expectations. Peer Reviewers, Nevada Volunteers Staff and Board, and the CNCS Staff have high expectations for applications and past performance if you are an organization who has previously supported an AmeriCorps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submit your application information, it is important to understand that many of the people who read your information know nothing about your organization and its work so you must be as clear as possible and as focused as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also a strong emphasis placed on program focus and design as we discussed in webinar 2, particularly as we talk about evidence and impact that we will discuss shortly.</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33</a:t>
            </a:fld>
            <a:endParaRPr lang="en-US"/>
          </a:p>
        </p:txBody>
      </p:sp>
    </p:spTree>
    <p:extLst>
      <p:ext uri="{BB962C8B-B14F-4D97-AF65-F5344CB8AC3E}">
        <p14:creationId xmlns:p14="http://schemas.microsoft.com/office/powerpoint/2010/main" val="309033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previously stated, today’s webinar we will focus on the 2nd stage to Nevada</a:t>
            </a:r>
            <a:r>
              <a:rPr lang="en-US" sz="1200" kern="1200" baseline="0" dirty="0" smtClean="0">
                <a:solidFill>
                  <a:schemeClr val="tx1"/>
                </a:solidFill>
                <a:effectLst/>
                <a:latin typeface="+mn-lt"/>
                <a:ea typeface="+mn-ea"/>
                <a:cs typeface="+mn-cs"/>
              </a:rPr>
              <a:t> Volunteers </a:t>
            </a:r>
            <a:r>
              <a:rPr lang="en-US" sz="1200" kern="1200" dirty="0" smtClean="0">
                <a:solidFill>
                  <a:schemeClr val="tx1"/>
                </a:solidFill>
                <a:effectLst/>
                <a:latin typeface="+mn-lt"/>
                <a:ea typeface="+mn-ea"/>
                <a:cs typeface="+mn-cs"/>
              </a:rPr>
              <a:t>AmeriCorps application process – the full application. Organizations will only be at this stage and invited to submit a full application if they satisfied the requirements of the pre-application phase and were invited by Nevada</a:t>
            </a:r>
            <a:r>
              <a:rPr lang="en-US" sz="1200" kern="1200" baseline="0" dirty="0" smtClean="0">
                <a:solidFill>
                  <a:schemeClr val="tx1"/>
                </a:solidFill>
                <a:effectLst/>
                <a:latin typeface="+mn-lt"/>
                <a:ea typeface="+mn-ea"/>
                <a:cs typeface="+mn-cs"/>
              </a:rPr>
              <a:t> Volunteers </a:t>
            </a:r>
            <a:r>
              <a:rPr lang="en-US" sz="1200" kern="1200" dirty="0" smtClean="0">
                <a:solidFill>
                  <a:schemeClr val="tx1"/>
                </a:solidFill>
                <a:effectLst/>
                <a:latin typeface="+mn-lt"/>
                <a:ea typeface="+mn-ea"/>
                <a:cs typeface="+mn-cs"/>
              </a:rPr>
              <a:t>to continue in the application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34</a:t>
            </a:fld>
            <a:endParaRPr lang="en-US"/>
          </a:p>
        </p:txBody>
      </p:sp>
    </p:spTree>
    <p:extLst>
      <p:ext uri="{BB962C8B-B14F-4D97-AF65-F5344CB8AC3E}">
        <p14:creationId xmlns:p14="http://schemas.microsoft.com/office/powerpoint/2010/main" val="2267802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know, a major part of your application is the written narrative that has a 12 page limit (15 pages for rural intermediaries). The narrative is essentially broken down into 3 main sections, with an Executive Summary to start it off.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first main section program design is broken down into 5 sub-sections:  </a:t>
            </a:r>
          </a:p>
          <a:p>
            <a:pPr marL="228600" indent="-228600">
              <a:buFont typeface="+mj-lt"/>
              <a:buAutoNum type="arabicPeriod"/>
            </a:pPr>
            <a:r>
              <a:rPr lang="en-US" sz="1200" kern="1200" baseline="0" dirty="0" smtClean="0">
                <a:solidFill>
                  <a:schemeClr val="tx1"/>
                </a:solidFill>
                <a:effectLst/>
                <a:latin typeface="+mn-lt"/>
                <a:ea typeface="+mn-ea"/>
                <a:cs typeface="+mn-cs"/>
              </a:rPr>
              <a:t>Need</a:t>
            </a:r>
          </a:p>
          <a:p>
            <a:pPr marL="228600" indent="-228600">
              <a:buFont typeface="+mj-lt"/>
              <a:buAutoNum type="arabicPeriod"/>
            </a:pPr>
            <a:r>
              <a:rPr lang="en-US" sz="1200" kern="1200" baseline="0" dirty="0" smtClean="0">
                <a:solidFill>
                  <a:schemeClr val="tx1"/>
                </a:solidFill>
                <a:effectLst/>
                <a:latin typeface="+mn-lt"/>
                <a:ea typeface="+mn-ea"/>
                <a:cs typeface="+mn-cs"/>
              </a:rPr>
              <a:t>Theory of Change and Logic Model</a:t>
            </a:r>
          </a:p>
          <a:p>
            <a:pPr marL="228600" indent="-228600">
              <a:buFont typeface="+mj-lt"/>
              <a:buAutoNum type="arabicPeriod"/>
            </a:pPr>
            <a:r>
              <a:rPr lang="en-US" sz="1200" kern="1200" baseline="0" dirty="0" smtClean="0">
                <a:solidFill>
                  <a:schemeClr val="tx1"/>
                </a:solidFill>
                <a:effectLst/>
                <a:latin typeface="+mn-lt"/>
                <a:ea typeface="+mn-ea"/>
                <a:cs typeface="+mn-cs"/>
              </a:rPr>
              <a:t>Evidence Base</a:t>
            </a:r>
          </a:p>
          <a:p>
            <a:pPr marL="228600" indent="-228600">
              <a:buFont typeface="+mj-lt"/>
              <a:buAutoNum type="arabicPeriod"/>
            </a:pPr>
            <a:r>
              <a:rPr lang="en-US" sz="1200" kern="1200" baseline="0" dirty="0" smtClean="0">
                <a:solidFill>
                  <a:schemeClr val="tx1"/>
                </a:solidFill>
                <a:effectLst/>
                <a:latin typeface="+mn-lt"/>
                <a:ea typeface="+mn-ea"/>
                <a:cs typeface="+mn-cs"/>
              </a:rPr>
              <a:t>Notice Priority</a:t>
            </a:r>
          </a:p>
          <a:p>
            <a:pPr marL="228600" indent="-228600">
              <a:buFont typeface="+mj-lt"/>
              <a:buAutoNum type="arabicPeriod"/>
            </a:pPr>
            <a:r>
              <a:rPr lang="en-US" sz="1200" kern="1200" baseline="0" dirty="0" smtClean="0">
                <a:solidFill>
                  <a:schemeClr val="tx1"/>
                </a:solidFill>
                <a:effectLst/>
                <a:latin typeface="+mn-lt"/>
                <a:ea typeface="+mn-ea"/>
                <a:cs typeface="+mn-cs"/>
              </a:rPr>
              <a:t>Member Experience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35</a:t>
            </a:fld>
            <a:endParaRPr lang="en-US"/>
          </a:p>
        </p:txBody>
      </p:sp>
    </p:spTree>
    <p:extLst>
      <p:ext uri="{BB962C8B-B14F-4D97-AF65-F5344CB8AC3E}">
        <p14:creationId xmlns:p14="http://schemas.microsoft.com/office/powerpoint/2010/main" val="3132936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other</a:t>
            </a:r>
            <a:r>
              <a:rPr lang="en-US" sz="1200" kern="1200" baseline="0" dirty="0" smtClean="0">
                <a:solidFill>
                  <a:schemeClr val="tx1"/>
                </a:solidFill>
                <a:effectLst/>
                <a:latin typeface="+mn-lt"/>
                <a:ea typeface="+mn-ea"/>
                <a:cs typeface="+mn-cs"/>
              </a:rPr>
              <a:t> 2 main sections are: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Organizational Capability which compromises:</a:t>
            </a:r>
          </a:p>
          <a:p>
            <a:pPr marL="685800" lvl="1" indent="-228600">
              <a:buFont typeface="+mj-lt"/>
              <a:buAutoNum type="arabicPeriod"/>
            </a:pPr>
            <a:r>
              <a:rPr lang="en-US" sz="1200" kern="1200" baseline="0" dirty="0" smtClean="0">
                <a:solidFill>
                  <a:schemeClr val="tx1"/>
                </a:solidFill>
                <a:effectLst/>
                <a:latin typeface="+mn-lt"/>
                <a:ea typeface="+mn-ea"/>
                <a:cs typeface="+mn-cs"/>
              </a:rPr>
              <a:t>Organizational Background and Staffing</a:t>
            </a:r>
          </a:p>
          <a:p>
            <a:pPr marL="685800" lvl="1" indent="-228600">
              <a:buFont typeface="+mj-lt"/>
              <a:buAutoNum type="arabicPeriod"/>
            </a:pPr>
            <a:r>
              <a:rPr lang="en-US" sz="1200" kern="1200" baseline="0" dirty="0" smtClean="0">
                <a:solidFill>
                  <a:schemeClr val="tx1"/>
                </a:solidFill>
                <a:effectLst/>
                <a:latin typeface="+mn-lt"/>
                <a:ea typeface="+mn-ea"/>
                <a:cs typeface="+mn-cs"/>
              </a:rPr>
              <a:t>Compliance and Accountability</a:t>
            </a:r>
          </a:p>
          <a:p>
            <a:pPr marL="685800" lvl="1" indent="-228600">
              <a:buFont typeface="+mj-lt"/>
              <a:buAutoNum type="arabicPeriod"/>
            </a:pPr>
            <a:r>
              <a:rPr lang="en-US" sz="1200" kern="1200" baseline="0" dirty="0" smtClean="0">
                <a:solidFill>
                  <a:schemeClr val="tx1"/>
                </a:solidFill>
                <a:effectLst/>
                <a:latin typeface="+mn-lt"/>
                <a:ea typeface="+mn-ea"/>
                <a:cs typeface="+mn-cs"/>
              </a:rPr>
              <a:t>Culture that Values Learning</a:t>
            </a:r>
          </a:p>
          <a:p>
            <a:pPr marL="685800" lvl="1" indent="-228600">
              <a:buFont typeface="+mj-lt"/>
              <a:buAutoNum type="arabicPeriod"/>
            </a:pPr>
            <a:r>
              <a:rPr lang="en-US" sz="1200" kern="1200" baseline="0" dirty="0" smtClean="0">
                <a:solidFill>
                  <a:schemeClr val="tx1"/>
                </a:solidFill>
                <a:effectLst/>
                <a:latin typeface="+mn-lt"/>
                <a:ea typeface="+mn-ea"/>
                <a:cs typeface="+mn-cs"/>
              </a:rPr>
              <a:t>Member Supervision</a:t>
            </a:r>
          </a:p>
          <a:p>
            <a:pPr marL="228600" lvl="0" indent="-228600">
              <a:buFont typeface="Arial" panose="020B0604020202020204" pitchFamily="34" charset="0"/>
              <a:buChar char="•"/>
            </a:pPr>
            <a:r>
              <a:rPr lang="en-US" sz="1200" kern="1200" baseline="0" dirty="0" smtClean="0">
                <a:solidFill>
                  <a:schemeClr val="tx1"/>
                </a:solidFill>
                <a:effectLst/>
                <a:latin typeface="+mn-lt"/>
                <a:ea typeface="+mn-ea"/>
                <a:cs typeface="+mn-cs"/>
              </a:rPr>
              <a:t>Cost Effectiveness and Budget Adequacy which we discussed in webinar 3.  As a reminder this section is based solely on the budget submitted and no narrative other than “see budget” will need to be submitted.</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36</a:t>
            </a:fld>
            <a:endParaRPr lang="en-US"/>
          </a:p>
        </p:txBody>
      </p:sp>
    </p:spTree>
    <p:extLst>
      <p:ext uri="{BB962C8B-B14F-4D97-AF65-F5344CB8AC3E}">
        <p14:creationId xmlns:p14="http://schemas.microsoft.com/office/powerpoint/2010/main" val="2407072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just stated, the narrative begins with an Executive Summary which consists of a required format that you HAVE to use, simply copy and paste it, filling in the blanks. Here is what it states: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[Name of the organization] proposes to have [Number of] AmeriCorps members who will [service activities the members will be doing] in [the locations the AmeriCorps members will serve]. At the end of the first program year, the AmeriCorps members will be responsible for [anticipated outcome of project]. In addition, the AmeriCorps members will leverage [number of leveraged volunteers, if applicable] who will be engaged in [what the leveraged volunteers will be doing.]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program will focus on the CNCS focus area(s) of [Focus Area(s)].* The CNCS investment of $[amount of request] will be matched with $[amount of projected match], $[amount of local, state, and federal funds] in public funding and $[amount of non-governmental funds] in private funding.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program is not operating in a CNCS focus area, omit this sentence.</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37</a:t>
            </a:fld>
            <a:endParaRPr lang="en-US"/>
          </a:p>
        </p:txBody>
      </p:sp>
    </p:spTree>
    <p:extLst>
      <p:ext uri="{BB962C8B-B14F-4D97-AF65-F5344CB8AC3E}">
        <p14:creationId xmlns:p14="http://schemas.microsoft.com/office/powerpoint/2010/main" val="507727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3 main sections that make up the narrative application are awarded a percentage of points with subsections that have different point allocations.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major section is Program Design and it is worth 50% of the narrative application.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reminder, it is broken down into 5 sub-section as follows:</a:t>
            </a:r>
          </a:p>
          <a:p>
            <a:r>
              <a:rPr lang="en-US" sz="1200" kern="1200" dirty="0" smtClean="0">
                <a:solidFill>
                  <a:schemeClr val="tx1"/>
                </a:solidFill>
                <a:effectLst/>
                <a:latin typeface="+mn-lt"/>
                <a:ea typeface="+mn-ea"/>
                <a:cs typeface="+mn-cs"/>
              </a:rPr>
              <a:t>1. Need (4 points)</a:t>
            </a:r>
          </a:p>
          <a:p>
            <a:r>
              <a:rPr lang="en-US" sz="1200" kern="1200" dirty="0" smtClean="0">
                <a:solidFill>
                  <a:schemeClr val="tx1"/>
                </a:solidFill>
                <a:effectLst/>
                <a:latin typeface="+mn-lt"/>
                <a:ea typeface="+mn-ea"/>
                <a:cs typeface="+mn-cs"/>
              </a:rPr>
              <a:t>2. Theory of Change and Logic Model (24 points)</a:t>
            </a:r>
          </a:p>
          <a:p>
            <a:r>
              <a:rPr lang="en-US" sz="1200" kern="1200" dirty="0" smtClean="0">
                <a:solidFill>
                  <a:schemeClr val="tx1"/>
                </a:solidFill>
                <a:effectLst/>
                <a:latin typeface="+mn-lt"/>
                <a:ea typeface="+mn-ea"/>
                <a:cs typeface="+mn-cs"/>
              </a:rPr>
              <a:t>3. Evidence Base (12 points)</a:t>
            </a:r>
          </a:p>
          <a:p>
            <a:r>
              <a:rPr lang="en-US" sz="1200" kern="1200" dirty="0" smtClean="0">
                <a:solidFill>
                  <a:schemeClr val="tx1"/>
                </a:solidFill>
                <a:effectLst/>
                <a:latin typeface="+mn-lt"/>
                <a:ea typeface="+mn-ea"/>
                <a:cs typeface="+mn-cs"/>
              </a:rPr>
              <a:t>4. Notice Priority (3 points)</a:t>
            </a:r>
          </a:p>
          <a:p>
            <a:r>
              <a:rPr lang="en-US" sz="1200" kern="1200" dirty="0" smtClean="0">
                <a:solidFill>
                  <a:schemeClr val="tx1"/>
                </a:solidFill>
                <a:effectLst/>
                <a:latin typeface="+mn-lt"/>
                <a:ea typeface="+mn-ea"/>
                <a:cs typeface="+mn-cs"/>
              </a:rPr>
              <a:t>5. Member Experience (7 points)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38</a:t>
            </a:fld>
            <a:endParaRPr lang="en-US"/>
          </a:p>
        </p:txBody>
      </p:sp>
    </p:spTree>
    <p:extLst>
      <p:ext uri="{BB962C8B-B14F-4D97-AF65-F5344CB8AC3E}">
        <p14:creationId xmlns:p14="http://schemas.microsoft.com/office/powerpoint/2010/main" val="482916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first subsection is Need and it is worth 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points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section, you must fully address this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 clearly describes how the community problem/need will be addressed by the program.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 clearly describes how the community need/problem is prevalent and severe in communities where members will serve and the need has been well documented with recent, relevant, local and reputable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“Community</a:t>
            </a:r>
            <a:r>
              <a:rPr lang="en-US" sz="1200" kern="1200" baseline="0" dirty="0" smtClean="0">
                <a:solidFill>
                  <a:schemeClr val="tx1"/>
                </a:solidFill>
                <a:effectLst/>
                <a:latin typeface="+mn-lt"/>
                <a:ea typeface="+mn-ea"/>
                <a:cs typeface="+mn-cs"/>
              </a:rPr>
              <a:t>” can be a geographic region, a specific population of people, or a combination of both.  The applicant must document the need it plans to address with its proposed program, whether it is a defined geographic community or a subset of individuals living in a particular area.</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problem should not be defined as a lack of the services that the AmeriCorps members will provide instead it should be a condition of the community that needs improvement.  </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39</a:t>
            </a:fld>
            <a:endParaRPr lang="en-US"/>
          </a:p>
        </p:txBody>
      </p:sp>
    </p:spTree>
    <p:extLst>
      <p:ext uri="{BB962C8B-B14F-4D97-AF65-F5344CB8AC3E}">
        <p14:creationId xmlns:p14="http://schemas.microsoft.com/office/powerpoint/2010/main" val="284839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Today’s webinar is the </a:t>
            </a:r>
            <a:r>
              <a:rPr lang="en-US" sz="1200" kern="1200" dirty="0" smtClean="0">
                <a:solidFill>
                  <a:schemeClr val="tx1"/>
                </a:solidFill>
                <a:effectLst/>
                <a:latin typeface="+mn-lt"/>
                <a:ea typeface="+mn-ea"/>
                <a:cs typeface="+mn-cs"/>
              </a:rPr>
              <a:t>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4 webinars that will be delivered regarding the 2018-2019 Nevada Volunteers AmeriCorps Notice of Funding Opportunity.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reminder, here is the full list of the 4 webinars – their topic date and time.</a:t>
            </a:r>
          </a:p>
          <a:p>
            <a:pPr marL="171450" indent="-171450">
              <a:buClr>
                <a:srgbClr val="FF0000"/>
              </a:buClr>
              <a:buFont typeface="Arial" panose="020B0604020202020204" pitchFamily="34" charset="0"/>
              <a:buChar char="•"/>
            </a:pPr>
            <a:r>
              <a:rPr lang="en-US" sz="1200" dirty="0" smtClean="0"/>
              <a:t>Tuesday, October 10 – Understanding AmeriCorps and Determining Organization Fit</a:t>
            </a:r>
          </a:p>
          <a:p>
            <a:pPr marL="171450" indent="-171450">
              <a:buClr>
                <a:srgbClr val="FF0000"/>
              </a:buClr>
              <a:buFont typeface="Arial" panose="020B0604020202020204" pitchFamily="34" charset="0"/>
              <a:buChar char="•"/>
            </a:pPr>
            <a:r>
              <a:rPr lang="en-US" sz="1200" dirty="0" smtClean="0"/>
              <a:t>Tuesday,</a:t>
            </a:r>
            <a:r>
              <a:rPr lang="en-US" sz="1200" baseline="0" dirty="0" smtClean="0"/>
              <a:t> </a:t>
            </a:r>
            <a:r>
              <a:rPr lang="en-US" sz="1200" dirty="0" smtClean="0"/>
              <a:t>October 17 – Developing Your Program Design and Logic Model – The Pre-Application Phase</a:t>
            </a:r>
          </a:p>
          <a:p>
            <a:pPr marL="171450" indent="-171450">
              <a:buClr>
                <a:srgbClr val="FF0000"/>
              </a:buClr>
              <a:buFont typeface="Arial" panose="020B0604020202020204" pitchFamily="34" charset="0"/>
              <a:buChar char="•"/>
            </a:pPr>
            <a:r>
              <a:rPr lang="en-US" sz="1200" dirty="0" smtClean="0"/>
              <a:t>Tuesday, October 24 – Understanding the AmeriCorps Budget &amp; Budget Narrative</a:t>
            </a:r>
          </a:p>
          <a:p>
            <a:pPr marL="171450" indent="-171450">
              <a:buClr>
                <a:srgbClr val="FF0000"/>
              </a:buClr>
              <a:buFont typeface="Arial" panose="020B0604020202020204" pitchFamily="34" charset="0"/>
              <a:buChar char="•"/>
            </a:pPr>
            <a:r>
              <a:rPr lang="en-US" sz="1200" dirty="0" smtClean="0"/>
              <a:t>Tuesday, October 31 – Understanding the NOFO Narrative and Performance Measures</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4</a:t>
            </a:fld>
            <a:endParaRPr lang="en-US"/>
          </a:p>
        </p:txBody>
      </p:sp>
    </p:spTree>
    <p:extLst>
      <p:ext uri="{BB962C8B-B14F-4D97-AF65-F5344CB8AC3E}">
        <p14:creationId xmlns:p14="http://schemas.microsoft.com/office/powerpoint/2010/main" val="3106055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second sub-section </a:t>
            </a:r>
            <a:r>
              <a:rPr lang="en-US" sz="1200" b="1" kern="1200" dirty="0" smtClean="0">
                <a:solidFill>
                  <a:schemeClr val="tx1"/>
                </a:solidFill>
                <a:effectLst/>
                <a:latin typeface="+mn-lt"/>
                <a:ea typeface="+mn-ea"/>
                <a:cs typeface="+mn-cs"/>
              </a:rPr>
              <a:t>is Theory of Change and Logic </a:t>
            </a:r>
            <a:r>
              <a:rPr lang="en-US" sz="1200" b="1" kern="1200" dirty="0" smtClean="0">
                <a:solidFill>
                  <a:schemeClr val="tx1"/>
                </a:solidFill>
                <a:effectLst/>
                <a:latin typeface="+mn-lt"/>
                <a:ea typeface="+mn-ea"/>
                <a:cs typeface="+mn-cs"/>
              </a:rPr>
              <a:t>Model</a:t>
            </a:r>
            <a:r>
              <a:rPr lang="en-US" sz="1200" b="1" kern="1200" baseline="0" dirty="0" smtClean="0">
                <a:solidFill>
                  <a:schemeClr val="tx1"/>
                </a:solidFill>
                <a:effectLst/>
                <a:latin typeface="+mn-lt"/>
                <a:ea typeface="+mn-ea"/>
                <a:cs typeface="+mn-cs"/>
              </a:rPr>
              <a:t> which </a:t>
            </a:r>
            <a:r>
              <a:rPr lang="en-US" sz="1200" b="1" kern="1200" baseline="0" dirty="0" smtClean="0">
                <a:solidFill>
                  <a:schemeClr val="tx1"/>
                </a:solidFill>
                <a:effectLst/>
                <a:latin typeface="+mn-lt"/>
                <a:ea typeface="+mn-ea"/>
                <a:cs typeface="+mn-cs"/>
              </a:rPr>
              <a:t>is worth a hefty </a:t>
            </a:r>
            <a:r>
              <a:rPr lang="en-US" sz="1200" b="1" kern="1200" baseline="0" dirty="0" smtClean="0">
                <a:solidFill>
                  <a:schemeClr val="tx1"/>
                </a:solidFill>
                <a:effectLst/>
                <a:latin typeface="+mn-lt"/>
                <a:ea typeface="+mn-ea"/>
                <a:cs typeface="+mn-cs"/>
              </a:rPr>
              <a:t>24 points.</a:t>
            </a:r>
            <a:r>
              <a:rPr lang="en-US" sz="1200" kern="1200" baseline="0" dirty="0" smtClean="0">
                <a:solidFill>
                  <a:schemeClr val="tx1"/>
                </a:solidFill>
                <a:effectLst/>
                <a:latin typeface="+mn-lt"/>
                <a:ea typeface="+mn-ea"/>
                <a:cs typeface="+mn-cs"/>
              </a:rPr>
              <a:t> </a:t>
            </a:r>
            <a:r>
              <a:rPr lang="en-US" dirty="0" smtClean="0"/>
              <a:t>In this sub-section, there are 2 sets</a:t>
            </a:r>
            <a:r>
              <a:rPr lang="en-US" baseline="0" dirty="0" smtClean="0"/>
              <a:t> of distinct criteria that reviewers will examine. With regards to the theory of change, the</a:t>
            </a:r>
            <a:r>
              <a:rPr lang="en-US" dirty="0" smtClean="0"/>
              <a:t>se</a:t>
            </a:r>
            <a:r>
              <a:rPr lang="en-US" baseline="0" dirty="0" smtClean="0"/>
              <a:t> items serve as the criteria that reviewers will look at to ensure completeness. </a:t>
            </a:r>
            <a:endParaRPr lang="en-US" dirty="0" smtClean="0"/>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Theory of Change shall address: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applicant’s proposed</a:t>
            </a:r>
            <a:r>
              <a:rPr lang="en-US" sz="1200" kern="1200" baseline="0" dirty="0" smtClean="0">
                <a:solidFill>
                  <a:schemeClr val="tx1"/>
                </a:solidFill>
                <a:effectLst/>
                <a:latin typeface="+mn-lt"/>
                <a:ea typeface="+mn-ea"/>
                <a:cs typeface="+mn-cs"/>
              </a:rPr>
              <a:t> intervention is responsive to the identified community problem.</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applicant’s proposed intervention is clearly articulated including the design, </a:t>
            </a:r>
            <a:r>
              <a:rPr lang="en-US" sz="1200" kern="1200" dirty="0" smtClean="0">
                <a:solidFill>
                  <a:schemeClr val="tx1"/>
                </a:solidFill>
                <a:effectLst/>
                <a:latin typeface="+mn-lt"/>
                <a:ea typeface="+mn-ea"/>
                <a:cs typeface="+mn-cs"/>
              </a:rPr>
              <a:t>dosage, target </a:t>
            </a:r>
            <a:r>
              <a:rPr lang="en-US" sz="1200" kern="1200" dirty="0" smtClean="0">
                <a:solidFill>
                  <a:schemeClr val="tx1"/>
                </a:solidFill>
                <a:effectLst/>
                <a:latin typeface="+mn-lt"/>
                <a:ea typeface="+mn-ea"/>
                <a:cs typeface="+mn-cs"/>
              </a:rPr>
              <a:t>population, and roles of AmeriCorps members and (if applicable) leveraged volunteers.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applicant’s intervention is likely to lead to the outcomes identified in the applicant’s theory of change</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applicant’s expected outcomes</a:t>
            </a:r>
            <a:r>
              <a:rPr lang="en-US" sz="1200" kern="1200" baseline="0" dirty="0" smtClean="0">
                <a:solidFill>
                  <a:schemeClr val="tx1"/>
                </a:solidFill>
                <a:effectLst/>
                <a:latin typeface="+mn-lt"/>
                <a:ea typeface="+mn-ea"/>
                <a:cs typeface="+mn-cs"/>
              </a:rPr>
              <a:t> are articulated in the application narrative and logic model represent meaningful progress in addressing the community problem identified by the applicant.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applicant’s</a:t>
            </a:r>
            <a:r>
              <a:rPr lang="en-US" sz="1200" kern="1200" baseline="0" dirty="0" smtClean="0">
                <a:solidFill>
                  <a:schemeClr val="tx1"/>
                </a:solidFill>
                <a:effectLst/>
                <a:latin typeface="+mn-lt"/>
                <a:ea typeface="+mn-ea"/>
                <a:cs typeface="+mn-cs"/>
              </a:rPr>
              <a:t> rationale for utilizing AmeriCorps members to deliver the intervention(s) is reasonable.</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applicant’s proposed service role of AmeriCorps members will produce significant contributions to existing efforts to address the stated problem.</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40</a:t>
            </a:fld>
            <a:endParaRPr lang="en-US"/>
          </a:p>
        </p:txBody>
      </p:sp>
    </p:spTree>
    <p:extLst>
      <p:ext uri="{BB962C8B-B14F-4D97-AF65-F5344CB8AC3E}">
        <p14:creationId xmlns:p14="http://schemas.microsoft.com/office/powerpoint/2010/main" val="1655653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regards to the logic model, the</a:t>
            </a:r>
            <a:r>
              <a:rPr lang="en-US" dirty="0" smtClean="0"/>
              <a:t>se</a:t>
            </a:r>
            <a:r>
              <a:rPr lang="en-US" baseline="0" dirty="0" smtClean="0"/>
              <a:t> items serve as the criteria that reviewers will look at to ensure </a:t>
            </a:r>
            <a:r>
              <a:rPr lang="en-US" baseline="0" dirty="0" smtClean="0"/>
              <a:t>completeness. As a reminder from webinar 2, the logic model is a visual representation of your theory of change and cannot exceed three pages as it is printed out from </a:t>
            </a:r>
            <a:r>
              <a:rPr lang="en-US" baseline="0" dirty="0" err="1" smtClean="0"/>
              <a:t>eGrants</a:t>
            </a:r>
            <a:r>
              <a:rPr lang="en-US" baseline="0" dirty="0" smtClean="0"/>
              <a:t>.</a:t>
            </a:r>
          </a:p>
          <a:p>
            <a:endParaRPr lang="en-US" baseline="0" dirty="0" smtClean="0"/>
          </a:p>
          <a:p>
            <a:r>
              <a:rPr lang="en-US" sz="1200" u="sng" kern="1200" dirty="0" smtClean="0">
                <a:solidFill>
                  <a:schemeClr val="tx1"/>
                </a:solidFill>
                <a:effectLst/>
                <a:latin typeface="+mn-lt"/>
                <a:ea typeface="+mn-ea"/>
                <a:cs typeface="+mn-cs"/>
              </a:rPr>
              <a:t>For the Logic Model, you must demonstrate: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elements of the logic model are logically aligned and shall depict:</a:t>
            </a:r>
          </a:p>
          <a:p>
            <a:r>
              <a:rPr lang="en-US" sz="1200" kern="1200" dirty="0" smtClean="0">
                <a:solidFill>
                  <a:schemeClr val="tx1"/>
                </a:solidFill>
                <a:effectLst/>
                <a:latin typeface="+mn-lt"/>
                <a:ea typeface="+mn-ea"/>
                <a:cs typeface="+mn-cs"/>
                <a:sym typeface="Symbol" panose="05050102010706020507" pitchFamily="18" charset="2"/>
              </a:rPr>
              <a:t></a:t>
            </a:r>
            <a:r>
              <a:rPr lang="en-US" sz="1200" kern="1200" dirty="0" smtClean="0">
                <a:solidFill>
                  <a:schemeClr val="tx1"/>
                </a:solidFill>
                <a:effectLst/>
                <a:latin typeface="+mn-lt"/>
                <a:ea typeface="+mn-ea"/>
                <a:cs typeface="+mn-cs"/>
              </a:rPr>
              <a:t> A summary of the community problem outlined in the narrative. </a:t>
            </a:r>
          </a:p>
          <a:p>
            <a:r>
              <a:rPr lang="en-US" sz="1200" kern="1200" dirty="0" smtClean="0">
                <a:solidFill>
                  <a:schemeClr val="tx1"/>
                </a:solidFill>
                <a:effectLst/>
                <a:latin typeface="+mn-lt"/>
                <a:ea typeface="+mn-ea"/>
                <a:cs typeface="+mn-cs"/>
                <a:sym typeface="Symbol" panose="05050102010706020507" pitchFamily="18" charset="2"/>
              </a:rPr>
              <a:t></a:t>
            </a:r>
            <a:r>
              <a:rPr lang="en-US" sz="1200" kern="1200" dirty="0" smtClean="0">
                <a:solidFill>
                  <a:schemeClr val="tx1"/>
                </a:solidFill>
                <a:effectLst/>
                <a:latin typeface="+mn-lt"/>
                <a:ea typeface="+mn-ea"/>
                <a:cs typeface="+mn-cs"/>
              </a:rPr>
              <a:t> The inputs or resources that are necessary to deliver the intervention, including but not limited to: a) Number of locations or sites in which members will provide services; b) Number of AmeriCorps members that will deliver the intervention </a:t>
            </a:r>
          </a:p>
          <a:p>
            <a:pPr marL="171450" indent="-171450">
              <a:buFont typeface="Symbol" panose="05050102010706020507" pitchFamily="18" charset="2"/>
              <a:buChar char="·"/>
            </a:pPr>
            <a:r>
              <a:rPr lang="en-US" sz="1200" kern="1200" dirty="0" smtClean="0">
                <a:solidFill>
                  <a:schemeClr val="tx1"/>
                </a:solidFill>
                <a:effectLst/>
                <a:latin typeface="+mn-lt"/>
                <a:ea typeface="+mn-ea"/>
                <a:cs typeface="+mn-cs"/>
              </a:rPr>
              <a:t>The core activities that define the intervention or program model that members will implement or deliver, including: a) duration of the intervention (e.g., the total number of weeks, sessions or months of the intervention); b) dosage of the intervention (e.g., the number of hours per session or sessions per week.); c) target population for the intervention (e.g., disconnected youth, third graders at a certain reading proficiency level). </a:t>
            </a:r>
          </a:p>
        </p:txBody>
      </p:sp>
      <p:sp>
        <p:nvSpPr>
          <p:cNvPr id="4" name="Slide Number Placeholder 3"/>
          <p:cNvSpPr>
            <a:spLocks noGrp="1"/>
          </p:cNvSpPr>
          <p:nvPr>
            <p:ph type="sldNum" sz="quarter" idx="10"/>
          </p:nvPr>
        </p:nvSpPr>
        <p:spPr/>
        <p:txBody>
          <a:bodyPr/>
          <a:lstStyle/>
          <a:p>
            <a:fld id="{E0730172-9609-4346-9EF3-CE0D0FD89F66}" type="slidenum">
              <a:rPr lang="en-US" smtClean="0"/>
              <a:t>41</a:t>
            </a:fld>
            <a:endParaRPr lang="en-US"/>
          </a:p>
        </p:txBody>
      </p:sp>
    </p:spTree>
    <p:extLst>
      <p:ext uri="{BB962C8B-B14F-4D97-AF65-F5344CB8AC3E}">
        <p14:creationId xmlns:p14="http://schemas.microsoft.com/office/powerpoint/2010/main" val="2846231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For the Logic Model, you must demonstrate: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elements of the logic model are logically aligned and shall depict:</a:t>
            </a:r>
          </a:p>
          <a:p>
            <a:pPr marL="171450" indent="-171450">
              <a:buFont typeface="Symbol" panose="05050102010706020507" pitchFamily="18" charset="2"/>
              <a:buChar char="·"/>
            </a:pPr>
            <a:r>
              <a:rPr lang="en-US" sz="1200" kern="1200" dirty="0" smtClean="0">
                <a:solidFill>
                  <a:schemeClr val="tx1"/>
                </a:solidFill>
                <a:effectLst/>
                <a:latin typeface="+mn-lt"/>
                <a:ea typeface="+mn-ea"/>
                <a:cs typeface="+mn-cs"/>
              </a:rPr>
              <a:t>The measurable outputs</a:t>
            </a:r>
            <a:r>
              <a:rPr lang="en-US" sz="1200" kern="1200" baseline="0" dirty="0" smtClean="0">
                <a:solidFill>
                  <a:schemeClr val="tx1"/>
                </a:solidFill>
                <a:effectLst/>
                <a:latin typeface="+mn-lt"/>
                <a:ea typeface="+mn-ea"/>
                <a:cs typeface="+mn-cs"/>
              </a:rPr>
              <a:t> that result from delivering the intervention (i.e. number of beneficiaries served, hours of service delivered, types and number of activities conducted.)  If applicable, identify which National PMs will be used as output indicators.</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kern="1200" baseline="0" dirty="0" smtClean="0">
                <a:solidFill>
                  <a:schemeClr val="tx1"/>
                </a:solidFill>
                <a:effectLst/>
                <a:latin typeface="+mn-lt"/>
                <a:ea typeface="+mn-ea"/>
                <a:cs typeface="+mn-cs"/>
              </a:rPr>
              <a:t>Outcomes that demonstrate changes in knowledge/skill, attitude, behavior, or condition that occur as a result of the intervention. If applicable, identify which National PMs will be used as outcome indicators.</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kern="1200" baseline="0" dirty="0" smtClean="0">
                <a:solidFill>
                  <a:schemeClr val="tx1"/>
                </a:solidFill>
                <a:effectLst/>
                <a:latin typeface="+mn-lt"/>
                <a:ea typeface="+mn-ea"/>
                <a:cs typeface="+mn-cs"/>
              </a:rPr>
              <a:t>Applicants with multiple interventions should complete one logic model which incorporates each intervention and does not exceed the 3-page limit.</a:t>
            </a:r>
          </a:p>
          <a:p>
            <a:pPr marL="171450" indent="-171450">
              <a:buFont typeface="Symbol" panose="05050102010706020507" pitchFamily="18" charset="2"/>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42</a:t>
            </a:fld>
            <a:endParaRPr lang="en-US"/>
          </a:p>
        </p:txBody>
      </p:sp>
    </p:spTree>
    <p:extLst>
      <p:ext uri="{BB962C8B-B14F-4D97-AF65-F5344CB8AC3E}">
        <p14:creationId xmlns:p14="http://schemas.microsoft.com/office/powerpoint/2010/main" val="2196889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third subsection is Evidence Base and it is worth 12 points.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reviewed in webinar</a:t>
            </a:r>
            <a:r>
              <a:rPr lang="en-US" sz="1200" kern="1200" baseline="0" dirty="0" smtClean="0">
                <a:solidFill>
                  <a:schemeClr val="tx1"/>
                </a:solidFill>
                <a:effectLst/>
                <a:latin typeface="+mn-lt"/>
                <a:ea typeface="+mn-ea"/>
                <a:cs typeface="+mn-cs"/>
              </a:rPr>
              <a:t> 2, the</a:t>
            </a:r>
            <a:r>
              <a:rPr lang="en-US" sz="1200" kern="1200" dirty="0" smtClean="0">
                <a:solidFill>
                  <a:schemeClr val="tx1"/>
                </a:solidFill>
                <a:effectLst/>
                <a:latin typeface="+mn-lt"/>
                <a:ea typeface="+mn-ea"/>
                <a:cs typeface="+mn-cs"/>
              </a:rPr>
              <a:t> evidence section</a:t>
            </a:r>
            <a:r>
              <a:rPr lang="en-US" sz="1200" kern="1200" baseline="0" dirty="0" smtClean="0">
                <a:solidFill>
                  <a:schemeClr val="tx1"/>
                </a:solidFill>
                <a:effectLst/>
                <a:latin typeface="+mn-lt"/>
                <a:ea typeface="+mn-ea"/>
                <a:cs typeface="+mn-cs"/>
              </a:rPr>
              <a:t> is assessed on two areas.  The first area is a self-assigned evidence tier based on qualitative and quantitative data for your program model.  The second area is the quality of the applicant’s evidence and the overall capacity to collect and use data.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you must ensure: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Applicants provide a description of the studies and evaluations conducted that provide evidence that the proposed intervention is effective for the proposed population and community challenge, and should describe how this evidence places them in one of the five evidence levels.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Applicants fully describe how they meet the requirement of that level, using results from studies and evaluations. </a:t>
            </a:r>
          </a:p>
          <a:p>
            <a:pPr marL="171450" lvl="0" indent="-171450">
              <a:buFont typeface="Arial" panose="020B0604020202020204" pitchFamily="34" charset="0"/>
              <a:buChar char="•"/>
            </a:pPr>
            <a:r>
              <a:rPr lang="en-US" sz="1200" b="0" kern="1200" dirty="0" smtClean="0">
                <a:solidFill>
                  <a:srgbClr val="FF0000"/>
                </a:solidFill>
                <a:effectLst/>
                <a:latin typeface="+mn-lt"/>
                <a:ea typeface="+mn-ea"/>
                <a:cs typeface="+mn-cs"/>
              </a:rPr>
              <a:t>Describe the evidence that supports the strongest evidence tier, and all relevant evidence presented must be included in this section.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Includes specific citations of studies and/or evaluation and research reports.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Submit up to two studies, random controlled trial studies or quasi-experimental</a:t>
            </a:r>
            <a:r>
              <a:rPr lang="en-US" sz="1200" kern="1200" baseline="0" dirty="0" smtClean="0">
                <a:solidFill>
                  <a:schemeClr val="tx1"/>
                </a:solidFill>
                <a:effectLst/>
                <a:latin typeface="+mn-lt"/>
                <a:ea typeface="+mn-ea"/>
                <a:cs typeface="+mn-cs"/>
              </a:rPr>
              <a:t> evaluations </a:t>
            </a:r>
            <a:r>
              <a:rPr lang="en-US" sz="1200" kern="1200" dirty="0" smtClean="0">
                <a:solidFill>
                  <a:schemeClr val="tx1"/>
                </a:solidFill>
                <a:effectLst/>
                <a:latin typeface="+mn-lt"/>
                <a:ea typeface="+mn-ea"/>
                <a:cs typeface="+mn-cs"/>
              </a:rPr>
              <a:t>cited in this section as separate attachments, if classifying evidence as moderate, strong and 1 study if preliminary with replication. </a:t>
            </a:r>
          </a:p>
        </p:txBody>
      </p:sp>
      <p:sp>
        <p:nvSpPr>
          <p:cNvPr id="4" name="Slide Number Placeholder 3"/>
          <p:cNvSpPr>
            <a:spLocks noGrp="1"/>
          </p:cNvSpPr>
          <p:nvPr>
            <p:ph type="sldNum" sz="quarter" idx="10"/>
          </p:nvPr>
        </p:nvSpPr>
        <p:spPr/>
        <p:txBody>
          <a:bodyPr/>
          <a:lstStyle/>
          <a:p>
            <a:fld id="{E0730172-9609-4346-9EF3-CE0D0FD89F66}" type="slidenum">
              <a:rPr lang="en-US" smtClean="0"/>
              <a:t>43</a:t>
            </a:fld>
            <a:endParaRPr lang="en-US"/>
          </a:p>
        </p:txBody>
      </p:sp>
    </p:spTree>
    <p:extLst>
      <p:ext uri="{BB962C8B-B14F-4D97-AF65-F5344CB8AC3E}">
        <p14:creationId xmlns:p14="http://schemas.microsoft.com/office/powerpoint/2010/main" val="1255040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For each research study or evaluation in the application narrative, includes the</a:t>
            </a:r>
            <a:r>
              <a:rPr lang="en-US" sz="1200" kern="1200" baseline="0" dirty="0" smtClean="0">
                <a:solidFill>
                  <a:schemeClr val="tx1"/>
                </a:solidFill>
                <a:effectLst/>
                <a:latin typeface="+mn-lt"/>
                <a:ea typeface="+mn-ea"/>
                <a:cs typeface="+mn-cs"/>
              </a:rPr>
              <a:t> following: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Date the</a:t>
            </a:r>
            <a:r>
              <a:rPr lang="en-US" sz="1200" kern="1200" baseline="0" dirty="0" smtClean="0">
                <a:solidFill>
                  <a:schemeClr val="tx1"/>
                </a:solidFill>
                <a:effectLst/>
                <a:latin typeface="+mn-lt"/>
                <a:ea typeface="+mn-ea"/>
                <a:cs typeface="+mn-cs"/>
              </a:rPr>
              <a:t> research or evaluation was completed and the time period the intervention was examined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Description that shows its relevancy to the proposed intervention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Description</a:t>
            </a:r>
            <a:r>
              <a:rPr lang="en-US" sz="1200" kern="1200" baseline="0" dirty="0" smtClean="0">
                <a:solidFill>
                  <a:schemeClr val="tx1"/>
                </a:solidFill>
                <a:effectLst/>
                <a:latin typeface="+mn-lt"/>
                <a:ea typeface="+mn-ea"/>
                <a:cs typeface="+mn-cs"/>
              </a:rPr>
              <a:t> of the target population studied (e.g. the demographics)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Methodology used in the study (e.g.</a:t>
            </a:r>
            <a:r>
              <a:rPr lang="en-US" sz="1200" kern="1200" baseline="0" dirty="0" smtClean="0">
                <a:solidFill>
                  <a:schemeClr val="tx1"/>
                </a:solidFill>
                <a:effectLst/>
                <a:latin typeface="+mn-lt"/>
                <a:ea typeface="+mn-ea"/>
                <a:cs typeface="+mn-cs"/>
              </a:rPr>
              <a:t> outcome study, random assignment, regression discontinuity design, propensity score matching, etc.)</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Description of the date, data source and data collection methods</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Outcomes or impacts examined and the study finding</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Strength of the findings (e.g. effect size, confidence level, statistical power of the study design and statistical significance of findings).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44</a:t>
            </a:fld>
            <a:endParaRPr lang="en-US"/>
          </a:p>
        </p:txBody>
      </p:sp>
    </p:spTree>
    <p:extLst>
      <p:ext uri="{BB962C8B-B14F-4D97-AF65-F5344CB8AC3E}">
        <p14:creationId xmlns:p14="http://schemas.microsoft.com/office/powerpoint/2010/main" val="668692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Reviewers will examine the descriptions using the following criteria:</a:t>
            </a:r>
          </a:p>
          <a:p>
            <a:pPr marL="457200" indent="-457200">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How closely the intervention evaluated in the studies matches the one proposed by the applicant</a:t>
            </a:r>
          </a:p>
          <a:p>
            <a:pPr marL="457200" indent="-457200">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Methodological quality and rigor of the studies presented (e.g.</a:t>
            </a:r>
            <a:r>
              <a:rPr lang="en-US" sz="1200" baseline="0" dirty="0" smtClean="0">
                <a:latin typeface="Arial" panose="020B0604020202020204" pitchFamily="34" charset="0"/>
                <a:cs typeface="Arial" panose="020B0604020202020204" pitchFamily="34" charset="0"/>
              </a:rPr>
              <a:t> sample size and statistical power, internal and/or extern validity, use of control or equivalent comparison groups, baseline equivalence and study attrition, etc.</a:t>
            </a:r>
            <a:endParaRPr lang="en-US" sz="1200" dirty="0" smtClean="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Strength and consistency of the findings, with preference given to findings that show a meaningful and persistent positive effect on participants demonstrated with confidence levels; and </a:t>
            </a:r>
          </a:p>
          <a:p>
            <a:pPr marL="457200" indent="-457200">
              <a:buClr>
                <a:srgbClr val="FF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Date of the study, with a preference towards studies that have been conducted within the last six years.</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45</a:t>
            </a:fld>
            <a:endParaRPr lang="en-US"/>
          </a:p>
        </p:txBody>
      </p:sp>
    </p:spTree>
    <p:extLst>
      <p:ext uri="{BB962C8B-B14F-4D97-AF65-F5344CB8AC3E}">
        <p14:creationId xmlns:p14="http://schemas.microsoft.com/office/powerpoint/2010/main" val="2547268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five tiered evidence levels were discussed in Webinar 2 and can be found in the pre-application instructions and NOFO document.  It is important to note</a:t>
            </a:r>
            <a:r>
              <a:rPr lang="en-US" sz="1200" kern="1200" baseline="0" dirty="0" smtClean="0">
                <a:solidFill>
                  <a:schemeClr val="tx1"/>
                </a:solidFill>
                <a:effectLst/>
                <a:latin typeface="+mn-lt"/>
                <a:ea typeface="+mn-ea"/>
                <a:cs typeface="+mn-cs"/>
              </a:rPr>
              <a:t> that submission of additional documents that are not consistent with the guidance and requirements will not be reviewed.</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46</a:t>
            </a:fld>
            <a:endParaRPr lang="en-US"/>
          </a:p>
        </p:txBody>
      </p:sp>
    </p:spTree>
    <p:extLst>
      <p:ext uri="{BB962C8B-B14F-4D97-AF65-F5344CB8AC3E}">
        <p14:creationId xmlns:p14="http://schemas.microsoft.com/office/powerpoint/2010/main" val="1422755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smtClean="0"/>
              <a:t>As we stated</a:t>
            </a:r>
            <a:r>
              <a:rPr lang="en-US" baseline="0" dirty="0" smtClean="0"/>
              <a:t> </a:t>
            </a:r>
            <a:r>
              <a:rPr lang="en-US" baseline="0" dirty="0" smtClean="0"/>
              <a:t>earlier and reviewed in webinar 2, </a:t>
            </a:r>
            <a:r>
              <a:rPr lang="en-US" baseline="0" dirty="0" smtClean="0"/>
              <a:t>t</a:t>
            </a:r>
            <a:r>
              <a:rPr lang="en-US" dirty="0" smtClean="0"/>
              <a:t>he second area of the evidence section</a:t>
            </a:r>
            <a:r>
              <a:rPr lang="en-US" baseline="0" dirty="0" smtClean="0"/>
              <a:t> is evidence quality and evaluation capacity.  For this portion, the quality of the applicant’s evidence and the applicant’s overall capacity to collect and use data (including performance measurement and evaluation data) will be assessed and scored as shown on your screen.  The standards are weighted differently for applicants in different evidence tiers to reflect expected variations in program life cycle and evaluation capacity at each stage of the evidence continuum</a:t>
            </a:r>
            <a:r>
              <a:rPr lang="en-US" baseline="0" dirty="0" smtClean="0"/>
              <a:t>.  These standards must be addressed in the application narrative.  In addition, all applicants are required to provide additional information in the evaluation summary or plan field of the application; however information in that field will not be scored.</a:t>
            </a:r>
            <a:endParaRPr lang="en-US" baseline="0" dirty="0" smtClean="0"/>
          </a:p>
          <a:p>
            <a:endParaRPr lang="en-US" baseline="0" dirty="0" smtClean="0"/>
          </a:p>
          <a:p>
            <a:r>
              <a:rPr lang="en-US" baseline="0" dirty="0" smtClean="0"/>
              <a:t>One thing that is important to note is that this year, CNCS places a very important emphasis on high quality, valid and reliable data collection and using the data you collect to inform continuous learning and program improvement. </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47</a:t>
            </a:fld>
            <a:endParaRPr lang="en-US"/>
          </a:p>
        </p:txBody>
      </p:sp>
    </p:spTree>
    <p:extLst>
      <p:ext uri="{BB962C8B-B14F-4D97-AF65-F5344CB8AC3E}">
        <p14:creationId xmlns:p14="http://schemas.microsoft.com/office/powerpoint/2010/main" val="3152815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fourth subsection is Notice Priority and it is worth 3 points.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section, you must fully address this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 clearly describes how its proposed program is within one or more of the 2018 AmeriCorps funding priorities as outlined in the Funding</a:t>
            </a:r>
            <a:r>
              <a:rPr lang="en-US" sz="1200" kern="1200" baseline="0" dirty="0" smtClean="0">
                <a:solidFill>
                  <a:schemeClr val="tx1"/>
                </a:solidFill>
                <a:effectLst/>
                <a:latin typeface="+mn-lt"/>
                <a:ea typeface="+mn-ea"/>
                <a:cs typeface="+mn-cs"/>
              </a:rPr>
              <a:t> Priorities section of the NOFO and more fully described in the Mandatory Supplemental Guidance</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proposed program meets all of the requirements detailed in the </a:t>
            </a:r>
            <a:r>
              <a:rPr lang="en-US" sz="1200" i="1" kern="1200" dirty="0" smtClean="0">
                <a:solidFill>
                  <a:schemeClr val="tx1"/>
                </a:solidFill>
                <a:effectLst/>
                <a:latin typeface="+mn-lt"/>
                <a:ea typeface="+mn-ea"/>
                <a:cs typeface="+mn-cs"/>
              </a:rPr>
              <a:t>Funding Priorities </a:t>
            </a:r>
            <a:r>
              <a:rPr lang="en-US" sz="1200" kern="1200" dirty="0" smtClean="0">
                <a:solidFill>
                  <a:schemeClr val="tx1"/>
                </a:solidFill>
                <a:effectLst/>
                <a:latin typeface="+mn-lt"/>
                <a:ea typeface="+mn-ea"/>
                <a:cs typeface="+mn-cs"/>
              </a:rPr>
              <a:t>section and in the Mandatory Supplemental Guidance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And if you meet a Nevada Volunteers priority, you can also speak to that in this section. Additionally, any of these areas should also be referenced in the needs section, with supporting research/data.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48</a:t>
            </a:fld>
            <a:endParaRPr lang="en-US"/>
          </a:p>
        </p:txBody>
      </p:sp>
    </p:spTree>
    <p:extLst>
      <p:ext uri="{BB962C8B-B14F-4D97-AF65-F5344CB8AC3E}">
        <p14:creationId xmlns:p14="http://schemas.microsoft.com/office/powerpoint/2010/main" val="1506468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fifth</a:t>
            </a:r>
            <a:r>
              <a:rPr lang="en-US" sz="1200" kern="1200" baseline="0" dirty="0" smtClean="0">
                <a:solidFill>
                  <a:schemeClr val="tx1"/>
                </a:solidFill>
                <a:effectLst/>
                <a:latin typeface="+mn-lt"/>
                <a:ea typeface="+mn-ea"/>
                <a:cs typeface="+mn-cs"/>
              </a:rPr>
              <a:t> and final</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sub-section related to your </a:t>
            </a:r>
            <a:r>
              <a:rPr lang="en-US" sz="1200" kern="1200" baseline="0" dirty="0" smtClean="0">
                <a:solidFill>
                  <a:schemeClr val="tx1"/>
                </a:solidFill>
                <a:effectLst/>
                <a:latin typeface="+mn-lt"/>
                <a:ea typeface="+mn-ea"/>
                <a:cs typeface="+mn-cs"/>
              </a:rPr>
              <a:t>program design is </a:t>
            </a:r>
            <a:r>
              <a:rPr lang="en-US" sz="1200" kern="1200" baseline="0" dirty="0" smtClean="0">
                <a:solidFill>
                  <a:schemeClr val="tx1"/>
                </a:solidFill>
                <a:effectLst/>
                <a:latin typeface="+mn-lt"/>
                <a:ea typeface="+mn-ea"/>
                <a:cs typeface="+mn-cs"/>
              </a:rPr>
              <a:t>Member Experience, which is worth </a:t>
            </a:r>
            <a:r>
              <a:rPr lang="en-US" sz="1200" kern="1200" baseline="0" dirty="0" smtClean="0">
                <a:solidFill>
                  <a:schemeClr val="tx1"/>
                </a:solidFill>
                <a:effectLst/>
                <a:latin typeface="+mn-lt"/>
                <a:ea typeface="+mn-ea"/>
                <a:cs typeface="+mn-cs"/>
              </a:rPr>
              <a:t>7 </a:t>
            </a:r>
            <a:r>
              <a:rPr lang="en-US" sz="1200" kern="1200" baseline="0" dirty="0" smtClean="0">
                <a:solidFill>
                  <a:schemeClr val="tx1"/>
                </a:solidFill>
                <a:effectLst/>
                <a:latin typeface="+mn-lt"/>
                <a:ea typeface="+mn-ea"/>
                <a:cs typeface="+mn-cs"/>
              </a:rPr>
              <a:t>points.</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this section, you must fully address this criteria:</a:t>
            </a: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AmeriCorps members will gain skills and experience as a result of their training and service that can be utilized and will be valued by future employers after their service term is completed.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AmeriCorps members will have access to meaningful service </a:t>
            </a:r>
            <a:r>
              <a:rPr lang="en-US" sz="1200" kern="1200" dirty="0" smtClean="0">
                <a:solidFill>
                  <a:schemeClr val="tx1"/>
                </a:solidFill>
                <a:effectLst/>
                <a:latin typeface="+mn-lt"/>
                <a:ea typeface="+mn-ea"/>
                <a:cs typeface="+mn-cs"/>
              </a:rPr>
              <a:t>experiences that includes education</a:t>
            </a:r>
            <a:r>
              <a:rPr lang="en-US" sz="1200" kern="1200" baseline="0" dirty="0" smtClean="0">
                <a:solidFill>
                  <a:schemeClr val="tx1"/>
                </a:solidFill>
                <a:effectLst/>
                <a:latin typeface="+mn-lt"/>
                <a:ea typeface="+mn-ea"/>
                <a:cs typeface="+mn-cs"/>
              </a:rPr>
              <a:t> about the community problem/need and the community in which they will serve.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AmeriCorps </a:t>
            </a:r>
            <a:r>
              <a:rPr lang="en-US" sz="1200" kern="1200" dirty="0" smtClean="0">
                <a:solidFill>
                  <a:schemeClr val="tx1"/>
                </a:solidFill>
                <a:effectLst/>
                <a:latin typeface="+mn-lt"/>
                <a:ea typeface="+mn-ea"/>
                <a:cs typeface="+mn-cs"/>
              </a:rPr>
              <a:t>members will have access to opportunities for </a:t>
            </a:r>
            <a:r>
              <a:rPr lang="en-US" sz="1200" kern="1200" dirty="0" smtClean="0">
                <a:solidFill>
                  <a:schemeClr val="tx1"/>
                </a:solidFill>
                <a:effectLst/>
                <a:latin typeface="+mn-lt"/>
                <a:ea typeface="+mn-ea"/>
                <a:cs typeface="+mn-cs"/>
              </a:rPr>
              <a:t>reflection that involved the intentional</a:t>
            </a:r>
            <a:r>
              <a:rPr lang="en-US" sz="1200" kern="1200" baseline="0" dirty="0" smtClean="0">
                <a:solidFill>
                  <a:schemeClr val="tx1"/>
                </a:solidFill>
                <a:effectLst/>
                <a:latin typeface="+mn-lt"/>
                <a:ea typeface="+mn-ea"/>
                <a:cs typeface="+mn-cs"/>
              </a:rPr>
              <a:t> processing of members’ experience and the incorporation of lessons learned</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program will recruit AmeriCorps members from the geographic or demographic communities in which the programs operate</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 will foster</a:t>
            </a:r>
            <a:r>
              <a:rPr lang="en-US" sz="1200" kern="1200" baseline="0" dirty="0" smtClean="0">
                <a:solidFill>
                  <a:schemeClr val="tx1"/>
                </a:solidFill>
                <a:effectLst/>
                <a:latin typeface="+mn-lt"/>
                <a:ea typeface="+mn-ea"/>
                <a:cs typeface="+mn-cs"/>
              </a:rPr>
              <a:t> an inclusive service culture where different backgrounds, talents, and capabilities are welcomed and leveraged for learning and effective service delivery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49</a:t>
            </a:fld>
            <a:endParaRPr lang="en-US"/>
          </a:p>
        </p:txBody>
      </p:sp>
    </p:spTree>
    <p:extLst>
      <p:ext uri="{BB962C8B-B14F-4D97-AF65-F5344CB8AC3E}">
        <p14:creationId xmlns:p14="http://schemas.microsoft.com/office/powerpoint/2010/main" val="218135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this final webinar in the series of 4, our purpose is to help build your capacity around AmeriCorps Performance Measurements and help ensure you understand fully the process and timeline for submitting the final AmeriCorps State application. </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5</a:t>
            </a:fld>
            <a:endParaRPr lang="en-US"/>
          </a:p>
        </p:txBody>
      </p:sp>
    </p:spTree>
    <p:extLst>
      <p:ext uri="{BB962C8B-B14F-4D97-AF65-F5344CB8AC3E}">
        <p14:creationId xmlns:p14="http://schemas.microsoft.com/office/powerpoint/2010/main" val="12687657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major section is Organizational Capability and it is worth 25% of the narrative application.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section is broken down into 4 sub-sections that we will review now along with the criteria on which they are scoring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subsection is Organizational Background and Staffing (worth 7 points). In this section, you are to detail information that shows:</a:t>
            </a:r>
          </a:p>
          <a:p>
            <a:endParaRPr lang="en-US" sz="1200" kern="1200" dirty="0" smtClean="0">
              <a:solidFill>
                <a:schemeClr val="tx1"/>
              </a:solidFill>
              <a:effectLst/>
              <a:latin typeface="+mn-lt"/>
              <a:ea typeface="+mn-ea"/>
              <a:cs typeface="+mn-cs"/>
            </a:endParaRPr>
          </a:p>
          <a:p>
            <a:pPr lvl="0" eaLnBrk="0" hangingPunct="0"/>
            <a:r>
              <a:rPr lang="en-US" sz="1200" kern="1200" dirty="0" smtClean="0">
                <a:solidFill>
                  <a:schemeClr val="tx1"/>
                </a:solidFill>
                <a:effectLst/>
                <a:latin typeface="+mn-lt"/>
                <a:ea typeface="+mn-ea"/>
                <a:cs typeface="+mn-cs"/>
              </a:rPr>
              <a:t>The organization has the experience, staffing, and management structure to plan and implement the proposed program.</a:t>
            </a:r>
          </a:p>
          <a:p>
            <a:pPr eaLnBrk="0" hangingPunct="0"/>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0730172-9609-4346-9EF3-CE0D0FD89F66}" type="slidenum">
              <a:rPr lang="en-US" smtClean="0"/>
              <a:t>50</a:t>
            </a:fld>
            <a:endParaRPr lang="en-US"/>
          </a:p>
        </p:txBody>
      </p:sp>
    </p:spTree>
    <p:extLst>
      <p:ext uri="{BB962C8B-B14F-4D97-AF65-F5344CB8AC3E}">
        <p14:creationId xmlns:p14="http://schemas.microsoft.com/office/powerpoint/2010/main" val="139022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second sub-section of Organizational Capability is </a:t>
            </a:r>
            <a:r>
              <a:rPr lang="en-US" baseline="0" dirty="0" smtClean="0"/>
              <a:t>Compliance and Accountability which is worth </a:t>
            </a:r>
            <a:r>
              <a:rPr lang="en-US" baseline="0" dirty="0" smtClean="0"/>
              <a:t>8 </a:t>
            </a:r>
            <a:r>
              <a:rPr lang="en-US" baseline="0" dirty="0" smtClean="0"/>
              <a:t>points. </a:t>
            </a:r>
            <a:r>
              <a:rPr lang="en-US" baseline="0" dirty="0" smtClean="0"/>
              <a:t>In this section, you are to detail information that shows: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171450" lvl="0" indent="-171450" eaLnBrk="0" hangingPunct="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organization will comply with AmeriCorps rules and regulations including those related to prohibited and unallowable activities at the grantee, </a:t>
            </a:r>
            <a:r>
              <a:rPr lang="en-US" sz="1200" kern="1200" dirty="0" err="1" smtClean="0">
                <a:solidFill>
                  <a:schemeClr val="tx1"/>
                </a:solidFill>
                <a:effectLst/>
                <a:latin typeface="+mn-lt"/>
                <a:ea typeface="+mn-ea"/>
                <a:cs typeface="+mn-cs"/>
              </a:rPr>
              <a:t>subgrantee</a:t>
            </a:r>
            <a:r>
              <a:rPr lang="en-US" sz="1200" kern="1200" dirty="0" smtClean="0">
                <a:solidFill>
                  <a:schemeClr val="tx1"/>
                </a:solidFill>
                <a:effectLst/>
                <a:latin typeface="+mn-lt"/>
                <a:ea typeface="+mn-ea"/>
                <a:cs typeface="+mn-cs"/>
              </a:rPr>
              <a:t> (if applicable), and service site locations.</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applicant will hold </a:t>
            </a:r>
            <a:r>
              <a:rPr lang="en-US" sz="1200" kern="1200" dirty="0" err="1" smtClean="0">
                <a:solidFill>
                  <a:schemeClr val="tx1"/>
                </a:solidFill>
                <a:effectLst/>
                <a:latin typeface="+mn-lt"/>
                <a:ea typeface="+mn-ea"/>
                <a:cs typeface="+mn-cs"/>
              </a:rPr>
              <a:t>subgrantees</a:t>
            </a:r>
            <a:r>
              <a:rPr lang="en-US" sz="1200" kern="1200" dirty="0" smtClean="0">
                <a:solidFill>
                  <a:schemeClr val="tx1"/>
                </a:solidFill>
                <a:effectLst/>
                <a:latin typeface="+mn-lt"/>
                <a:ea typeface="+mn-ea"/>
                <a:cs typeface="+mn-cs"/>
              </a:rPr>
              <a:t> (if applicable) and service site locations accountable if instances of risk or noncompliance are identified.</a:t>
            </a:r>
          </a:p>
          <a:p>
            <a:pPr marL="171450" lvl="0" indent="-171450" eaLnBrk="0" hangingPunct="0">
              <a:buFont typeface="Arial" panose="020B0604020202020204" pitchFamily="34" charset="0"/>
              <a:buChar char="•"/>
            </a:pPr>
            <a:r>
              <a:rPr lang="en-US" sz="1200" kern="1200" dirty="0" smtClean="0">
                <a:solidFill>
                  <a:schemeClr val="tx1"/>
                </a:solidFill>
                <a:effectLst/>
                <a:latin typeface="+mn-lt"/>
                <a:ea typeface="+mn-ea"/>
                <a:cs typeface="+mn-cs"/>
              </a:rPr>
              <a:t>If applicable, the CNCS-required</a:t>
            </a:r>
            <a:r>
              <a:rPr lang="en-US" sz="1200" kern="1200" baseline="0" dirty="0" smtClean="0">
                <a:solidFill>
                  <a:schemeClr val="tx1"/>
                </a:solidFill>
                <a:effectLst/>
                <a:latin typeface="+mn-lt"/>
                <a:ea typeface="+mn-ea"/>
                <a:cs typeface="+mn-cs"/>
              </a:rPr>
              <a:t> evaluation report meets CNCS requirements and is of satisfactory quality.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51</a:t>
            </a:fld>
            <a:endParaRPr lang="en-US"/>
          </a:p>
        </p:txBody>
      </p:sp>
    </p:spTree>
    <p:extLst>
      <p:ext uri="{BB962C8B-B14F-4D97-AF65-F5344CB8AC3E}">
        <p14:creationId xmlns:p14="http://schemas.microsoft.com/office/powerpoint/2010/main" val="3959069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a:t>
            </a:r>
            <a:r>
              <a:rPr lang="en-US" dirty="0" smtClean="0"/>
              <a:t>third sub-section </a:t>
            </a:r>
            <a:r>
              <a:rPr lang="en-US" dirty="0" smtClean="0"/>
              <a:t>of Organizational Capability is </a:t>
            </a:r>
            <a:r>
              <a:rPr lang="en-US" baseline="0" dirty="0" smtClean="0"/>
              <a:t>a culture that values learning which </a:t>
            </a:r>
            <a:r>
              <a:rPr lang="en-US" baseline="0" dirty="0" smtClean="0"/>
              <a:t>is worth </a:t>
            </a:r>
            <a:r>
              <a:rPr lang="en-US" baseline="0" dirty="0" smtClean="0"/>
              <a:t>8 </a:t>
            </a:r>
            <a:r>
              <a:rPr lang="en-US" baseline="0" dirty="0" smtClean="0"/>
              <a:t>points. </a:t>
            </a:r>
            <a:r>
              <a:rPr lang="en-US" baseline="0" dirty="0" smtClean="0"/>
              <a:t>In this section, you are to detail information that shows: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171450" lvl="0" indent="-171450" eaLnBrk="0" hangingPunct="0">
              <a:buFont typeface="Arial" panose="020B0604020202020204" pitchFamily="34" charset="0"/>
              <a:buChar char="•"/>
            </a:pPr>
            <a:r>
              <a:rPr lang="en-US" sz="1200" kern="1200" dirty="0" smtClean="0">
                <a:solidFill>
                  <a:schemeClr val="tx1"/>
                </a:solidFill>
                <a:effectLst/>
                <a:latin typeface="+mn-lt"/>
                <a:ea typeface="+mn-ea"/>
                <a:cs typeface="+mn-cs"/>
              </a:rPr>
              <a:t>The applicant’s board,</a:t>
            </a:r>
            <a:r>
              <a:rPr lang="en-US" sz="1200" kern="1200" baseline="0" dirty="0" smtClean="0">
                <a:solidFill>
                  <a:schemeClr val="tx1"/>
                </a:solidFill>
                <a:effectLst/>
                <a:latin typeface="+mn-lt"/>
                <a:ea typeface="+mn-ea"/>
                <a:cs typeface="+mn-cs"/>
              </a:rPr>
              <a:t> management, and staff collect and use information for learning and decision making</a:t>
            </a:r>
          </a:p>
          <a:p>
            <a:pPr marL="171450" lvl="0" indent="-171450" eaLnBrk="0" hangingPunct="0">
              <a:buFont typeface="Arial" panose="020B0604020202020204" pitchFamily="34" charset="0"/>
              <a:buChar char="•"/>
            </a:pPr>
            <a:r>
              <a:rPr lang="en-US" sz="1200" kern="1200" baseline="0" dirty="0" smtClean="0">
                <a:solidFill>
                  <a:schemeClr val="tx1"/>
                </a:solidFill>
                <a:effectLst/>
                <a:latin typeface="+mn-lt"/>
                <a:ea typeface="+mn-ea"/>
                <a:cs typeface="+mn-cs"/>
              </a:rPr>
              <a:t>The applicant’s management and staff produce frequent reports on how well the organization is implementing its programs and strategies.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52</a:t>
            </a:fld>
            <a:endParaRPr lang="en-US"/>
          </a:p>
        </p:txBody>
      </p:sp>
    </p:spTree>
    <p:extLst>
      <p:ext uri="{BB962C8B-B14F-4D97-AF65-F5344CB8AC3E}">
        <p14:creationId xmlns:p14="http://schemas.microsoft.com/office/powerpoint/2010/main" val="1709928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last </a:t>
            </a:r>
            <a:r>
              <a:rPr lang="en-US" sz="1200" kern="1200" baseline="0" dirty="0" smtClean="0">
                <a:solidFill>
                  <a:schemeClr val="tx1"/>
                </a:solidFill>
                <a:effectLst/>
                <a:latin typeface="+mn-lt"/>
                <a:ea typeface="+mn-ea"/>
                <a:cs typeface="+mn-cs"/>
              </a:rPr>
              <a:t>sub-section </a:t>
            </a:r>
            <a:r>
              <a:rPr lang="en-US" sz="1200" kern="1200" baseline="0" dirty="0" smtClean="0">
                <a:solidFill>
                  <a:schemeClr val="tx1"/>
                </a:solidFill>
                <a:effectLst/>
                <a:latin typeface="+mn-lt"/>
                <a:ea typeface="+mn-ea"/>
                <a:cs typeface="+mn-cs"/>
              </a:rPr>
              <a:t>related </a:t>
            </a:r>
            <a:r>
              <a:rPr lang="en-US" sz="1200" kern="1200" baseline="0" dirty="0" smtClean="0">
                <a:solidFill>
                  <a:schemeClr val="tx1"/>
                </a:solidFill>
                <a:effectLst/>
                <a:latin typeface="+mn-lt"/>
                <a:ea typeface="+mn-ea"/>
                <a:cs typeface="+mn-cs"/>
              </a:rPr>
              <a:t>in Organizational Capability is </a:t>
            </a:r>
            <a:r>
              <a:rPr lang="en-US" sz="1200" kern="1200" baseline="0" dirty="0" smtClean="0">
                <a:solidFill>
                  <a:schemeClr val="tx1"/>
                </a:solidFill>
                <a:effectLst/>
                <a:latin typeface="+mn-lt"/>
                <a:ea typeface="+mn-ea"/>
                <a:cs typeface="+mn-cs"/>
              </a:rPr>
              <a:t>Member Supervision, which is worth 2 points.</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this section, you must fully address this criteria:</a:t>
            </a: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AmeriCorps members will receive sufficient guidance and support from their supervisor to provide effective service.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AmeriCorps supervisors will be adequately trained/prepared to follow AmeriCorps and program regulations, priorities, and expectations.</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53</a:t>
            </a:fld>
            <a:endParaRPr lang="en-US"/>
          </a:p>
        </p:txBody>
      </p:sp>
    </p:spTree>
    <p:extLst>
      <p:ext uri="{BB962C8B-B14F-4D97-AF65-F5344CB8AC3E}">
        <p14:creationId xmlns:p14="http://schemas.microsoft.com/office/powerpoint/2010/main" val="18209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full application you must include, complete, or submit the following in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Narrative that is within the allowable 12 page limits (or 15 pages for rural intermediaries) as it prints out in </a:t>
            </a:r>
            <a:r>
              <a:rPr lang="en-US" sz="1200" kern="1200" dirty="0" err="1" smtClean="0">
                <a:solidFill>
                  <a:schemeClr val="tx1"/>
                </a:solidFill>
                <a:effectLst/>
                <a:latin typeface="+mn-lt"/>
                <a:ea typeface="+mn-ea"/>
                <a:cs typeface="+mn-cs"/>
              </a:rPr>
              <a:t>egrants</a:t>
            </a:r>
            <a:r>
              <a:rPr lang="en-US" sz="1200" kern="1200" dirty="0" smtClean="0">
                <a:solidFill>
                  <a:schemeClr val="tx1"/>
                </a:solidFill>
                <a:effectLst/>
                <a:latin typeface="+mn-lt"/>
                <a:ea typeface="+mn-ea"/>
                <a:cs typeface="+mn-cs"/>
              </a:rPr>
              <a:t>, including the </a:t>
            </a:r>
            <a:r>
              <a:rPr lang="en-US" sz="1200" kern="1200" dirty="0" err="1" smtClean="0">
                <a:solidFill>
                  <a:schemeClr val="tx1"/>
                </a:solidFill>
                <a:effectLst/>
                <a:latin typeface="+mn-lt"/>
                <a:ea typeface="+mn-ea"/>
                <a:cs typeface="+mn-cs"/>
              </a:rPr>
              <a:t>Facesheet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Logic Model Module that is within the allowable 3 page limit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Performance Measure Module with minimum requirement of 1 output and 1 aligned outcome on your primary service activity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Required demographics, program information &amp; document status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Budget Module, within allowable Cost per MSY amount ($14,932 for a regular cost reimbursement program, or $15,100 for a cost reimbursement program in rural communities or recruiting opportunity youth; $1,000 for a professional</a:t>
            </a:r>
            <a:r>
              <a:rPr lang="en-US" sz="1200" kern="1200" baseline="0" dirty="0" smtClean="0">
                <a:solidFill>
                  <a:schemeClr val="tx1"/>
                </a:solidFill>
                <a:effectLst/>
                <a:latin typeface="+mn-lt"/>
                <a:ea typeface="+mn-ea"/>
                <a:cs typeface="+mn-cs"/>
              </a:rPr>
              <a:t> corps; </a:t>
            </a:r>
            <a:r>
              <a:rPr lang="en-US" sz="1200" kern="1200" dirty="0" smtClean="0">
                <a:solidFill>
                  <a:schemeClr val="tx1"/>
                </a:solidFill>
                <a:effectLst/>
                <a:latin typeface="+mn-lt"/>
                <a:ea typeface="+mn-ea"/>
                <a:cs typeface="+mn-cs"/>
              </a:rPr>
              <a:t>$800 for an Education Award Fixed Amount Grant, $13,430 for a Full-time Fixed Amount Grant)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Source of Match Funds – list of sources and if they are secured or proposed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54</a:t>
            </a:fld>
            <a:endParaRPr lang="en-US"/>
          </a:p>
        </p:txBody>
      </p:sp>
    </p:spTree>
    <p:extLst>
      <p:ext uri="{BB962C8B-B14F-4D97-AF65-F5344CB8AC3E}">
        <p14:creationId xmlns:p14="http://schemas.microsoft.com/office/powerpoint/2010/main" val="2236801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3600" dirty="0" smtClean="0"/>
              <a:t>Before we go any further, I would like to stop for a moment and see if there are any questions about what I have said.</a:t>
            </a:r>
          </a:p>
          <a:p>
            <a:r>
              <a:rPr lang="en-US" sz="3600" dirty="0" smtClean="0"/>
              <a:t> </a:t>
            </a:r>
          </a:p>
          <a:p>
            <a:r>
              <a:rPr lang="en-US" sz="3600" dirty="0" smtClean="0"/>
              <a:t>If you have a question, you can use the raise hand icon on the GoToMeeting dashboard and we will call on you to ask your question, or you can enter your question in the chat box for us respond to.</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55</a:t>
            </a:fld>
            <a:endParaRPr lang="en-US"/>
          </a:p>
        </p:txBody>
      </p:sp>
    </p:spTree>
    <p:extLst>
      <p:ext uri="{BB962C8B-B14F-4D97-AF65-F5344CB8AC3E}">
        <p14:creationId xmlns:p14="http://schemas.microsoft.com/office/powerpoint/2010/main" val="3475049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do not feel your organization is ready to apply for an operational AmeriCorps grant, Nevada Volunteers does have the option to apply for a planning grant.  As we stated earlier in this webinar, planning grants do not provide AmeriCorps members, but are grant that provide initial funding to support current staff or hire additional staff who can plan the proposed AmeriCorps program.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56</a:t>
            </a:fld>
            <a:endParaRPr lang="en-US"/>
          </a:p>
        </p:txBody>
      </p:sp>
    </p:spTree>
    <p:extLst>
      <p:ext uri="{BB962C8B-B14F-4D97-AF65-F5344CB8AC3E}">
        <p14:creationId xmlns:p14="http://schemas.microsoft.com/office/powerpoint/2010/main" val="2738307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as in the full narrative, the planning grant begins with an Executive Summary which consists of a required format that you HAVE to use, simply copy and paste it, filling in the blanks. Here is what it states:</a:t>
            </a:r>
          </a:p>
          <a:p>
            <a:endParaRPr lang="en-US" sz="1200" kern="1200" dirty="0" smtClean="0">
              <a:solidFill>
                <a:schemeClr val="tx1"/>
              </a:solidFill>
              <a:effectLst/>
              <a:latin typeface="+mn-lt"/>
              <a:ea typeface="+mn-ea"/>
              <a:cs typeface="+mn-cs"/>
            </a:endParaRPr>
          </a:p>
          <a:p>
            <a:r>
              <a:rPr lang="en-US" sz="1200" dirty="0" smtClean="0">
                <a:latin typeface="Arial" panose="020B0604020202020204" pitchFamily="34" charset="0"/>
                <a:cs typeface="Arial" panose="020B0604020202020204" pitchFamily="34" charset="0"/>
              </a:rPr>
              <a:t>The [name of the organization] proposes to develop an AmeriCorps program serving in [the location(s) the AmeriCorps program will serve] that will focus on the CNS focus areas(s) of [Focus Area(s)]. The CNCS investment of $[amount of request] will be matched with $[amount of projected match], $[amount of local, state, and federal funds] in public funding and $[amount of non-governmental funds] in private funding.  No AmeriCorps members will be needed to execute this plan.</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57</a:t>
            </a:fld>
            <a:endParaRPr lang="en-US"/>
          </a:p>
        </p:txBody>
      </p:sp>
    </p:spTree>
    <p:extLst>
      <p:ext uri="{BB962C8B-B14F-4D97-AF65-F5344CB8AC3E}">
        <p14:creationId xmlns:p14="http://schemas.microsoft.com/office/powerpoint/2010/main" val="94991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first subsection is Need and it is worth 10</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points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section, you must fully address this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applicant clearly describes how the community need/problem is prevalent and severe in communities where the program</a:t>
            </a:r>
            <a:r>
              <a:rPr lang="en-US" sz="1200" kern="1200" baseline="0" dirty="0" smtClean="0">
                <a:solidFill>
                  <a:schemeClr val="tx1"/>
                </a:solidFill>
                <a:effectLst/>
                <a:latin typeface="+mn-lt"/>
                <a:ea typeface="+mn-ea"/>
                <a:cs typeface="+mn-cs"/>
              </a:rPr>
              <a:t> plans to serve and the problem has been documented with relevant data.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58</a:t>
            </a:fld>
            <a:endParaRPr lang="en-US"/>
          </a:p>
        </p:txBody>
      </p:sp>
    </p:spTree>
    <p:extLst>
      <p:ext uri="{BB962C8B-B14F-4D97-AF65-F5344CB8AC3E}">
        <p14:creationId xmlns:p14="http://schemas.microsoft.com/office/powerpoint/2010/main" val="24531033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second subsection is evidence-based</a:t>
            </a:r>
            <a:r>
              <a:rPr lang="en-US" sz="1200" b="1" kern="1200" baseline="0" dirty="0" smtClean="0">
                <a:solidFill>
                  <a:schemeClr val="tx1"/>
                </a:solidFill>
                <a:effectLst/>
                <a:latin typeface="+mn-lt"/>
                <a:ea typeface="+mn-ea"/>
                <a:cs typeface="+mn-cs"/>
              </a:rPr>
              <a:t> interventions or proposed interventions and desired outcomes which is worth 30 points.</a:t>
            </a:r>
          </a:p>
          <a:p>
            <a:endParaRPr lang="en-US" sz="1200" b="1"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The criteria for this section is as follows:</a:t>
            </a:r>
            <a:endParaRPr lang="en-US" sz="1200" b="0" kern="1200" dirty="0" smtClean="0">
              <a:solidFill>
                <a:schemeClr val="tx1"/>
              </a:solidFill>
              <a:effectLst/>
              <a:latin typeface="+mn-lt"/>
              <a:ea typeface="+mn-ea"/>
              <a:cs typeface="+mn-cs"/>
            </a:endParaRPr>
          </a:p>
          <a:p>
            <a:pPr marL="466725" indent="-466725">
              <a:buClr>
                <a:srgbClr val="FF0000"/>
              </a:buClr>
              <a:buFont typeface="Wingdings" panose="05000000000000000000" pitchFamily="2" charset="2"/>
              <a:buChar char="§"/>
            </a:pPr>
            <a:r>
              <a:rPr lang="en-US" sz="1200" kern="1200" dirty="0" smtClean="0">
                <a:solidFill>
                  <a:schemeClr val="tx1"/>
                </a:solidFill>
                <a:effectLst/>
                <a:latin typeface="+mn-lt"/>
                <a:ea typeface="+mn-ea"/>
                <a:cs typeface="+mn-cs"/>
              </a:rPr>
              <a:t> </a:t>
            </a:r>
            <a:r>
              <a:rPr lang="en-US" sz="1200" dirty="0" smtClean="0"/>
              <a:t>Evidence-based intervention has successfully addressed the problem in other communities.</a:t>
            </a:r>
          </a:p>
          <a:p>
            <a:pPr marL="466725" indent="-466725">
              <a:buClr>
                <a:srgbClr val="FF0000"/>
              </a:buClr>
              <a:buFont typeface="Wingdings" panose="05000000000000000000" pitchFamily="2" charset="2"/>
              <a:buChar char="§"/>
            </a:pPr>
            <a:r>
              <a:rPr lang="en-US" sz="1200" dirty="0" smtClean="0"/>
              <a:t>Describe the evidence for the intervention in the narrative and submit at least one, and no more than two, randomized controlled trials or quasi-experimental design evaluations of the intervention.  The studies must be well-designed and well-implemented, must have been conducted by</a:t>
            </a:r>
            <a:r>
              <a:rPr lang="en-US" sz="1200" baseline="0" dirty="0" smtClean="0"/>
              <a:t> an independent, external evaluator, and must demonstrate, at a minimum, evidence of effectiveness (positive findings) on one or more key outcomes that address the community problem/need.</a:t>
            </a:r>
            <a:endParaRPr lang="en-US" sz="1200" dirty="0" smtClean="0"/>
          </a:p>
          <a:p>
            <a:pPr marL="466725" indent="-466725">
              <a:buClr>
                <a:srgbClr val="FF0000"/>
              </a:buClr>
              <a:buFont typeface="Wingdings" panose="05000000000000000000" pitchFamily="2" charset="2"/>
              <a:buChar char="§"/>
            </a:pPr>
            <a:r>
              <a:rPr lang="en-US" sz="1200" dirty="0" smtClean="0"/>
              <a:t>Key elements of the interventions will be implemented with fidelity to the evidence based model (e.g.</a:t>
            </a:r>
            <a:r>
              <a:rPr lang="en-US" sz="1200" baseline="0" dirty="0" smtClean="0"/>
              <a:t> context, target population, content or curriculum, delivery process, training for members).</a:t>
            </a:r>
            <a:endParaRPr lang="en-US" sz="1200" dirty="0" smtClean="0"/>
          </a:p>
          <a:p>
            <a:pPr marL="466725" indent="-466725">
              <a:buClr>
                <a:srgbClr val="FF0000"/>
              </a:buClr>
              <a:buFont typeface="Wingdings" panose="05000000000000000000" pitchFamily="2" charset="2"/>
              <a:buChar char="§"/>
            </a:pPr>
            <a:r>
              <a:rPr lang="en-US" sz="1200" dirty="0" smtClean="0"/>
              <a:t>AmeriCorps members are well-suited to deliver the evidence-based intervention</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59</a:t>
            </a:fld>
            <a:endParaRPr lang="en-US"/>
          </a:p>
        </p:txBody>
      </p:sp>
    </p:spTree>
    <p:extLst>
      <p:ext uri="{BB962C8B-B14F-4D97-AF65-F5344CB8AC3E}">
        <p14:creationId xmlns:p14="http://schemas.microsoft.com/office/powerpoint/2010/main" val="42423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support this purpose, here is what we will cover today: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Performance Measurements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Understanding the Grant Process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Application and Program Types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Competition Landscape and Resources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Full Application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Application Considerations </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6</a:t>
            </a:fld>
            <a:endParaRPr lang="en-US"/>
          </a:p>
        </p:txBody>
      </p:sp>
    </p:spTree>
    <p:extLst>
      <p:ext uri="{BB962C8B-B14F-4D97-AF65-F5344CB8AC3E}">
        <p14:creationId xmlns:p14="http://schemas.microsoft.com/office/powerpoint/2010/main" val="12370374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If you do not feel that your</a:t>
            </a:r>
            <a:r>
              <a:rPr lang="en-US" sz="1200" b="0" kern="1200" baseline="0" dirty="0" smtClean="0">
                <a:solidFill>
                  <a:schemeClr val="tx1"/>
                </a:solidFill>
                <a:effectLst/>
                <a:latin typeface="+mn-lt"/>
                <a:ea typeface="+mn-ea"/>
                <a:cs typeface="+mn-cs"/>
              </a:rPr>
              <a:t> proposed program meets the evidence-based intervention model, you are still eligible to apply for a planning grant. </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dirty="0" smtClean="0"/>
              <a:t>Proposed intervention is clearly articulated</a:t>
            </a:r>
          </a:p>
          <a:p>
            <a:pPr marL="171450" indent="-171450">
              <a:buFont typeface="Arial" panose="020B0604020202020204" pitchFamily="34" charset="0"/>
              <a:buChar char="•"/>
            </a:pPr>
            <a:r>
              <a:rPr lang="en-US" sz="1200" dirty="0" smtClean="0"/>
              <a:t>Intervention is likely to lead to the proposed outcomes</a:t>
            </a:r>
          </a:p>
          <a:p>
            <a:pPr marL="171450" indent="-171450">
              <a:buFont typeface="Arial" panose="020B0604020202020204" pitchFamily="34" charset="0"/>
              <a:buChar char="•"/>
            </a:pPr>
            <a:r>
              <a:rPr lang="en-US" sz="1200" dirty="0" smtClean="0"/>
              <a:t>Expected outcomes are articulated in the application narrative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Please note that this information is not included in the NOFO and that if you have further questions please contact Nevada Volunteers at grants@nevadavolunteers.org.</a:t>
            </a:r>
            <a:endParaRPr lang="en-US"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60</a:t>
            </a:fld>
            <a:endParaRPr lang="en-US"/>
          </a:p>
        </p:txBody>
      </p:sp>
    </p:spTree>
    <p:extLst>
      <p:ext uri="{BB962C8B-B14F-4D97-AF65-F5344CB8AC3E}">
        <p14:creationId xmlns:p14="http://schemas.microsoft.com/office/powerpoint/2010/main" val="5241183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Clr>
                <a:srgbClr val="FF0000"/>
              </a:buClr>
              <a:buFont typeface="Wingdings" panose="05000000000000000000" pitchFamily="2" charset="2"/>
              <a:buNone/>
            </a:pPr>
            <a:r>
              <a:rPr lang="en-US" sz="3200" dirty="0" smtClean="0"/>
              <a:t>The final subsection section is the planning process/timeline worth</a:t>
            </a:r>
            <a:r>
              <a:rPr lang="en-US" sz="3200" baseline="0" dirty="0" smtClean="0"/>
              <a:t> 10 points and the applicant must do the following:</a:t>
            </a:r>
            <a:endParaRPr lang="en-US" sz="3200" dirty="0" smtClean="0"/>
          </a:p>
          <a:p>
            <a:pPr marL="466725" indent="-466725">
              <a:buClr>
                <a:srgbClr val="FF0000"/>
              </a:buClr>
              <a:buFont typeface="Wingdings" panose="05000000000000000000" pitchFamily="2" charset="2"/>
              <a:buChar char="§"/>
            </a:pPr>
            <a:r>
              <a:rPr lang="en-US" sz="3200" dirty="0" smtClean="0"/>
              <a:t>Applicant describes a clear and logical planning process, including:</a:t>
            </a:r>
          </a:p>
          <a:p>
            <a:pPr marL="923925" lvl="1" indent="-466725">
              <a:buClr>
                <a:srgbClr val="FF0000"/>
              </a:buClr>
              <a:buFont typeface="Arial" panose="020B0604020202020204" pitchFamily="34" charset="0"/>
              <a:buChar char="•"/>
            </a:pPr>
            <a:r>
              <a:rPr lang="en-US" sz="3200" dirty="0" smtClean="0"/>
              <a:t>Detailed description of the planning process and who is leading it</a:t>
            </a:r>
          </a:p>
          <a:p>
            <a:pPr marL="923925" lvl="1" indent="-466725">
              <a:buClr>
                <a:srgbClr val="FF0000"/>
              </a:buClr>
              <a:buFont typeface="Arial" panose="020B0604020202020204" pitchFamily="34" charset="0"/>
              <a:buChar char="•"/>
            </a:pPr>
            <a:r>
              <a:rPr lang="en-US" sz="3200" dirty="0" smtClean="0"/>
              <a:t>Well-developed timeline for planning activities</a:t>
            </a:r>
          </a:p>
          <a:p>
            <a:pPr marL="923925" lvl="1" indent="-466725">
              <a:buClr>
                <a:srgbClr val="FF0000"/>
              </a:buClr>
              <a:buFont typeface="Arial" panose="020B0604020202020204" pitchFamily="34" charset="0"/>
              <a:buChar char="•"/>
            </a:pPr>
            <a:r>
              <a:rPr lang="en-US" sz="3200" dirty="0" smtClean="0"/>
              <a:t>Clear description of how the planning period will be used to develop the necessary components to effectively manage an AmeriCorps program</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61</a:t>
            </a:fld>
            <a:endParaRPr lang="en-US"/>
          </a:p>
        </p:txBody>
      </p:sp>
    </p:spTree>
    <p:extLst>
      <p:ext uri="{BB962C8B-B14F-4D97-AF65-F5344CB8AC3E}">
        <p14:creationId xmlns:p14="http://schemas.microsoft.com/office/powerpoint/2010/main" val="1557660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major section is Organizational Capability and it is worth 25% of the narrative application.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criteria for this section is as follows:</a:t>
            </a:r>
            <a:endParaRPr lang="en-US" sz="1200" kern="1200" dirty="0" smtClean="0">
              <a:solidFill>
                <a:schemeClr val="tx1"/>
              </a:solidFill>
              <a:effectLst/>
              <a:latin typeface="+mn-lt"/>
              <a:ea typeface="+mn-ea"/>
              <a:cs typeface="+mn-cs"/>
            </a:endParaRPr>
          </a:p>
          <a:p>
            <a:pPr marL="457200" indent="-457200">
              <a:buClr>
                <a:srgbClr val="FF0000"/>
              </a:buClr>
              <a:buFont typeface="Wingdings" panose="05000000000000000000" pitchFamily="2" charset="2"/>
              <a:buChar char="§"/>
            </a:pPr>
            <a:r>
              <a:rPr lang="en-US" sz="1200" kern="1200" dirty="0" smtClean="0">
                <a:solidFill>
                  <a:schemeClr val="tx1"/>
                </a:solidFill>
                <a:effectLst/>
                <a:latin typeface="+mn-lt"/>
                <a:ea typeface="+mn-ea"/>
                <a:cs typeface="+mn-cs"/>
              </a:rPr>
              <a:t> </a:t>
            </a:r>
            <a:r>
              <a:rPr lang="en-US" sz="1200" dirty="0" smtClean="0"/>
              <a:t>Organization has the experience, staffing, and management structure to plan the proposed program.</a:t>
            </a:r>
          </a:p>
          <a:p>
            <a:pPr marL="457200" indent="-457200">
              <a:buClr>
                <a:srgbClr val="FF0000"/>
              </a:buClr>
              <a:buFont typeface="Wingdings" panose="05000000000000000000" pitchFamily="2" charset="2"/>
              <a:buChar char="§"/>
            </a:pPr>
            <a:r>
              <a:rPr lang="en-US" sz="1200" dirty="0" smtClean="0"/>
              <a:t>Prior experience in the proposed area of programming</a:t>
            </a:r>
          </a:p>
          <a:p>
            <a:pPr marL="457200" indent="-457200">
              <a:buClr>
                <a:srgbClr val="FF0000"/>
              </a:buClr>
              <a:buFont typeface="Wingdings" panose="05000000000000000000" pitchFamily="2" charset="2"/>
              <a:buChar char="§"/>
            </a:pPr>
            <a:r>
              <a:rPr lang="en-US" sz="1200" dirty="0" smtClean="0"/>
              <a:t>Conducted high-quality process and outcome evaluations and used evaluation results for organizational learning and continuous improvement</a:t>
            </a:r>
          </a:p>
          <a:p>
            <a:pPr eaLnBrk="0" hangingPunct="0"/>
            <a:endParaRPr lang="en-US" sz="1200" kern="1200" dirty="0" smtClean="0">
              <a:solidFill>
                <a:schemeClr val="tx1"/>
              </a:solidFill>
              <a:effectLst/>
              <a:latin typeface="+mn-lt"/>
              <a:ea typeface="+mn-ea"/>
              <a:cs typeface="+mn-cs"/>
            </a:endParaRPr>
          </a:p>
          <a:p>
            <a:pPr eaLnBrk="0" hangingPunct="0"/>
            <a:r>
              <a:rPr lang="en-US" sz="1200" kern="1200" dirty="0" smtClean="0">
                <a:solidFill>
                  <a:schemeClr val="tx1"/>
                </a:solidFill>
                <a:effectLst/>
                <a:latin typeface="+mn-lt"/>
                <a:ea typeface="+mn-ea"/>
                <a:cs typeface="+mn-cs"/>
              </a:rPr>
              <a:t>The last major</a:t>
            </a:r>
            <a:r>
              <a:rPr lang="en-US" sz="1200" kern="1200" baseline="0" dirty="0" smtClean="0">
                <a:solidFill>
                  <a:schemeClr val="tx1"/>
                </a:solidFill>
                <a:effectLst/>
                <a:latin typeface="+mn-lt"/>
                <a:ea typeface="+mn-ea"/>
                <a:cs typeface="+mn-cs"/>
              </a:rPr>
              <a:t> section is cost effectiveness and budget adequacy which is the same as the full application narrative in that this section is based completely on the planning grant budget and no narrative is necessary.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62</a:t>
            </a:fld>
            <a:endParaRPr lang="en-US"/>
          </a:p>
        </p:txBody>
      </p:sp>
    </p:spTree>
    <p:extLst>
      <p:ext uri="{BB962C8B-B14F-4D97-AF65-F5344CB8AC3E}">
        <p14:creationId xmlns:p14="http://schemas.microsoft.com/office/powerpoint/2010/main" val="30714950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now want to talk briefly about a few items that each of you should remember and pay close attention to, as you develop, fine tune, and critique your own grant proposals – items that are both big and small in terms of how reviewers read and score your application.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are some smaller errors that can result in significant loss of point allocation:</a:t>
            </a:r>
          </a:p>
          <a:p>
            <a:pPr marL="228600" lvl="0" indent="-228600">
              <a:buFont typeface="+mj-lt"/>
              <a:buAutoNum type="arabicPeriod"/>
            </a:pPr>
            <a:r>
              <a:rPr lang="en-US" sz="1200" kern="1200" dirty="0" smtClean="0">
                <a:solidFill>
                  <a:schemeClr val="tx1"/>
                </a:solidFill>
                <a:effectLst/>
                <a:latin typeface="+mn-lt"/>
                <a:ea typeface="+mn-ea"/>
                <a:cs typeface="+mn-cs"/>
              </a:rPr>
              <a:t>Parroting – simply stating in your application that you will do the criteria and not providing details</a:t>
            </a:r>
          </a:p>
          <a:p>
            <a:pPr marL="228600" lvl="0" indent="-228600">
              <a:buFont typeface="+mj-lt"/>
              <a:buAutoNum type="arabicPeriod"/>
            </a:pPr>
            <a:r>
              <a:rPr lang="en-US" sz="1200" kern="1200" dirty="0" smtClean="0">
                <a:solidFill>
                  <a:schemeClr val="tx1"/>
                </a:solidFill>
                <a:effectLst/>
                <a:latin typeface="+mn-lt"/>
                <a:ea typeface="+mn-ea"/>
                <a:cs typeface="+mn-cs"/>
              </a:rPr>
              <a:t>Clear and Accurate Area and Section Headings – reviewers and staff are reading several applications and if your narrative is not clearly outlined, it can make it more difficult for them to assess if you met the section criteria.</a:t>
            </a:r>
          </a:p>
          <a:p>
            <a:pPr marL="228600" lvl="0" indent="-228600">
              <a:buFont typeface="+mj-lt"/>
              <a:buAutoNum type="arabicPeriod"/>
            </a:pPr>
            <a:r>
              <a:rPr lang="en-US" sz="1200" kern="1200" dirty="0" smtClean="0">
                <a:solidFill>
                  <a:schemeClr val="tx1"/>
                </a:solidFill>
                <a:effectLst/>
                <a:latin typeface="+mn-lt"/>
                <a:ea typeface="+mn-ea"/>
                <a:cs typeface="+mn-cs"/>
              </a:rPr>
              <a:t>Spelling – </a:t>
            </a:r>
            <a:r>
              <a:rPr lang="en-US" sz="1200" kern="1200" dirty="0" err="1" smtClean="0">
                <a:solidFill>
                  <a:schemeClr val="tx1"/>
                </a:solidFill>
                <a:effectLst/>
                <a:latin typeface="+mn-lt"/>
                <a:ea typeface="+mn-ea"/>
                <a:cs typeface="+mn-cs"/>
              </a:rPr>
              <a:t>mis</a:t>
            </a:r>
            <a:r>
              <a:rPr lang="en-US" sz="1200" kern="1200" dirty="0" smtClean="0">
                <a:solidFill>
                  <a:schemeClr val="tx1"/>
                </a:solidFill>
                <a:effectLst/>
                <a:latin typeface="+mn-lt"/>
                <a:ea typeface="+mn-ea"/>
                <a:cs typeface="+mn-cs"/>
              </a:rPr>
              <a:t>-spelling demonstrates to reviewers that you did not take the time or care to check for details</a:t>
            </a:r>
          </a:p>
          <a:p>
            <a:pPr marL="228600" lvl="0" indent="-228600">
              <a:buFont typeface="+mj-lt"/>
              <a:buAutoNum type="arabicPeriod"/>
            </a:pPr>
            <a:r>
              <a:rPr lang="en-US" sz="1200" kern="1200" dirty="0" smtClean="0">
                <a:solidFill>
                  <a:schemeClr val="tx1"/>
                </a:solidFill>
                <a:effectLst/>
                <a:latin typeface="+mn-lt"/>
                <a:ea typeface="+mn-ea"/>
                <a:cs typeface="+mn-cs"/>
              </a:rPr>
              <a:t>AmeriCorps – make sure you spell AmeriCorps correctly. Note the capital A and C and the “</a:t>
            </a:r>
            <a:r>
              <a:rPr lang="en-US" sz="1200" kern="1200" dirty="0" err="1" smtClean="0">
                <a:solidFill>
                  <a:schemeClr val="tx1"/>
                </a:solidFill>
                <a:effectLst/>
                <a:latin typeface="+mn-lt"/>
                <a:ea typeface="+mn-ea"/>
                <a:cs typeface="+mn-cs"/>
              </a:rPr>
              <a:t>ps</a:t>
            </a:r>
            <a:r>
              <a:rPr lang="en-US" sz="1200" kern="1200" dirty="0" smtClean="0">
                <a:solidFill>
                  <a:schemeClr val="tx1"/>
                </a:solidFill>
                <a:effectLst/>
                <a:latin typeface="+mn-lt"/>
                <a:ea typeface="+mn-ea"/>
                <a:cs typeface="+mn-cs"/>
              </a:rPr>
              <a:t>” at the end.</a:t>
            </a:r>
          </a:p>
          <a:p>
            <a:pPr marL="228600" lvl="0" indent="-228600">
              <a:buFont typeface="+mj-lt"/>
              <a:buAutoNum type="arabicPeriod"/>
            </a:pPr>
            <a:r>
              <a:rPr lang="en-US" sz="1200" kern="1200" dirty="0" smtClean="0">
                <a:solidFill>
                  <a:schemeClr val="tx1"/>
                </a:solidFill>
                <a:effectLst/>
                <a:latin typeface="+mn-lt"/>
                <a:ea typeface="+mn-ea"/>
                <a:cs typeface="+mn-cs"/>
              </a:rPr>
              <a:t>Active versus passive tense – it helps your application length and the conciseness of your application to use active verb tense</a:t>
            </a:r>
          </a:p>
          <a:p>
            <a:pPr marL="228600" lvl="0" indent="-228600">
              <a:buFont typeface="+mj-lt"/>
              <a:buAutoNum type="arabicPeriod"/>
            </a:pPr>
            <a:r>
              <a:rPr lang="en-US" sz="1200" kern="1200" dirty="0" smtClean="0">
                <a:solidFill>
                  <a:schemeClr val="tx1"/>
                </a:solidFill>
                <a:effectLst/>
                <a:latin typeface="+mn-lt"/>
                <a:ea typeface="+mn-ea"/>
                <a:cs typeface="+mn-cs"/>
              </a:rPr>
              <a:t>Eliminate exclamation points and overly enthusiastic language – your reviewers are looking for a strong program design and that you have met the criteria. They are not swayed by elements such as this.</a:t>
            </a:r>
          </a:p>
          <a:p>
            <a:pPr marL="228600" indent="-228600">
              <a:buFont typeface="+mj-lt"/>
              <a:buAutoNum type="arabicPeriod"/>
            </a:pPr>
            <a:r>
              <a:rPr lang="en-US" sz="1200" kern="1200" dirty="0" smtClean="0">
                <a:solidFill>
                  <a:schemeClr val="tx1"/>
                </a:solidFill>
                <a:effectLst/>
                <a:latin typeface="+mn-lt"/>
                <a:ea typeface="+mn-ea"/>
                <a:cs typeface="+mn-cs"/>
              </a:rPr>
              <a:t>Writing things that sound more like they are just inserted to serve as a check off of one of the CNCS priorities versus being integral to program design and outcomes </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63</a:t>
            </a:fld>
            <a:endParaRPr lang="en-US"/>
          </a:p>
        </p:txBody>
      </p:sp>
    </p:spTree>
    <p:extLst>
      <p:ext uri="{BB962C8B-B14F-4D97-AF65-F5344CB8AC3E}">
        <p14:creationId xmlns:p14="http://schemas.microsoft.com/office/powerpoint/2010/main" val="2992573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the items we just discussed, there are challenge areas that rise up as themes, particularly in the Program Design Area:, all of which we discussed in</a:t>
            </a:r>
            <a:r>
              <a:rPr lang="en-US" sz="1200" kern="1200" baseline="0" dirty="0" smtClean="0">
                <a:solidFill>
                  <a:schemeClr val="tx1"/>
                </a:solidFill>
                <a:effectLst/>
                <a:latin typeface="+mn-lt"/>
                <a:ea typeface="+mn-ea"/>
                <a:cs typeface="+mn-cs"/>
              </a:rPr>
              <a:t> the previous webinar delivered last week:</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Lack of problem focus or only focusing on “lack of” statements – for</a:t>
            </a:r>
            <a:r>
              <a:rPr lang="en-US" sz="1200" kern="1200" baseline="0" dirty="0" smtClean="0">
                <a:solidFill>
                  <a:schemeClr val="tx1"/>
                </a:solidFill>
                <a:effectLst/>
                <a:latin typeface="+mn-lt"/>
                <a:ea typeface="+mn-ea"/>
                <a:cs typeface="+mn-cs"/>
              </a:rPr>
              <a:t> example, an applicant talks about the lack of out of school programs instead of talking about what is showing up as a problem that let’s you know that out of school programs are needed. Your change you are trying to make is not along lack of out of school programs, it is around something else that you think out of school programming would help address i.e. low literacy rates, low levels of social emotional learning, high rates of juvenile crime during out of school hors.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Lack of alignment – remember the 2 examples we gave</a:t>
            </a:r>
            <a:r>
              <a:rPr lang="en-US" sz="1200" kern="1200" baseline="0" dirty="0" smtClean="0">
                <a:solidFill>
                  <a:schemeClr val="tx1"/>
                </a:solidFill>
                <a:effectLst/>
                <a:latin typeface="+mn-lt"/>
                <a:ea typeface="+mn-ea"/>
                <a:cs typeface="+mn-cs"/>
              </a:rPr>
              <a:t> you before on models where the problem and interventions were in alignment. You would not propose a program that builds houses when you cite problems related to high rates of obesity.</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Target communities not identified and data not shared on target communities – be as specific as you can about the communities where your members will be place and cite data on those specific communities. Don’t just</a:t>
            </a:r>
            <a:r>
              <a:rPr lang="en-US" sz="1200" kern="1200" baseline="0" dirty="0" smtClean="0">
                <a:solidFill>
                  <a:schemeClr val="tx1"/>
                </a:solidFill>
                <a:effectLst/>
                <a:latin typeface="+mn-lt"/>
                <a:ea typeface="+mn-ea"/>
                <a:cs typeface="+mn-cs"/>
              </a:rPr>
              <a:t> use national or state data – data needs to be local so that you can demonstrate why you are placing members where you are – if you don’t know the communities yet, make sure you are very clear about the criteria you will use to finally select the communities where members will be placed.</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Activities not clear</a:t>
            </a:r>
            <a:r>
              <a:rPr lang="en-US" sz="1200" kern="1200" baseline="0" dirty="0" smtClean="0">
                <a:solidFill>
                  <a:schemeClr val="tx1"/>
                </a:solidFill>
                <a:effectLst/>
                <a:latin typeface="+mn-lt"/>
                <a:ea typeface="+mn-ea"/>
                <a:cs typeface="+mn-cs"/>
              </a:rPr>
              <a:t> – make sure it is very clear to the outside reader what the members will be doing during the day, week, etc. IF you request FT members, make sure you clearly outline activities that make sense for FT members – so the reader can clearly see that you have a program design that will use the members in an effective and evidence based intervention</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Criteria not addressed – make sure you clearly respond to each of the criteria</a:t>
            </a:r>
            <a:r>
              <a:rPr lang="en-US" sz="1200" kern="1200" baseline="0" dirty="0" smtClean="0">
                <a:solidFill>
                  <a:schemeClr val="tx1"/>
                </a:solidFill>
                <a:effectLst/>
                <a:latin typeface="+mn-lt"/>
                <a:ea typeface="+mn-ea"/>
                <a:cs typeface="+mn-cs"/>
              </a:rPr>
              <a:t> listed in each section that we reviewed today. Once you write a section, go back and read it and see if you responded to the section and sub-section criteria. IT is always helpful to have someone outside of your organization or who has not been involved in the design of the program who can provide you with real critical feedback in this area.</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64</a:t>
            </a:fld>
            <a:endParaRPr lang="en-US"/>
          </a:p>
        </p:txBody>
      </p:sp>
    </p:spTree>
    <p:extLst>
      <p:ext uri="{BB962C8B-B14F-4D97-AF65-F5344CB8AC3E}">
        <p14:creationId xmlns:p14="http://schemas.microsoft.com/office/powerpoint/2010/main" val="943013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finally, there are particular recommendations that CNCS has provided that come from themes or past observations that are important to note and remember as you write your application.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Lead from your program strengths and be explicit. </a:t>
            </a:r>
            <a:r>
              <a:rPr lang="en-US" sz="1200" kern="1200" dirty="0" smtClean="0">
                <a:solidFill>
                  <a:schemeClr val="tx1"/>
                </a:solidFill>
                <a:effectLst/>
                <a:latin typeface="+mn-lt"/>
                <a:ea typeface="+mn-ea"/>
                <a:cs typeface="+mn-cs"/>
              </a:rPr>
              <a:t>Do not make the mistake of trying to stretch your proposed program description to fit each funding priority and special consideration articulated in the regulations or the </a:t>
            </a:r>
            <a:r>
              <a:rPr lang="en-US" sz="1200" i="1" kern="1200" dirty="0" smtClean="0">
                <a:solidFill>
                  <a:schemeClr val="tx1"/>
                </a:solidFill>
                <a:effectLst/>
                <a:latin typeface="+mn-lt"/>
                <a:ea typeface="+mn-ea"/>
                <a:cs typeface="+mn-cs"/>
              </a:rPr>
              <a:t>NOFO.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 clear and succinct. </a:t>
            </a:r>
            <a:r>
              <a:rPr lang="en-US" sz="1200" kern="1200" dirty="0" smtClean="0">
                <a:solidFill>
                  <a:schemeClr val="tx1"/>
                </a:solidFill>
                <a:effectLst/>
                <a:latin typeface="+mn-lt"/>
                <a:ea typeface="+mn-ea"/>
                <a:cs typeface="+mn-cs"/>
              </a:rPr>
              <a:t>Reviewers are not interested in jargon, boilerplate, rhetoric, or exaggeration. They are interested in learning precisely what you intend to do, and how your project responds to the selection criteria presented below. </a:t>
            </a:r>
          </a:p>
          <a:p>
            <a:r>
              <a:rPr lang="en-US" sz="1200" b="1" kern="1200" dirty="0" smtClean="0">
                <a:solidFill>
                  <a:schemeClr val="tx1"/>
                </a:solidFill>
                <a:effectLst/>
                <a:latin typeface="+mn-lt"/>
                <a:ea typeface="+mn-ea"/>
                <a:cs typeface="+mn-cs"/>
              </a:rPr>
              <a:t>Avoid circular reasoning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problem you describe should not be defined as the lack of the solution you are proposing. WE just talked</a:t>
            </a:r>
            <a:r>
              <a:rPr lang="en-US" sz="1200" kern="1200" baseline="0" dirty="0" smtClean="0">
                <a:solidFill>
                  <a:schemeClr val="tx1"/>
                </a:solidFill>
                <a:effectLst/>
                <a:latin typeface="+mn-lt"/>
                <a:ea typeface="+mn-ea"/>
                <a:cs typeface="+mn-cs"/>
              </a:rPr>
              <a:t> about this on the previous slide with the example of the out of school programs – again…don’t state that you program is a lack of out of school programs and the solution you are proposing is establishing out of school programs. IF you can still ask the “so what” question, it is likely that you have not focused in on the true problem.</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how. </a:t>
            </a:r>
            <a:r>
              <a:rPr lang="en-US" sz="1200" kern="1200" dirty="0" smtClean="0">
                <a:solidFill>
                  <a:schemeClr val="tx1"/>
                </a:solidFill>
                <a:effectLst/>
                <a:latin typeface="+mn-lt"/>
                <a:ea typeface="+mn-ea"/>
                <a:cs typeface="+mn-cs"/>
              </a:rPr>
              <a:t>Avoid simply stating that the criteria will be met. Explicitly describe how the proposed project will meet the criteria. </a:t>
            </a:r>
          </a:p>
          <a:p>
            <a:r>
              <a:rPr lang="en-US" sz="1200" b="1" kern="1200" dirty="0" smtClean="0">
                <a:solidFill>
                  <a:schemeClr val="tx1"/>
                </a:solidFill>
                <a:effectLst/>
                <a:latin typeface="+mn-lt"/>
                <a:ea typeface="+mn-ea"/>
                <a:cs typeface="+mn-cs"/>
              </a:rPr>
              <a:t>Don’t make assumptions. </a:t>
            </a:r>
            <a:r>
              <a:rPr lang="en-US" sz="1200" kern="1200" dirty="0" smtClean="0">
                <a:solidFill>
                  <a:schemeClr val="tx1"/>
                </a:solidFill>
                <a:effectLst/>
                <a:latin typeface="+mn-lt"/>
                <a:ea typeface="+mn-ea"/>
                <a:cs typeface="+mn-cs"/>
              </a:rPr>
              <a:t>Even if you have received funding from the CNCS in the past, do not assume your reviewers know anything about you, your proposed program, your partners, or your beneficiaries. Avoid overuse of acronyms. </a:t>
            </a:r>
          </a:p>
          <a:p>
            <a:r>
              <a:rPr lang="en-US" sz="1200" b="1" kern="1200" dirty="0" smtClean="0">
                <a:solidFill>
                  <a:schemeClr val="tx1"/>
                </a:solidFill>
                <a:effectLst/>
                <a:latin typeface="+mn-lt"/>
                <a:ea typeface="+mn-ea"/>
                <a:cs typeface="+mn-cs"/>
              </a:rPr>
              <a:t>Use an impartial proofreader. </a:t>
            </a:r>
            <a:r>
              <a:rPr lang="en-US" sz="1200" kern="1200" dirty="0" smtClean="0">
                <a:solidFill>
                  <a:schemeClr val="tx1"/>
                </a:solidFill>
                <a:effectLst/>
                <a:latin typeface="+mn-lt"/>
                <a:ea typeface="+mn-ea"/>
                <a:cs typeface="+mn-cs"/>
              </a:rPr>
              <a:t>Before you submit your application, let someone who is completely unfamiliar with your project read and critique the project narrative. </a:t>
            </a:r>
          </a:p>
          <a:p>
            <a:r>
              <a:rPr lang="en-US" sz="1200" b="1" kern="1200" dirty="0" smtClean="0">
                <a:solidFill>
                  <a:schemeClr val="tx1"/>
                </a:solidFill>
                <a:effectLst/>
                <a:latin typeface="+mn-lt"/>
                <a:ea typeface="+mn-ea"/>
                <a:cs typeface="+mn-cs"/>
              </a:rPr>
              <a:t>Follow the instructions and discuss each criterion in the order they are presented in the instructions. </a:t>
            </a:r>
            <a:r>
              <a:rPr lang="en-US" sz="1200" kern="1200" dirty="0" smtClean="0">
                <a:solidFill>
                  <a:schemeClr val="tx1"/>
                </a:solidFill>
                <a:effectLst/>
                <a:latin typeface="+mn-lt"/>
                <a:ea typeface="+mn-ea"/>
                <a:cs typeface="+mn-cs"/>
              </a:rPr>
              <a:t>Use headings to differentiate narrative sections by criterion. </a:t>
            </a:r>
          </a:p>
          <a:p>
            <a:r>
              <a:rPr lang="en-US" sz="1200" kern="1200" dirty="0" smtClean="0">
                <a:solidFill>
                  <a:schemeClr val="tx1"/>
                </a:solidFill>
                <a:effectLst/>
                <a:latin typeface="+mn-lt"/>
                <a:ea typeface="+mn-ea"/>
                <a:cs typeface="+mn-cs"/>
              </a:rPr>
              <a:t> example – so what? Question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65</a:t>
            </a:fld>
            <a:endParaRPr lang="en-US"/>
          </a:p>
        </p:txBody>
      </p:sp>
    </p:spTree>
    <p:extLst>
      <p:ext uri="{BB962C8B-B14F-4D97-AF65-F5344CB8AC3E}">
        <p14:creationId xmlns:p14="http://schemas.microsoft.com/office/powerpoint/2010/main" val="703974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support your application submission, Nevada Volunteers has issued several documents and offers tools and opportunities for learning, including this 4-part webinar series, for which the recordings, power point, and mentioned resources can be found on their website –</a:t>
            </a:r>
            <a:r>
              <a:rPr lang="en-US" sz="1200" u="sng" kern="1200" dirty="0" smtClean="0">
                <a:solidFill>
                  <a:schemeClr val="tx1"/>
                </a:solidFill>
                <a:effectLst/>
                <a:latin typeface="+mn-lt"/>
                <a:ea typeface="+mn-ea"/>
                <a:cs typeface="+mn-cs"/>
                <a:hlinkClick r:id="rId3"/>
              </a:rPr>
              <a:t>www.nevadavolunteers.org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 tools they have provided for the </a:t>
            </a:r>
            <a:r>
              <a:rPr lang="en-US" sz="1200" kern="1200" dirty="0" smtClean="0">
                <a:solidFill>
                  <a:schemeClr val="tx1"/>
                </a:solidFill>
                <a:effectLst/>
                <a:latin typeface="+mn-lt"/>
                <a:ea typeface="+mn-ea"/>
                <a:cs typeface="+mn-cs"/>
              </a:rPr>
              <a:t>2018-2019 </a:t>
            </a:r>
            <a:r>
              <a:rPr lang="en-US" sz="1200" kern="1200" dirty="0" smtClean="0">
                <a:solidFill>
                  <a:schemeClr val="tx1"/>
                </a:solidFill>
                <a:effectLst/>
                <a:latin typeface="+mn-lt"/>
                <a:ea typeface="+mn-ea"/>
                <a:cs typeface="+mn-cs"/>
              </a:rPr>
              <a:t>competition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Notice of Funding </a:t>
            </a:r>
            <a:r>
              <a:rPr lang="en-US" sz="1200" kern="1200" dirty="0" smtClean="0">
                <a:solidFill>
                  <a:schemeClr val="tx1"/>
                </a:solidFill>
                <a:effectLst/>
                <a:latin typeface="+mn-lt"/>
                <a:ea typeface="+mn-ea"/>
                <a:cs typeface="+mn-cs"/>
              </a:rPr>
              <a:t>Opportunity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Comprehensive Nevada</a:t>
            </a:r>
            <a:r>
              <a:rPr lang="en-US" sz="1200" kern="1200" baseline="0" dirty="0" smtClean="0">
                <a:solidFill>
                  <a:schemeClr val="tx1"/>
                </a:solidFill>
                <a:effectLst/>
                <a:latin typeface="+mn-lt"/>
                <a:ea typeface="+mn-ea"/>
                <a:cs typeface="+mn-cs"/>
              </a:rPr>
              <a:t> Volunteers NOFO Timeline</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National Performance Measure Instructions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Mandatory Supplemental </a:t>
            </a:r>
            <a:r>
              <a:rPr lang="en-US" sz="1200" kern="1200" dirty="0" smtClean="0">
                <a:solidFill>
                  <a:schemeClr val="tx1"/>
                </a:solidFill>
                <a:effectLst/>
                <a:latin typeface="+mn-lt"/>
                <a:ea typeface="+mn-ea"/>
                <a:cs typeface="+mn-cs"/>
              </a:rPr>
              <a:t>Guidance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Organizational Readiness Assessment</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Budget Worksheet for both cost reimbursement operational</a:t>
            </a:r>
            <a:r>
              <a:rPr lang="en-US" sz="1200" kern="1200" baseline="0" dirty="0" smtClean="0">
                <a:solidFill>
                  <a:schemeClr val="tx1"/>
                </a:solidFill>
                <a:effectLst/>
                <a:latin typeface="+mn-lt"/>
                <a:ea typeface="+mn-ea"/>
                <a:cs typeface="+mn-cs"/>
              </a:rPr>
              <a:t> grants and planning grants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Logic </a:t>
            </a:r>
            <a:r>
              <a:rPr lang="en-US" sz="1200" kern="1200" dirty="0" smtClean="0">
                <a:solidFill>
                  <a:schemeClr val="tx1"/>
                </a:solidFill>
                <a:effectLst/>
                <a:latin typeface="+mn-lt"/>
                <a:ea typeface="+mn-ea"/>
                <a:cs typeface="+mn-cs"/>
              </a:rPr>
              <a:t>Model </a:t>
            </a:r>
            <a:r>
              <a:rPr lang="en-US" sz="1200" kern="1200" dirty="0" smtClean="0">
                <a:solidFill>
                  <a:schemeClr val="tx1"/>
                </a:solidFill>
                <a:effectLst/>
                <a:latin typeface="+mn-lt"/>
                <a:ea typeface="+mn-ea"/>
                <a:cs typeface="+mn-cs"/>
              </a:rPr>
              <a:t>Template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Performance</a:t>
            </a:r>
            <a:r>
              <a:rPr lang="en-US" sz="1200" kern="1200" baseline="0" dirty="0" smtClean="0">
                <a:solidFill>
                  <a:schemeClr val="tx1"/>
                </a:solidFill>
                <a:effectLst/>
                <a:latin typeface="+mn-lt"/>
                <a:ea typeface="+mn-ea"/>
                <a:cs typeface="+mn-cs"/>
              </a:rPr>
              <a:t> Measure Template</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Planning Grant Deliverables Outline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Pre-Application Requirements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66</a:t>
            </a:fld>
            <a:endParaRPr lang="en-US"/>
          </a:p>
        </p:txBody>
      </p:sp>
    </p:spTree>
    <p:extLst>
      <p:ext uri="{BB962C8B-B14F-4D97-AF65-F5344CB8AC3E}">
        <p14:creationId xmlns:p14="http://schemas.microsoft.com/office/powerpoint/2010/main" val="27798613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CNCS also makes available several resources that can help you understand the application and what is required.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they have several resources around performance measurement including:</a:t>
            </a:r>
          </a:p>
          <a:p>
            <a:pPr fontAlgn="base"/>
            <a:r>
              <a:rPr lang="en-US" sz="1200" u="sng" kern="1200" dirty="0" smtClean="0">
                <a:solidFill>
                  <a:schemeClr val="tx1"/>
                </a:solidFill>
                <a:effectLst/>
                <a:latin typeface="+mn-lt"/>
                <a:ea typeface="+mn-ea"/>
                <a:cs typeface="+mn-cs"/>
                <a:hlinkClick r:id="rId3"/>
              </a:rPr>
              <a:t>2018 </a:t>
            </a:r>
            <a:r>
              <a:rPr lang="en-US" sz="1200" u="sng" kern="1200" dirty="0" smtClean="0">
                <a:solidFill>
                  <a:schemeClr val="tx1"/>
                </a:solidFill>
                <a:effectLst/>
                <a:latin typeface="+mn-lt"/>
                <a:ea typeface="+mn-ea"/>
                <a:cs typeface="+mn-cs"/>
                <a:hlinkClick r:id="rId3"/>
              </a:rPr>
              <a:t>Performance Measure Instructions</a:t>
            </a:r>
            <a:r>
              <a:rPr lang="en-US" sz="1200" u="none" strike="noStrike" kern="1200" dirty="0" smtClean="0">
                <a:solidFill>
                  <a:schemeClr val="tx1"/>
                </a:solidFill>
                <a:effectLst/>
                <a:latin typeface="+mn-lt"/>
                <a:ea typeface="+mn-ea"/>
                <a:cs typeface="+mn-cs"/>
                <a:hlinkClick r:id="rId3"/>
              </a:rPr>
              <a:t> </a:t>
            </a:r>
            <a:r>
              <a:rPr lang="en-US" sz="1200" kern="1200" dirty="0" smtClean="0">
                <a:solidFill>
                  <a:schemeClr val="tx1"/>
                </a:solidFill>
                <a:effectLst/>
                <a:latin typeface="+mn-lt"/>
                <a:ea typeface="+mn-ea"/>
                <a:cs typeface="+mn-cs"/>
              </a:rPr>
              <a:t>(PDF) | </a:t>
            </a:r>
            <a:r>
              <a:rPr lang="en-US" sz="1200" i="1" kern="1200" dirty="0" smtClean="0">
                <a:solidFill>
                  <a:schemeClr val="tx1"/>
                </a:solidFill>
                <a:effectLst/>
                <a:latin typeface="+mn-lt"/>
                <a:ea typeface="+mn-ea"/>
                <a:cs typeface="+mn-cs"/>
              </a:rPr>
              <a:t>updated August 29, 2016</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Tutorial for completing the Performance Measures screens in </a:t>
            </a:r>
            <a:r>
              <a:rPr lang="en-US" sz="1200" u="sng" kern="1200" dirty="0" err="1" smtClean="0">
                <a:solidFill>
                  <a:schemeClr val="tx1"/>
                </a:solidFill>
                <a:effectLst/>
                <a:latin typeface="+mn-lt"/>
                <a:ea typeface="+mn-ea"/>
                <a:cs typeface="+mn-cs"/>
                <a:hlinkClick r:id="rId4"/>
              </a:rPr>
              <a:t>eGrants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5"/>
              </a:rPr>
              <a:t>AmeriCorps Performance Measure Resources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6"/>
              </a:rPr>
              <a:t>Other AmeriCorps Performance Measure Resources (including Logic Models and Evaluation)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7"/>
              </a:rPr>
              <a:t>Evaluation Resources for AmeriCorps State and National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67</a:t>
            </a:fld>
            <a:endParaRPr lang="en-US"/>
          </a:p>
        </p:txBody>
      </p:sp>
    </p:spTree>
    <p:extLst>
      <p:ext uri="{BB962C8B-B14F-4D97-AF65-F5344CB8AC3E}">
        <p14:creationId xmlns:p14="http://schemas.microsoft.com/office/powerpoint/2010/main" val="5427741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Second, they have several Technical Assistance documents that include:</a:t>
            </a:r>
          </a:p>
          <a:p>
            <a:pPr marL="171450" indent="-171450" fontAlgn="base">
              <a:buFont typeface="Arial" panose="020B0604020202020204" pitchFamily="34" charset="0"/>
              <a:buChar char="•"/>
            </a:pPr>
            <a:r>
              <a:rPr lang="en-US" sz="1200" u="sng" kern="1200" dirty="0" smtClean="0">
                <a:solidFill>
                  <a:schemeClr val="tx1"/>
                </a:solidFill>
                <a:effectLst/>
                <a:latin typeface="+mn-lt"/>
                <a:ea typeface="+mn-ea"/>
                <a:cs typeface="+mn-cs"/>
                <a:hlinkClick r:id="rId3"/>
              </a:rPr>
              <a:t>Intro to AmeriCorps Members</a:t>
            </a:r>
            <a:r>
              <a:rPr lang="en-US" sz="1200" kern="1200" dirty="0" smtClean="0">
                <a:solidFill>
                  <a:schemeClr val="tx1"/>
                </a:solidFill>
                <a:effectLst/>
                <a:latin typeface="+mn-lt"/>
                <a:ea typeface="+mn-ea"/>
                <a:cs typeface="+mn-cs"/>
              </a:rPr>
              <a:t> (PDF)</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AmeriCorps Key Terms</a:t>
            </a:r>
            <a:r>
              <a:rPr lang="en-US" sz="1200" kern="1200" dirty="0" smtClean="0">
                <a:solidFill>
                  <a:schemeClr val="tx1"/>
                </a:solidFill>
                <a:effectLst/>
                <a:latin typeface="+mn-lt"/>
                <a:ea typeface="+mn-ea"/>
                <a:cs typeface="+mn-cs"/>
              </a:rPr>
              <a:t> (PDF)</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5"/>
              </a:rPr>
              <a:t>Intro to AmeriCorps State and National</a:t>
            </a:r>
            <a:r>
              <a:rPr lang="en-US" sz="1200" kern="1200" dirty="0" smtClean="0">
                <a:solidFill>
                  <a:schemeClr val="tx1"/>
                </a:solidFill>
                <a:effectLst/>
                <a:latin typeface="+mn-lt"/>
                <a:ea typeface="+mn-ea"/>
                <a:cs typeface="+mn-cs"/>
              </a:rPr>
              <a:t> (PDF)</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6"/>
              </a:rPr>
              <a:t>Categories of AmeriCorps Grants</a:t>
            </a:r>
            <a:r>
              <a:rPr lang="en-US" sz="1200" kern="1200" dirty="0" smtClean="0">
                <a:solidFill>
                  <a:schemeClr val="tx1"/>
                </a:solidFill>
                <a:effectLst/>
                <a:latin typeface="+mn-lt"/>
                <a:ea typeface="+mn-ea"/>
                <a:cs typeface="+mn-cs"/>
              </a:rPr>
              <a:t> (PDF)</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7"/>
              </a:rPr>
              <a:t>AmeriCorps Program Management and Design</a:t>
            </a:r>
            <a:r>
              <a:rPr lang="en-US" sz="1200" kern="1200" dirty="0" smtClean="0">
                <a:solidFill>
                  <a:schemeClr val="tx1"/>
                </a:solidFill>
                <a:effectLst/>
                <a:latin typeface="+mn-lt"/>
                <a:ea typeface="+mn-ea"/>
                <a:cs typeface="+mn-cs"/>
              </a:rPr>
              <a:t> (PDF)</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8"/>
              </a:rPr>
              <a:t>AmeriCorps Regulations 45 CFR Sections 2520-2550</a:t>
            </a:r>
            <a:r>
              <a:rPr lang="en-US" sz="1200" kern="1200" dirty="0" smtClean="0">
                <a:solidFill>
                  <a:schemeClr val="tx1"/>
                </a:solidFill>
                <a:effectLst/>
                <a:latin typeface="+mn-lt"/>
                <a:ea typeface="+mn-ea"/>
                <a:cs typeface="+mn-cs"/>
              </a:rPr>
              <a:t> (PDF)</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9"/>
              </a:rPr>
              <a:t>Evidence Checklist</a:t>
            </a:r>
            <a:r>
              <a:rPr lang="en-US" sz="1200" kern="1200" dirty="0" smtClean="0">
                <a:solidFill>
                  <a:schemeClr val="tx1"/>
                </a:solidFill>
                <a:effectLst/>
                <a:latin typeface="+mn-lt"/>
                <a:ea typeface="+mn-ea"/>
                <a:cs typeface="+mn-cs"/>
              </a:rPr>
              <a:t> (PDF)</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10"/>
              </a:rPr>
              <a:t>Uniform Guidance Resources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11"/>
              </a:rPr>
              <a:t>How to Develop a Logic Model</a:t>
            </a:r>
            <a:r>
              <a:rPr lang="en-US" sz="1200" kern="1200" dirty="0" smtClean="0">
                <a:solidFill>
                  <a:schemeClr val="tx1"/>
                </a:solidFill>
                <a:effectLst/>
                <a:latin typeface="+mn-lt"/>
                <a:ea typeface="+mn-ea"/>
                <a:cs typeface="+mn-cs"/>
              </a:rPr>
              <a:t> (PDF)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68</a:t>
            </a:fld>
            <a:endParaRPr lang="en-US"/>
          </a:p>
        </p:txBody>
      </p:sp>
    </p:spTree>
    <p:extLst>
      <p:ext uri="{BB962C8B-B14F-4D97-AF65-F5344CB8AC3E}">
        <p14:creationId xmlns:p14="http://schemas.microsoft.com/office/powerpoint/2010/main" val="3997642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they also offer regular calls, each of which can be listened to live or through a replay option. Following are the topics of their currently offered calls:</a:t>
            </a:r>
          </a:p>
          <a:p>
            <a:pPr marL="171450" lvl="0" indent="-171450" fontAlgn="base">
              <a:buFont typeface="Arial" panose="020B0604020202020204" pitchFamily="34" charset="0"/>
              <a:buChar char="•"/>
            </a:pPr>
            <a:r>
              <a:rPr lang="en-US" sz="1200" b="0" kern="1200" dirty="0" smtClean="0">
                <a:solidFill>
                  <a:schemeClr val="tx1"/>
                </a:solidFill>
                <a:effectLst/>
                <a:latin typeface="+mn-lt"/>
                <a:ea typeface="+mn-ea"/>
                <a:cs typeface="+mn-cs"/>
              </a:rPr>
              <a:t>2018 </a:t>
            </a:r>
            <a:r>
              <a:rPr lang="en-US" sz="1200" b="0" kern="1200" dirty="0" smtClean="0">
                <a:solidFill>
                  <a:schemeClr val="tx1"/>
                </a:solidFill>
                <a:effectLst/>
                <a:latin typeface="+mn-lt"/>
                <a:ea typeface="+mn-ea"/>
                <a:cs typeface="+mn-cs"/>
              </a:rPr>
              <a:t>AmeriCorps State and National Grant Competition: Overview</a:t>
            </a:r>
          </a:p>
          <a:p>
            <a:pPr marL="171450" lvl="0" indent="-171450" fontAlgn="base">
              <a:buFont typeface="Arial" panose="020B0604020202020204" pitchFamily="34" charset="0"/>
              <a:buChar char="•"/>
            </a:pPr>
            <a:r>
              <a:rPr lang="en-US" sz="1200" b="0" kern="1200" dirty="0" smtClean="0">
                <a:solidFill>
                  <a:schemeClr val="tx1"/>
                </a:solidFill>
                <a:effectLst/>
                <a:latin typeface="+mn-lt"/>
                <a:ea typeface="+mn-ea"/>
                <a:cs typeface="+mn-cs"/>
              </a:rPr>
              <a:t>AmeriCorps Program Management and Design</a:t>
            </a:r>
          </a:p>
          <a:p>
            <a:pPr marL="171450" lvl="0" indent="-171450" fontAlgn="base">
              <a:buFont typeface="Arial" panose="020B0604020202020204" pitchFamily="34" charset="0"/>
              <a:buChar char="•"/>
            </a:pPr>
            <a:r>
              <a:rPr lang="en-US" sz="1200" b="0" kern="1200" dirty="0" smtClean="0">
                <a:solidFill>
                  <a:schemeClr val="tx1"/>
                </a:solidFill>
                <a:effectLst/>
                <a:latin typeface="+mn-lt"/>
                <a:ea typeface="+mn-ea"/>
                <a:cs typeface="+mn-cs"/>
              </a:rPr>
              <a:t>2018 </a:t>
            </a:r>
            <a:r>
              <a:rPr lang="en-US" sz="1200" b="0" kern="1200" dirty="0" smtClean="0">
                <a:solidFill>
                  <a:schemeClr val="tx1"/>
                </a:solidFill>
                <a:effectLst/>
                <a:latin typeface="+mn-lt"/>
                <a:ea typeface="+mn-ea"/>
                <a:cs typeface="+mn-cs"/>
              </a:rPr>
              <a:t>AmeriCorps State and National Grant Competition: Selection Criteria </a:t>
            </a:r>
          </a:p>
          <a:p>
            <a:pPr marL="171450" lvl="0" indent="-171450" fontAlgn="base">
              <a:buFont typeface="Arial" panose="020B0604020202020204" pitchFamily="34" charset="0"/>
              <a:buChar char="•"/>
            </a:pPr>
            <a:r>
              <a:rPr lang="en-US" sz="1200" b="0" kern="1200" dirty="0" smtClean="0">
                <a:solidFill>
                  <a:schemeClr val="tx1"/>
                </a:solidFill>
                <a:effectLst/>
                <a:latin typeface="+mn-lt"/>
                <a:ea typeface="+mn-ea"/>
                <a:cs typeface="+mn-cs"/>
              </a:rPr>
              <a:t>Best</a:t>
            </a:r>
            <a:r>
              <a:rPr lang="en-US" sz="1200" b="0" kern="1200" baseline="0" dirty="0" smtClean="0">
                <a:solidFill>
                  <a:schemeClr val="tx1"/>
                </a:solidFill>
                <a:effectLst/>
                <a:latin typeface="+mn-lt"/>
                <a:ea typeface="+mn-ea"/>
                <a:cs typeface="+mn-cs"/>
              </a:rPr>
              <a:t> Practices</a:t>
            </a:r>
          </a:p>
          <a:p>
            <a:pPr marL="628650" lvl="1" indent="-171450" fontAlgn="base">
              <a:buFont typeface="Arial" panose="020B0604020202020204" pitchFamily="34" charset="0"/>
              <a:buChar char="•"/>
            </a:pPr>
            <a:r>
              <a:rPr lang="en-US" sz="1200" b="0" kern="1200" baseline="0" dirty="0" smtClean="0">
                <a:solidFill>
                  <a:schemeClr val="tx1"/>
                </a:solidFill>
                <a:effectLst/>
                <a:latin typeface="+mn-lt"/>
                <a:ea typeface="+mn-ea"/>
                <a:cs typeface="+mn-cs"/>
              </a:rPr>
              <a:t>Budget Development</a:t>
            </a:r>
          </a:p>
          <a:p>
            <a:pPr marL="628650" lvl="1" indent="-171450" fontAlgn="base">
              <a:buFont typeface="Arial" panose="020B0604020202020204" pitchFamily="34" charset="0"/>
              <a:buChar char="•"/>
            </a:pPr>
            <a:r>
              <a:rPr lang="en-US" sz="1200" b="0" kern="1200" baseline="0" dirty="0" smtClean="0">
                <a:solidFill>
                  <a:schemeClr val="tx1"/>
                </a:solidFill>
                <a:effectLst/>
                <a:latin typeface="+mn-lt"/>
                <a:ea typeface="+mn-ea"/>
                <a:cs typeface="+mn-cs"/>
              </a:rPr>
              <a:t>Developing Performance Measures</a:t>
            </a:r>
          </a:p>
          <a:p>
            <a:pPr marL="628650" lvl="1" indent="-171450" fontAlgn="base">
              <a:buFont typeface="Arial" panose="020B0604020202020204" pitchFamily="34" charset="0"/>
              <a:buChar char="•"/>
            </a:pPr>
            <a:r>
              <a:rPr lang="en-US" sz="1200" b="0" kern="1200" baseline="0" dirty="0" smtClean="0">
                <a:solidFill>
                  <a:schemeClr val="tx1"/>
                </a:solidFill>
                <a:effectLst/>
                <a:latin typeface="+mn-lt"/>
                <a:ea typeface="+mn-ea"/>
                <a:cs typeface="+mn-cs"/>
              </a:rPr>
              <a:t>Demonstrating Evidence</a:t>
            </a:r>
            <a:endParaRPr lang="en-US" sz="1200" b="0" kern="1200" dirty="0" smtClean="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smtClean="0">
                <a:solidFill>
                  <a:schemeClr val="tx1"/>
                </a:solidFill>
                <a:effectLst/>
                <a:latin typeface="+mn-lt"/>
                <a:ea typeface="+mn-ea"/>
                <a:cs typeface="+mn-cs"/>
              </a:rPr>
              <a:t>Elements</a:t>
            </a:r>
            <a:r>
              <a:rPr lang="en-US" sz="1200" b="0" kern="1200" baseline="0" dirty="0" smtClean="0">
                <a:solidFill>
                  <a:schemeClr val="tx1"/>
                </a:solidFill>
                <a:effectLst/>
                <a:latin typeface="+mn-lt"/>
                <a:ea typeface="+mn-ea"/>
                <a:cs typeface="+mn-cs"/>
              </a:rPr>
              <a:t> of a Successful AmeriCorps State and National Application</a:t>
            </a:r>
          </a:p>
          <a:p>
            <a:pPr marL="171450" lvl="0" indent="-171450" fontAlgn="base">
              <a:buFont typeface="Arial" panose="020B0604020202020204" pitchFamily="34" charset="0"/>
              <a:buChar char="•"/>
            </a:pPr>
            <a:r>
              <a:rPr lang="en-US" sz="1200" b="0" kern="1200" baseline="0" dirty="0" smtClean="0">
                <a:solidFill>
                  <a:schemeClr val="tx1"/>
                </a:solidFill>
                <a:effectLst/>
                <a:latin typeface="+mn-lt"/>
                <a:ea typeface="+mn-ea"/>
                <a:cs typeface="+mn-cs"/>
              </a:rPr>
              <a:t>NOFO Priorities – Disaster Services focus area, reducing and/or preventing prescription and opioid abuse and rural intermediaries</a:t>
            </a:r>
            <a:endParaRPr lang="en-US" sz="1200" b="0" kern="1200" dirty="0" smtClean="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smtClean="0">
                <a:solidFill>
                  <a:schemeClr val="tx1"/>
                </a:solidFill>
                <a:effectLst/>
                <a:latin typeface="+mn-lt"/>
                <a:ea typeface="+mn-ea"/>
                <a:cs typeface="+mn-cs"/>
              </a:rPr>
              <a:t>Evidence-Based</a:t>
            </a:r>
            <a:r>
              <a:rPr lang="en-US" sz="1200" b="0" kern="1200" baseline="0" dirty="0" smtClean="0">
                <a:solidFill>
                  <a:schemeClr val="tx1"/>
                </a:solidFill>
                <a:effectLst/>
                <a:latin typeface="+mn-lt"/>
                <a:ea typeface="+mn-ea"/>
                <a:cs typeface="+mn-cs"/>
              </a:rPr>
              <a:t> Interventions Planning Grants</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69</a:t>
            </a:fld>
            <a:endParaRPr lang="en-US"/>
          </a:p>
        </p:txBody>
      </p:sp>
    </p:spTree>
    <p:extLst>
      <p:ext uri="{BB962C8B-B14F-4D97-AF65-F5344CB8AC3E}">
        <p14:creationId xmlns:p14="http://schemas.microsoft.com/office/powerpoint/2010/main" val="243599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spending much of our time today on the topic of performance measurements.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talk about performance measurements, we are talking about the:</a:t>
            </a:r>
          </a:p>
          <a:p>
            <a:r>
              <a:rPr lang="en-US" sz="1200" kern="1200" dirty="0" smtClean="0">
                <a:solidFill>
                  <a:schemeClr val="tx1"/>
                </a:solidFill>
                <a:effectLst/>
                <a:latin typeface="+mn-lt"/>
                <a:ea typeface="+mn-ea"/>
                <a:cs typeface="+mn-cs"/>
              </a:rPr>
              <a:t>Ongoing, Systematic Process of tracking your program’s outputs and outcomes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7</a:t>
            </a:fld>
            <a:endParaRPr lang="en-US"/>
          </a:p>
        </p:txBody>
      </p:sp>
    </p:spTree>
    <p:extLst>
      <p:ext uri="{BB962C8B-B14F-4D97-AF65-F5344CB8AC3E}">
        <p14:creationId xmlns:p14="http://schemas.microsoft.com/office/powerpoint/2010/main" val="553973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CNCS NOFO related resources can be found on their website at this specific link:</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https://www.nationalservice.gov/build-your-capacity/grants/funding-opportunities/2018/americorps-state-and-national-grants-fy-2018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very important, however, to understand that Nevada Volunteers’ guidance and information are the ones you should follow.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CNCS resources should only serve as supplements to what Nevada Volunteers provides.</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70</a:t>
            </a:fld>
            <a:endParaRPr lang="en-US"/>
          </a:p>
        </p:txBody>
      </p:sp>
    </p:spTree>
    <p:extLst>
      <p:ext uri="{BB962C8B-B14F-4D97-AF65-F5344CB8AC3E}">
        <p14:creationId xmlns:p14="http://schemas.microsoft.com/office/powerpoint/2010/main" val="576725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smtClean="0"/>
              <a:t>We</a:t>
            </a:r>
            <a:r>
              <a:rPr lang="en-US" baseline="0" dirty="0" smtClean="0"/>
              <a:t> will now take time to wrap up this call with an opportunity for you to ask questions and to respond to questions already submitted. </a:t>
            </a:r>
          </a:p>
          <a:p>
            <a:endParaRPr lang="en-US" baseline="0" dirty="0" smtClean="0"/>
          </a:p>
          <a:p>
            <a:r>
              <a:rPr lang="en-US" baseline="0" dirty="0" smtClean="0"/>
              <a:t>If you have a question, please raise your hand and we will unmute your line.</a:t>
            </a:r>
          </a:p>
          <a:p>
            <a:endParaRPr lang="en-US" baseline="0" dirty="0" smtClean="0"/>
          </a:p>
          <a:p>
            <a:r>
              <a:rPr lang="en-US" baseline="0" dirty="0" smtClean="0"/>
              <a:t>However, let’s first look at the questions that were already submitted </a:t>
            </a:r>
          </a:p>
          <a:p>
            <a:endParaRPr lang="en-US" baseline="0" dirty="0" smtClean="0"/>
          </a:p>
          <a:p>
            <a:r>
              <a:rPr lang="en-US" baseline="0" dirty="0" smtClean="0"/>
              <a:t>Thank you for your time. </a:t>
            </a:r>
          </a:p>
          <a:p>
            <a:endParaRPr lang="en-US" baseline="0" dirty="0" smtClean="0"/>
          </a:p>
          <a:p>
            <a:r>
              <a:rPr lang="en-US" baseline="0" dirty="0" smtClean="0"/>
              <a:t>Before we close out this webinar, let’s go over a few reminders.</a:t>
            </a:r>
          </a:p>
          <a:p>
            <a:endParaRPr lang="en-US" baseline="0" dirty="0" smtClean="0"/>
          </a:p>
          <a:p>
            <a:pPr defTabSz="924641">
              <a:defRPr/>
            </a:pPr>
            <a:r>
              <a:rPr lang="en-US" dirty="0"/>
              <a:t>As stated previously, Nevada Volunteers will document all questions asked during this and the other webinars and post them along with their answers on a frequently asked questions document that will be posted on the Nevada Volunteers website along with the resources we just listed before the question and answer time. All resources related to this NOFO can again be found on the Nevada Volunteers website at www.nevadavolunteers.org.</a:t>
            </a:r>
            <a:endParaRPr lang="en-US" dirty="0" smtClean="0"/>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71</a:t>
            </a:fld>
            <a:endParaRPr lang="en-US"/>
          </a:p>
        </p:txBody>
      </p:sp>
    </p:spTree>
    <p:extLst>
      <p:ext uri="{BB962C8B-B14F-4D97-AF65-F5344CB8AC3E}">
        <p14:creationId xmlns:p14="http://schemas.microsoft.com/office/powerpoint/2010/main" val="33529465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So we are at the end of this last webinar in the 4 part webinar series and thank you for your time today and on each of the webinar days. In</a:t>
            </a:r>
            <a:r>
              <a:rPr lang="en-US" baseline="0" dirty="0" smtClean="0"/>
              <a:t> case you missed any webinars, </a:t>
            </a:r>
            <a:r>
              <a:rPr lang="en-US" dirty="0" smtClean="0"/>
              <a:t>here is a list of all 4 webinars, their dates and times</a:t>
            </a:r>
            <a:r>
              <a:rPr lang="en-US" baseline="0" dirty="0" smtClean="0"/>
              <a:t> for which you can find links to the recordings on the Nevada Volunteers website.</a:t>
            </a:r>
            <a:endParaRPr lang="en-US" dirty="0" smtClean="0"/>
          </a:p>
          <a:p>
            <a:r>
              <a:rPr lang="en-US" dirty="0" smtClean="0"/>
              <a:t> </a:t>
            </a:r>
          </a:p>
          <a:p>
            <a:r>
              <a:rPr lang="en-US" sz="1200" kern="1200" dirty="0" smtClean="0">
                <a:solidFill>
                  <a:schemeClr val="tx1"/>
                </a:solidFill>
                <a:effectLst/>
                <a:latin typeface="+mn-lt"/>
                <a:ea typeface="+mn-ea"/>
                <a:cs typeface="+mn-cs"/>
              </a:rPr>
              <a:t>Thank you for your time and we wish you all the luck in your application, if you choose to consider AmeriCorps as a strategy to address your very important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72</a:t>
            </a:fld>
            <a:endParaRPr lang="en-US"/>
          </a:p>
        </p:txBody>
      </p:sp>
    </p:spTree>
    <p:extLst>
      <p:ext uri="{BB962C8B-B14F-4D97-AF65-F5344CB8AC3E}">
        <p14:creationId xmlns:p14="http://schemas.microsoft.com/office/powerpoint/2010/main" val="214660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for the Corporation for National and Community Service and Nevada</a:t>
            </a:r>
            <a:r>
              <a:rPr lang="en-US" sz="1200" kern="1200" baseline="0" dirty="0" smtClean="0">
                <a:solidFill>
                  <a:schemeClr val="tx1"/>
                </a:solidFill>
                <a:effectLst/>
                <a:latin typeface="+mn-lt"/>
                <a:ea typeface="+mn-ea"/>
                <a:cs typeface="+mn-cs"/>
              </a:rPr>
              <a:t> Volunteers</a:t>
            </a:r>
            <a:r>
              <a:rPr lang="en-US" sz="1200" kern="1200" dirty="0" smtClean="0">
                <a:solidFill>
                  <a:schemeClr val="tx1"/>
                </a:solidFill>
                <a:effectLst/>
                <a:latin typeface="+mn-lt"/>
                <a:ea typeface="+mn-ea"/>
                <a:cs typeface="+mn-cs"/>
              </a:rPr>
              <a:t>, they require that you track and report on data related to your primary service activities that members will do throughout the year. And to do this, you must first decide on some performance measurements that you will be held accountable to – that you will track and report on to Nevada Volunteers and CNCS that shows what happened as a result of the members’ time.</a:t>
            </a:r>
          </a:p>
          <a:p>
            <a:endParaRPr lang="en-US" dirty="0" smtClean="0"/>
          </a:p>
          <a:p>
            <a:r>
              <a:rPr lang="en-US" dirty="0" smtClean="0"/>
              <a:t>Once you decide</a:t>
            </a:r>
            <a:r>
              <a:rPr lang="en-US" baseline="0" dirty="0" smtClean="0"/>
              <a:t> on your performance measurements, in your final application . . . you will need to complete fully the performance measurement module in </a:t>
            </a:r>
            <a:r>
              <a:rPr lang="en-US" baseline="0" dirty="0" err="1" smtClean="0"/>
              <a:t>egrants</a:t>
            </a:r>
            <a:r>
              <a:rPr lang="en-US" baseline="0" dirty="0" smtClean="0"/>
              <a:t>, including all the text that can be found in the performance measurement instructions. We will get to this piece later.</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8</a:t>
            </a:fld>
            <a:endParaRPr lang="en-US"/>
          </a:p>
        </p:txBody>
      </p:sp>
    </p:spTree>
    <p:extLst>
      <p:ext uri="{BB962C8B-B14F-4D97-AF65-F5344CB8AC3E}">
        <p14:creationId xmlns:p14="http://schemas.microsoft.com/office/powerpoint/2010/main" val="413622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important to repeat - As a part of your full application in the logic model document and program design narrative, you must declare and submit performance measures – at least one aligned set of performance measures (output and outcome) that corresponds to the proposed primary intervention.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9</a:t>
            </a:fld>
            <a:endParaRPr lang="en-US"/>
          </a:p>
        </p:txBody>
      </p:sp>
    </p:spTree>
    <p:extLst>
      <p:ext uri="{BB962C8B-B14F-4D97-AF65-F5344CB8AC3E}">
        <p14:creationId xmlns:p14="http://schemas.microsoft.com/office/powerpoint/2010/main" val="133551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1BCF3-2F29-4528-AE52-39AFD0353E71}" type="datetimeFigureOut">
              <a:rPr lang="en-US" smtClean="0"/>
              <a:pPr/>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12E62-D043-49E7-96F3-8F87DD5241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1BCF3-2F29-4528-AE52-39AFD0353E71}" type="datetimeFigureOut">
              <a:rPr lang="en-US" smtClean="0"/>
              <a:pPr/>
              <a:t>10/29/2017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12E62-D043-49E7-96F3-8F87DD5241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www.nationalservice.gov/sites/default/files/documents/2018%20Performance%20Measures%20Instructions%20Final.pdf" TargetMode="External"/><Relationship Id="rId4" Type="http://schemas.openxmlformats.org/officeDocument/2006/relationships/image" Target="../media/image4.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nevadavolunteers.or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6.jpg"/><Relationship Id="rId10" Type="http://schemas.microsoft.com/office/2007/relationships/diagramDrawing" Target="../diagrams/drawing2.xml"/><Relationship Id="rId4" Type="http://schemas.openxmlformats.org/officeDocument/2006/relationships/image" Target="../media/image4.jpe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3.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jpeg"/><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nationalservice.gov/build-your-capacity/grants/egrants" TargetMode="Externa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jpeg"/><Relationship Id="rId9" Type="http://schemas.microsoft.com/office/2007/relationships/diagramDrawing" Target="../diagrams/drawing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jpeg"/><Relationship Id="rId9" Type="http://schemas.microsoft.com/office/2007/relationships/diagramDrawing" Target="../diagrams/drawing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jpeg"/><Relationship Id="rId9" Type="http://schemas.microsoft.com/office/2007/relationships/diagramDrawing" Target="../diagrams/drawing7.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nevadavolunteers.org/" TargetMode="External"/><Relationship Id="rId5" Type="http://schemas.openxmlformats.org/officeDocument/2006/relationships/image" Target="../media/image31.jpg"/><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8" Type="http://schemas.openxmlformats.org/officeDocument/2006/relationships/hyperlink" Target="http://www.nationalservice.gov/resources/performance-measurement/other-americorps-performance-measurement-resources" TargetMode="External"/><Relationship Id="rId3" Type="http://schemas.openxmlformats.org/officeDocument/2006/relationships/image" Target="../media/image3.png"/><Relationship Id="rId7" Type="http://schemas.openxmlformats.org/officeDocument/2006/relationships/hyperlink" Target="http://www.nationalservice.gov/resources/performance-measurement/americorp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www.nationalservice.gov/resources/performance-measurement/egrants-performance-measures-module-americorps" TargetMode="External"/><Relationship Id="rId5" Type="http://schemas.openxmlformats.org/officeDocument/2006/relationships/hyperlink" Target="https://www.nationalservice.gov/documents/2017/2018-americorps-state-and-national-performance-measures-instructions" TargetMode="External"/><Relationship Id="rId4" Type="http://schemas.openxmlformats.org/officeDocument/2006/relationships/image" Target="../media/image4.jpeg"/><Relationship Id="rId9" Type="http://schemas.openxmlformats.org/officeDocument/2006/relationships/hyperlink" Target="http://www.nationalservice.gov/resources/evaluation"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nationalservice.gov/documents/2017/2018-categories-americorps-grants" TargetMode="External"/><Relationship Id="rId13" Type="http://schemas.openxmlformats.org/officeDocument/2006/relationships/hyperlink" Target="https://www.nationalservice.gov/sites/default/files/upload/HowtoDevelopaLogicModel508.pdf" TargetMode="External"/><Relationship Id="rId3" Type="http://schemas.openxmlformats.org/officeDocument/2006/relationships/image" Target="../media/image3.png"/><Relationship Id="rId7" Type="http://schemas.openxmlformats.org/officeDocument/2006/relationships/hyperlink" Target="https://www.nationalservice.gov/documents/2017/2018-introduction-americorps-state-and-national" TargetMode="External"/><Relationship Id="rId12" Type="http://schemas.openxmlformats.org/officeDocument/2006/relationships/hyperlink" Target="https://www.nationalservice.gov/resources/uniform-guidanc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nationalservice.gov/documents/2017/2018-key-americorps-grant-terminology-and-concepts" TargetMode="External"/><Relationship Id="rId11" Type="http://schemas.openxmlformats.org/officeDocument/2006/relationships/hyperlink" Target="https://www.nationalservice.gov/documents/2017/2018-evidence-checklist" TargetMode="External"/><Relationship Id="rId5" Type="http://schemas.openxmlformats.org/officeDocument/2006/relationships/hyperlink" Target="https://www.nationalservice.gov/documents/2017/2018-introduction-americorps-members" TargetMode="External"/><Relationship Id="rId10" Type="http://schemas.openxmlformats.org/officeDocument/2006/relationships/hyperlink" Target="https://www.nationalservice.gov/sites/default/files/upload/45CFR_chapterXXV.pdf" TargetMode="External"/><Relationship Id="rId4" Type="http://schemas.openxmlformats.org/officeDocument/2006/relationships/image" Target="../media/image4.jpeg"/><Relationship Id="rId9" Type="http://schemas.openxmlformats.org/officeDocument/2006/relationships/hyperlink" Target="https://www.nationalservice.gov/documents/2017/2018-americorps-program-management-and-design"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hyperlink" Target="https://www.nationalservice.gov/build-your-capacity/grants/funding-opportunities/2018/americorps-state-and-national-grants-fy-2018" TargetMode="External"/><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www.nevadavolunteers.org/" TargetMode="External"/><Relationship Id="rId5" Type="http://schemas.openxmlformats.org/officeDocument/2006/relationships/image" Target="../media/image34.png"/><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20" y="2819400"/>
            <a:ext cx="12143780" cy="3581400"/>
          </a:xfrm>
        </p:spPr>
        <p:txBody>
          <a:bodyPr>
            <a:noAutofit/>
          </a:bodyPr>
          <a:lstStyle/>
          <a:p>
            <a:r>
              <a:rPr lang="en-US" sz="5400" dirty="0" smtClean="0">
                <a:solidFill>
                  <a:schemeClr val="tx1"/>
                </a:solidFill>
              </a:rPr>
              <a:t>Understanding the NOFO Narrative and Performance Measurement Requirements</a:t>
            </a:r>
            <a:endParaRPr lang="en-US" sz="5400" dirty="0">
              <a:solidFill>
                <a:schemeClr val="tx1"/>
              </a:solidFill>
            </a:endParaRPr>
          </a:p>
          <a:p>
            <a:endParaRPr lang="en-US" sz="5400" dirty="0">
              <a:solidFill>
                <a:schemeClr val="tx1"/>
              </a:solidFill>
            </a:endParaRPr>
          </a:p>
          <a:p>
            <a:r>
              <a:rPr lang="en-US" sz="4000" dirty="0" smtClean="0">
                <a:solidFill>
                  <a:schemeClr val="tx1"/>
                </a:solidFill>
              </a:rPr>
              <a:t>Amy Salinas and Jennifer Cowart</a:t>
            </a:r>
            <a:endParaRPr lang="en-US" sz="4000" dirty="0">
              <a:solidFill>
                <a:schemeClr val="tx1"/>
              </a:solidFill>
            </a:endParaRPr>
          </a:p>
        </p:txBody>
      </p:sp>
      <p:pic>
        <p:nvPicPr>
          <p:cNvPr id="4" name="Picture 3" descr="new_block_logo.png"/>
          <p:cNvPicPr>
            <a:picLocks noChangeAspect="1"/>
          </p:cNvPicPr>
          <p:nvPr/>
        </p:nvPicPr>
        <p:blipFill>
          <a:blip r:embed="rId3" cstate="print"/>
          <a:stretch>
            <a:fillRect/>
          </a:stretch>
        </p:blipFill>
        <p:spPr>
          <a:xfrm>
            <a:off x="353020" y="228600"/>
            <a:ext cx="1780580" cy="2209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381000"/>
            <a:ext cx="2057400" cy="205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600" b="1" dirty="0" smtClean="0">
                <a:solidFill>
                  <a:schemeClr val="accent1">
                    <a:lumMod val="20000"/>
                    <a:lumOff val="80000"/>
                  </a:schemeClr>
                </a:solidFill>
                <a:latin typeface="Arial Narrow" pitchFamily="34" charset="0"/>
              </a:rPr>
              <a:t>CNCS National Performance Measures</a:t>
            </a:r>
            <a:endParaRPr lang="en-US" sz="4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9" name="TextBox 8"/>
          <p:cNvSpPr txBox="1"/>
          <p:nvPr/>
        </p:nvSpPr>
        <p:spPr>
          <a:xfrm>
            <a:off x="838200" y="1798638"/>
            <a:ext cx="10744200" cy="4524315"/>
          </a:xfrm>
          <a:prstGeom prst="rect">
            <a:avLst/>
          </a:prstGeom>
          <a:noFill/>
        </p:spPr>
        <p:txBody>
          <a:bodyPr wrap="square" rtlCol="0">
            <a:spAutoFit/>
          </a:bodyPr>
          <a:lstStyle/>
          <a:p>
            <a:pPr defTabSz="845656">
              <a:buClr>
                <a:schemeClr val="accent1"/>
              </a:buClr>
              <a:defRPr/>
            </a:pPr>
            <a:r>
              <a:rPr lang="en-US" sz="3200" dirty="0">
                <a:latin typeface="Arial" panose="020B0604020202020204" pitchFamily="34" charset="0"/>
                <a:ea typeface="ＭＳ Ｐゴシック" pitchFamily="34" charset="-128"/>
                <a:cs typeface="Arial" panose="020B0604020202020204" pitchFamily="34" charset="0"/>
              </a:rPr>
              <a:t>Reflect the CNCS Strategic Plan and its programming priorities:</a:t>
            </a:r>
          </a:p>
          <a:p>
            <a:pPr marL="914400" indent="-457200" defTabSz="845656">
              <a:buClr>
                <a:srgbClr val="FF000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Disaster Services</a:t>
            </a:r>
          </a:p>
          <a:p>
            <a:pPr marL="914400" indent="-457200" defTabSz="845656">
              <a:buClr>
                <a:srgbClr val="FF000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Economic Opportunity</a:t>
            </a:r>
          </a:p>
          <a:p>
            <a:pPr marL="914400" indent="-457200" defTabSz="845656">
              <a:buClr>
                <a:srgbClr val="FF000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Education</a:t>
            </a:r>
          </a:p>
          <a:p>
            <a:pPr marL="914400" indent="-457200" defTabSz="845656">
              <a:buClr>
                <a:srgbClr val="FF000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Environmental Stewardship</a:t>
            </a:r>
          </a:p>
          <a:p>
            <a:pPr marL="914400" indent="-457200" defTabSz="845656">
              <a:buClr>
                <a:srgbClr val="FF000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Healthy Futures</a:t>
            </a:r>
          </a:p>
          <a:p>
            <a:pPr marL="914400" indent="-457200" defTabSz="845656">
              <a:buClr>
                <a:srgbClr val="FF000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Veterans &amp; Military Families</a:t>
            </a:r>
          </a:p>
          <a:p>
            <a:pPr marL="914400" indent="-457200" defTabSz="845656">
              <a:buClr>
                <a:srgbClr val="FF000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Capacity Building</a:t>
            </a:r>
            <a:endParaRPr lang="en-US" sz="32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175836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000" b="1" dirty="0" smtClean="0">
                <a:solidFill>
                  <a:schemeClr val="accent1">
                    <a:lumMod val="20000"/>
                    <a:lumOff val="80000"/>
                  </a:schemeClr>
                </a:solidFill>
                <a:latin typeface="Arial Narrow" pitchFamily="34" charset="0"/>
              </a:rPr>
              <a:t>Performance Measurements</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graphicFrame>
        <p:nvGraphicFramePr>
          <p:cNvPr id="7" name="Diagram 6"/>
          <p:cNvGraphicFramePr/>
          <p:nvPr>
            <p:extLst>
              <p:ext uri="{D42A27DB-BD31-4B8C-83A1-F6EECF244321}">
                <p14:modId xmlns:p14="http://schemas.microsoft.com/office/powerpoint/2010/main" val="1555514846"/>
              </p:ext>
            </p:extLst>
          </p:nvPr>
        </p:nvGraphicFramePr>
        <p:xfrm>
          <a:off x="2032000" y="1827074"/>
          <a:ext cx="8128000" cy="3306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0" y="5104020"/>
            <a:ext cx="12192000" cy="1138773"/>
          </a:xfrm>
          <a:prstGeom prst="rect">
            <a:avLst/>
          </a:prstGeom>
          <a:noFill/>
        </p:spPr>
        <p:txBody>
          <a:bodyPr wrap="square" rtlCol="0">
            <a:spAutoFit/>
          </a:bodyPr>
          <a:lstStyle/>
          <a:p>
            <a:pPr algn="ctr"/>
            <a:r>
              <a:rPr lang="en-US" sz="3400" u="sng" dirty="0">
                <a:hlinkClick r:id="rId10"/>
              </a:rPr>
              <a:t>https://</a:t>
            </a:r>
            <a:r>
              <a:rPr lang="en-US" sz="3400" u="sng" dirty="0" smtClean="0">
                <a:hlinkClick r:id="rId10"/>
              </a:rPr>
              <a:t>www.nationalservice.gov/sites/default/files/documents/2018%20Performance%20Measures%20Instructions%20Final.pdf</a:t>
            </a:r>
            <a:r>
              <a:rPr lang="en-US" sz="3400" u="sng" dirty="0" smtClean="0"/>
              <a:t> </a:t>
            </a:r>
            <a:endParaRPr lang="en-US" sz="3400" dirty="0"/>
          </a:p>
        </p:txBody>
      </p:sp>
    </p:spTree>
    <p:extLst>
      <p:ext uri="{BB962C8B-B14F-4D97-AF65-F5344CB8AC3E}">
        <p14:creationId xmlns:p14="http://schemas.microsoft.com/office/powerpoint/2010/main" val="4126396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Outputs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9" name="Content Placeholder 2"/>
          <p:cNvSpPr>
            <a:spLocks noGrp="1"/>
          </p:cNvSpPr>
          <p:nvPr>
            <p:ph idx="12"/>
          </p:nvPr>
        </p:nvSpPr>
        <p:spPr>
          <a:xfrm>
            <a:off x="228600" y="2133600"/>
            <a:ext cx="6400800" cy="3810000"/>
          </a:xfrm>
        </p:spPr>
        <p:txBody>
          <a:bodyPr>
            <a:noAutofit/>
          </a:bodyPr>
          <a:lstStyle/>
          <a:p>
            <a:pPr marL="60325" lvl="1" indent="0" defTabSz="845656" eaLnBrk="1" fontAlgn="auto" hangingPunct="1">
              <a:spcBef>
                <a:spcPct val="0"/>
              </a:spcBef>
              <a:spcAft>
                <a:spcPts val="555"/>
              </a:spcAft>
              <a:buNone/>
              <a:defRPr/>
            </a:pPr>
            <a:r>
              <a:rPr lang="en-US" sz="4000" b="1" dirty="0" smtClean="0">
                <a:latin typeface="+mj-lt"/>
                <a:ea typeface="ＭＳ Ｐゴシック" pitchFamily="34" charset="-128"/>
              </a:rPr>
              <a:t>Outputs</a:t>
            </a:r>
            <a:endParaRPr lang="en-US" sz="4000" b="1" dirty="0">
              <a:latin typeface="+mj-lt"/>
              <a:ea typeface="ＭＳ Ｐゴシック" pitchFamily="34" charset="-128"/>
            </a:endParaRPr>
          </a:p>
          <a:p>
            <a:pPr marL="993775" lvl="1" indent="-571500" defTabSz="845656" eaLnBrk="1" fontAlgn="auto" hangingPunct="1">
              <a:spcAft>
                <a:spcPts val="0"/>
              </a:spcAft>
              <a:buClr>
                <a:srgbClr val="FF0000"/>
              </a:buClr>
              <a:buSzPct val="100000"/>
              <a:buFont typeface="Arial" panose="020B0604020202020204" pitchFamily="34" charset="0"/>
              <a:buChar char="•"/>
              <a:defRPr/>
            </a:pPr>
            <a:r>
              <a:rPr lang="en-US" sz="4000" dirty="0" smtClean="0">
                <a:latin typeface="+mj-lt"/>
              </a:rPr>
              <a:t>Amount of service provided </a:t>
            </a:r>
            <a:r>
              <a:rPr lang="en-US" sz="4000" dirty="0" smtClean="0">
                <a:latin typeface="+mj-lt"/>
              </a:rPr>
              <a:t>(</a:t>
            </a:r>
            <a:r>
              <a:rPr lang="en-US" sz="4000" dirty="0" smtClean="0">
                <a:latin typeface="+mj-lt"/>
              </a:rPr>
              <a:t>people </a:t>
            </a:r>
            <a:r>
              <a:rPr lang="en-US" sz="4000" dirty="0">
                <a:latin typeface="+mj-lt"/>
              </a:rPr>
              <a:t>served, products created, or programs </a:t>
            </a:r>
            <a:r>
              <a:rPr lang="en-US" sz="4000" dirty="0" smtClean="0">
                <a:latin typeface="+mj-lt"/>
              </a:rPr>
              <a:t>developed)</a:t>
            </a:r>
            <a:endParaRPr lang="en-US" sz="4000" dirty="0">
              <a:latin typeface="+mj-lt"/>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362200"/>
            <a:ext cx="4226345" cy="282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371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Outputs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3" name="TextBox 2"/>
          <p:cNvSpPr txBox="1"/>
          <p:nvPr/>
        </p:nvSpPr>
        <p:spPr>
          <a:xfrm>
            <a:off x="497592" y="2133600"/>
            <a:ext cx="11694408" cy="3539430"/>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 Answer the questions:</a:t>
            </a:r>
          </a:p>
          <a:p>
            <a:pPr marL="800100" lvl="1" indent="-342900">
              <a:buClr>
                <a:srgbClr val="FF0000"/>
              </a:buClr>
              <a:buFont typeface="Arial" panose="020B0604020202020204" pitchFamily="34" charset="0"/>
              <a:buChar char="•"/>
            </a:pPr>
            <a:r>
              <a:rPr lang="en-US" sz="3600" dirty="0" smtClean="0">
                <a:latin typeface="Arial" panose="020B0604020202020204" pitchFamily="34" charset="0"/>
                <a:cs typeface="Arial" panose="020B0604020202020204" pitchFamily="34" charset="0"/>
              </a:rPr>
              <a:t>“How much service did we perform?”</a:t>
            </a:r>
          </a:p>
          <a:p>
            <a:pPr marL="800100" lvl="1" indent="-342900">
              <a:buClr>
                <a:srgbClr val="FF0000"/>
              </a:buClr>
              <a:buFont typeface="Arial" panose="020B0604020202020204" pitchFamily="34" charset="0"/>
              <a:buChar char="•"/>
            </a:pPr>
            <a:r>
              <a:rPr lang="en-US" sz="3600" dirty="0" smtClean="0">
                <a:latin typeface="Arial" panose="020B0604020202020204" pitchFamily="34" charset="0"/>
                <a:cs typeface="Arial" panose="020B0604020202020204" pitchFamily="34" charset="0"/>
              </a:rPr>
              <a:t>“What products did we develop?”</a:t>
            </a:r>
          </a:p>
          <a:p>
            <a:pPr marL="342900" indent="-342900">
              <a:buClr>
                <a:srgbClr val="FF0000"/>
              </a:buClr>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 DO NOT answer the question:</a:t>
            </a:r>
          </a:p>
          <a:p>
            <a:pPr marL="742950" lvl="1" indent="-285750">
              <a:buClr>
                <a:srgbClr val="FF0000"/>
              </a:buClr>
              <a:buFont typeface="Arial" panose="020B0604020202020204" pitchFamily="34" charset="0"/>
              <a:buChar char="•"/>
            </a:pPr>
            <a:r>
              <a:rPr lang="en-US" sz="3600" dirty="0" smtClean="0">
                <a:latin typeface="Arial" panose="020B0604020202020204" pitchFamily="34" charset="0"/>
                <a:cs typeface="Arial" panose="020B0604020202020204" pitchFamily="34" charset="0"/>
              </a:rPr>
              <a:t>“What changed as a result of the service provided or product developed?”</a:t>
            </a:r>
          </a:p>
        </p:txBody>
      </p:sp>
    </p:spTree>
    <p:extLst>
      <p:ext uri="{BB962C8B-B14F-4D97-AF65-F5344CB8AC3E}">
        <p14:creationId xmlns:p14="http://schemas.microsoft.com/office/powerpoint/2010/main" val="3417693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Outcomes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7" name="TextBox 6"/>
          <p:cNvSpPr txBox="1"/>
          <p:nvPr/>
        </p:nvSpPr>
        <p:spPr>
          <a:xfrm>
            <a:off x="6248400" y="2016502"/>
            <a:ext cx="5638800" cy="1077218"/>
          </a:xfrm>
          <a:prstGeom prst="rect">
            <a:avLst/>
          </a:prstGeom>
          <a:noFill/>
        </p:spPr>
        <p:txBody>
          <a:bodyPr wrap="square" rtlCol="0">
            <a:spAutoFit/>
          </a:bodyPr>
          <a:lstStyle/>
          <a:p>
            <a:pPr>
              <a:buClr>
                <a:srgbClr val="FF0000"/>
              </a:buClr>
            </a:pPr>
            <a:r>
              <a:rPr lang="en-US" sz="3200" dirty="0" smtClean="0"/>
              <a:t>Changes in knowledge, skills and/or attitudes</a:t>
            </a:r>
            <a:endParaRPr lang="en-US" sz="3200" dirty="0"/>
          </a:p>
        </p:txBody>
      </p:sp>
      <p:sp>
        <p:nvSpPr>
          <p:cNvPr id="8" name="Right Arrow 7"/>
          <p:cNvSpPr/>
          <p:nvPr/>
        </p:nvSpPr>
        <p:spPr>
          <a:xfrm>
            <a:off x="1828800" y="1798320"/>
            <a:ext cx="4114800" cy="1478280"/>
          </a:xfrm>
          <a:prstGeom prst="rightArrow">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Short-Term Outcomes</a:t>
            </a:r>
            <a:endParaRPr lang="en-US" sz="2800" dirty="0"/>
          </a:p>
        </p:txBody>
      </p:sp>
      <p:sp>
        <p:nvSpPr>
          <p:cNvPr id="9" name="Right Arrow 8"/>
          <p:cNvSpPr/>
          <p:nvPr/>
        </p:nvSpPr>
        <p:spPr>
          <a:xfrm>
            <a:off x="1828800" y="3398520"/>
            <a:ext cx="4114800" cy="1478280"/>
          </a:xfrm>
          <a:prstGeom prst="rightArrow">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Medium-Term Outcomes</a:t>
            </a:r>
            <a:endParaRPr lang="en-US" sz="2800" dirty="0"/>
          </a:p>
        </p:txBody>
      </p:sp>
      <p:sp>
        <p:nvSpPr>
          <p:cNvPr id="10" name="Right Arrow 9"/>
          <p:cNvSpPr/>
          <p:nvPr/>
        </p:nvSpPr>
        <p:spPr>
          <a:xfrm>
            <a:off x="1828800" y="4998720"/>
            <a:ext cx="4114800" cy="1478280"/>
          </a:xfrm>
          <a:prstGeom prst="rightArrow">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Long-Term Outcomes</a:t>
            </a:r>
            <a:endParaRPr lang="en-US" sz="2800" dirty="0"/>
          </a:p>
        </p:txBody>
      </p:sp>
      <p:sp>
        <p:nvSpPr>
          <p:cNvPr id="11" name="TextBox 10"/>
          <p:cNvSpPr txBox="1"/>
          <p:nvPr/>
        </p:nvSpPr>
        <p:spPr>
          <a:xfrm>
            <a:off x="152400" y="1919585"/>
            <a:ext cx="1415772" cy="4094560"/>
          </a:xfrm>
          <a:prstGeom prst="rect">
            <a:avLst/>
          </a:prstGeom>
          <a:noFill/>
        </p:spPr>
        <p:txBody>
          <a:bodyPr vert="vert270" wrap="square" rtlCol="0">
            <a:spAutoFit/>
          </a:bodyPr>
          <a:lstStyle/>
          <a:p>
            <a:pPr algn="ctr"/>
            <a:r>
              <a:rPr lang="en-US" sz="8000" b="1" dirty="0" smtClean="0"/>
              <a:t>IMPACT</a:t>
            </a:r>
            <a:endParaRPr lang="en-US" sz="8000" b="1" dirty="0"/>
          </a:p>
        </p:txBody>
      </p:sp>
      <p:sp>
        <p:nvSpPr>
          <p:cNvPr id="12" name="TextBox 11"/>
          <p:cNvSpPr txBox="1"/>
          <p:nvPr/>
        </p:nvSpPr>
        <p:spPr>
          <a:xfrm>
            <a:off x="6248400" y="3769102"/>
            <a:ext cx="5638800" cy="1077218"/>
          </a:xfrm>
          <a:prstGeom prst="rect">
            <a:avLst/>
          </a:prstGeom>
          <a:noFill/>
        </p:spPr>
        <p:txBody>
          <a:bodyPr wrap="square" rtlCol="0">
            <a:spAutoFit/>
          </a:bodyPr>
          <a:lstStyle/>
          <a:p>
            <a:pPr>
              <a:buClr>
                <a:srgbClr val="FF0000"/>
              </a:buClr>
            </a:pPr>
            <a:r>
              <a:rPr lang="en-US" sz="3200" dirty="0" smtClean="0"/>
              <a:t>Changes in behavior or actions</a:t>
            </a:r>
            <a:endParaRPr lang="en-US" sz="3200" dirty="0"/>
          </a:p>
        </p:txBody>
      </p:sp>
      <p:sp>
        <p:nvSpPr>
          <p:cNvPr id="13" name="TextBox 12"/>
          <p:cNvSpPr txBox="1"/>
          <p:nvPr/>
        </p:nvSpPr>
        <p:spPr>
          <a:xfrm>
            <a:off x="6248400" y="5334000"/>
            <a:ext cx="5638800" cy="1077218"/>
          </a:xfrm>
          <a:prstGeom prst="rect">
            <a:avLst/>
          </a:prstGeom>
          <a:noFill/>
        </p:spPr>
        <p:txBody>
          <a:bodyPr wrap="square" rtlCol="0">
            <a:spAutoFit/>
          </a:bodyPr>
          <a:lstStyle/>
          <a:p>
            <a:pPr>
              <a:buClr>
                <a:srgbClr val="FF0000"/>
              </a:buClr>
            </a:pPr>
            <a:r>
              <a:rPr lang="en-US" sz="3200" dirty="0" smtClean="0"/>
              <a:t>Changes in condition or status in life</a:t>
            </a:r>
            <a:endParaRPr lang="en-US" sz="3200" dirty="0"/>
          </a:p>
        </p:txBody>
      </p:sp>
    </p:spTree>
    <p:extLst>
      <p:ext uri="{BB962C8B-B14F-4D97-AF65-F5344CB8AC3E}">
        <p14:creationId xmlns:p14="http://schemas.microsoft.com/office/powerpoint/2010/main" val="382236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Outcome Types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14" name="Content Placeholder 2"/>
          <p:cNvSpPr>
            <a:spLocks noGrp="1"/>
          </p:cNvSpPr>
          <p:nvPr>
            <p:ph idx="1"/>
          </p:nvPr>
        </p:nvSpPr>
        <p:spPr>
          <a:xfrm>
            <a:off x="40392" y="1798638"/>
            <a:ext cx="12192000" cy="4586287"/>
          </a:xfrm>
        </p:spPr>
        <p:txBody>
          <a:bodyPr>
            <a:noAutofit/>
          </a:bodyPr>
          <a:lstStyle/>
          <a:p>
            <a:pPr marL="465138" lvl="0" indent="-465138"/>
            <a:r>
              <a:rPr lang="en-US" sz="2200" kern="1200" dirty="0">
                <a:latin typeface="Arial" charset="0"/>
              </a:rPr>
              <a:t>Attitude and Belief - change in thought or feeling</a:t>
            </a:r>
          </a:p>
          <a:p>
            <a:pPr marL="914400" lvl="1" indent="-457200"/>
            <a:r>
              <a:rPr lang="en-US" sz="2200" kern="1200" dirty="0" smtClean="0">
                <a:latin typeface="Arial" charset="0"/>
              </a:rPr>
              <a:t>Example: Caregiver </a:t>
            </a:r>
            <a:r>
              <a:rPr lang="en-US" sz="2200" kern="1200" dirty="0">
                <a:latin typeface="Arial" charset="0"/>
              </a:rPr>
              <a:t>feels she has more social support after receiving respite services.</a:t>
            </a:r>
          </a:p>
          <a:p>
            <a:pPr marL="465138" lvl="0" indent="-465138"/>
            <a:r>
              <a:rPr lang="en-US" sz="2200" kern="1200" dirty="0">
                <a:latin typeface="Arial" charset="0"/>
              </a:rPr>
              <a:t>Knowledge and Skill - change in understanding or ability - what a person learns</a:t>
            </a:r>
          </a:p>
          <a:p>
            <a:pPr marL="914400" lvl="1" indent="-457200"/>
            <a:r>
              <a:rPr lang="en-US" sz="2200" kern="1200" dirty="0" smtClean="0">
                <a:latin typeface="Arial" charset="0"/>
              </a:rPr>
              <a:t>Example:  Student </a:t>
            </a:r>
            <a:r>
              <a:rPr lang="en-US" sz="2200" kern="1200" dirty="0">
                <a:latin typeface="Arial" charset="0"/>
              </a:rPr>
              <a:t>improves reading ability after attending tutoring.</a:t>
            </a:r>
          </a:p>
          <a:p>
            <a:pPr marL="465138" lvl="0" indent="-465138"/>
            <a:r>
              <a:rPr lang="en-US" sz="2200" kern="1200" dirty="0">
                <a:latin typeface="Arial" charset="0"/>
              </a:rPr>
              <a:t>Behavior - change in actions, conduct or habits</a:t>
            </a:r>
          </a:p>
          <a:p>
            <a:pPr marL="914400" lvl="1" indent="-457200"/>
            <a:r>
              <a:rPr lang="en-US" sz="2200" kern="1200" dirty="0" smtClean="0">
                <a:latin typeface="Arial" charset="0"/>
              </a:rPr>
              <a:t>Example:  Student </a:t>
            </a:r>
            <a:r>
              <a:rPr lang="en-US" sz="2200" kern="1200" dirty="0">
                <a:latin typeface="Arial" charset="0"/>
              </a:rPr>
              <a:t>improves class participation, according to teachers, after participating in a school mentoring program.</a:t>
            </a:r>
          </a:p>
          <a:p>
            <a:pPr marL="465138" lvl="0" indent="-465138"/>
            <a:r>
              <a:rPr lang="en-US" sz="2200" kern="1200" dirty="0">
                <a:latin typeface="Arial" charset="0"/>
              </a:rPr>
              <a:t>Condition - change in situation or circumstance</a:t>
            </a:r>
          </a:p>
          <a:p>
            <a:pPr marL="914400" lvl="1" indent="-457200"/>
            <a:r>
              <a:rPr lang="en-US" sz="2200" kern="1200" dirty="0" smtClean="0">
                <a:latin typeface="Arial" charset="0"/>
              </a:rPr>
              <a:t>Example:  Family </a:t>
            </a:r>
            <a:r>
              <a:rPr lang="en-US" sz="2200" kern="1200" dirty="0">
                <a:latin typeface="Arial" charset="0"/>
              </a:rPr>
              <a:t>transitioned into safe, affordable housing after receiving referrals and counseling</a:t>
            </a:r>
          </a:p>
          <a:p>
            <a:pPr marL="914400" lvl="1" indent="-457200"/>
            <a:r>
              <a:rPr lang="en-US" sz="2200" kern="1200" dirty="0" smtClean="0">
                <a:latin typeface="Arial" charset="0"/>
              </a:rPr>
              <a:t>Example:  </a:t>
            </a:r>
            <a:r>
              <a:rPr lang="en-US" sz="2200" dirty="0">
                <a:latin typeface="Arial" charset="0"/>
              </a:rPr>
              <a:t>C</a:t>
            </a:r>
            <a:r>
              <a:rPr lang="en-US" sz="2200" kern="1200" dirty="0" smtClean="0">
                <a:latin typeface="Arial" charset="0"/>
              </a:rPr>
              <a:t>ommunity </a:t>
            </a:r>
            <a:r>
              <a:rPr lang="en-US" sz="2200" kern="1200" dirty="0">
                <a:latin typeface="Arial" charset="0"/>
              </a:rPr>
              <a:t>receives a new after-school program because a youth organization has been able to build its capacity to provide services.</a:t>
            </a:r>
          </a:p>
        </p:txBody>
      </p:sp>
    </p:spTree>
    <p:extLst>
      <p:ext uri="{BB962C8B-B14F-4D97-AF65-F5344CB8AC3E}">
        <p14:creationId xmlns:p14="http://schemas.microsoft.com/office/powerpoint/2010/main" val="307745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Outcomes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8" name="TextBox 7"/>
          <p:cNvSpPr txBox="1"/>
          <p:nvPr/>
        </p:nvSpPr>
        <p:spPr>
          <a:xfrm>
            <a:off x="4419600" y="1814929"/>
            <a:ext cx="7010400" cy="4585871"/>
          </a:xfrm>
          <a:prstGeom prst="rect">
            <a:avLst/>
          </a:prstGeom>
          <a:noFill/>
        </p:spPr>
        <p:txBody>
          <a:bodyPr wrap="square" rtlCol="0">
            <a:spAutoFit/>
          </a:bodyPr>
          <a:lstStyle/>
          <a:p>
            <a:pPr marL="0" lvl="1"/>
            <a:r>
              <a:rPr lang="en-US" sz="4000" dirty="0" smtClean="0"/>
              <a:t>Answer </a:t>
            </a:r>
            <a:r>
              <a:rPr lang="en-US" sz="4000" dirty="0"/>
              <a:t>the </a:t>
            </a:r>
            <a:r>
              <a:rPr lang="en-US" sz="4000" dirty="0" smtClean="0"/>
              <a:t>questions:</a:t>
            </a:r>
          </a:p>
          <a:p>
            <a:pPr marL="571500" lvl="1" indent="-571500">
              <a:buClr>
                <a:srgbClr val="FF0000"/>
              </a:buClr>
              <a:buFont typeface="Wingdings" panose="05000000000000000000" pitchFamily="2" charset="2"/>
              <a:buChar char="§"/>
            </a:pPr>
            <a:r>
              <a:rPr lang="en-US" sz="3600" dirty="0" smtClean="0"/>
              <a:t>“</a:t>
            </a:r>
            <a:r>
              <a:rPr lang="en-US" sz="3600" dirty="0"/>
              <a:t>What difference did our service make for beneficiaries?” or </a:t>
            </a:r>
            <a:endParaRPr lang="en-US" sz="3600" dirty="0" smtClean="0"/>
          </a:p>
          <a:p>
            <a:pPr marL="571500" lvl="1" indent="-571500">
              <a:buClr>
                <a:srgbClr val="FF0000"/>
              </a:buClr>
              <a:buFont typeface="Wingdings" panose="05000000000000000000" pitchFamily="2" charset="2"/>
              <a:buChar char="§"/>
            </a:pPr>
            <a:r>
              <a:rPr lang="en-US" sz="3600" dirty="0" smtClean="0"/>
              <a:t>“</a:t>
            </a:r>
            <a:r>
              <a:rPr lang="en-US" sz="3600" dirty="0"/>
              <a:t>How did the new system or product enhance the capacity of the organization to serve the community?”</a:t>
            </a:r>
          </a:p>
          <a:p>
            <a:endParaRPr lang="en-US" sz="36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398585"/>
            <a:ext cx="3838575" cy="2838450"/>
          </a:xfrm>
          <a:prstGeom prst="rect">
            <a:avLst/>
          </a:prstGeom>
        </p:spPr>
      </p:pic>
    </p:spTree>
    <p:extLst>
      <p:ext uri="{BB962C8B-B14F-4D97-AF65-F5344CB8AC3E}">
        <p14:creationId xmlns:p14="http://schemas.microsoft.com/office/powerpoint/2010/main" val="781433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Alignment</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pic>
        <p:nvPicPr>
          <p:cNvPr id="11" name="Picture 3"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419600"/>
            <a:ext cx="2723398" cy="181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809" y="2019829"/>
            <a:ext cx="2752224" cy="1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04800" y="2056272"/>
            <a:ext cx="6705599" cy="4031873"/>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Logical flow and connection between the different elements helps you:</a:t>
            </a:r>
          </a:p>
          <a:p>
            <a:pPr marL="285750" indent="-285750">
              <a:buClr>
                <a:srgbClr val="FF0000"/>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Strengthen your theory of change</a:t>
            </a:r>
          </a:p>
          <a:p>
            <a:pPr marL="285750" indent="-285750">
              <a:buClr>
                <a:srgbClr val="FF0000"/>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Articulate your performance measures</a:t>
            </a:r>
          </a:p>
          <a:p>
            <a:pPr marL="285750" indent="-285750">
              <a:buClr>
                <a:srgbClr val="FF0000"/>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Measure more accurately</a:t>
            </a:r>
          </a:p>
          <a:p>
            <a:pPr marL="285750" indent="-285750">
              <a:buClr>
                <a:srgbClr val="FF0000"/>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Clearly report changes</a:t>
            </a:r>
          </a:p>
        </p:txBody>
      </p:sp>
    </p:spTree>
    <p:extLst>
      <p:ext uri="{BB962C8B-B14F-4D97-AF65-F5344CB8AC3E}">
        <p14:creationId xmlns:p14="http://schemas.microsoft.com/office/powerpoint/2010/main" val="2940947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400" b="1" dirty="0" smtClean="0">
                <a:solidFill>
                  <a:schemeClr val="accent1">
                    <a:lumMod val="20000"/>
                    <a:lumOff val="80000"/>
                  </a:schemeClr>
                </a:solidFill>
                <a:latin typeface="Arial Narrow" pitchFamily="34" charset="0"/>
              </a:rPr>
              <a:t>Performance Measurements</a:t>
            </a:r>
            <a:endParaRPr lang="en-US" sz="64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13" name="TextBox 12"/>
          <p:cNvSpPr txBox="1"/>
          <p:nvPr/>
        </p:nvSpPr>
        <p:spPr>
          <a:xfrm>
            <a:off x="228600" y="1798638"/>
            <a:ext cx="11734800" cy="5016758"/>
          </a:xfrm>
          <a:prstGeom prst="rect">
            <a:avLst/>
          </a:prstGeom>
          <a:noFill/>
        </p:spPr>
        <p:txBody>
          <a:bodyPr wrap="square" rtlCol="0">
            <a:spAutoFit/>
          </a:bodyPr>
          <a:lstStyle/>
          <a:p>
            <a:pPr marL="466725" indent="-466725">
              <a:buClr>
                <a:srgbClr val="FF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Specific selection rules (pages </a:t>
            </a:r>
            <a:r>
              <a:rPr lang="en-US" sz="3200" dirty="0" smtClean="0">
                <a:latin typeface="Arial" panose="020B0604020202020204" pitchFamily="34" charset="0"/>
                <a:cs typeface="Arial" panose="020B0604020202020204" pitchFamily="34" charset="0"/>
              </a:rPr>
              <a:t>4 - 7) </a:t>
            </a:r>
            <a:r>
              <a:rPr lang="en-US" sz="3200" dirty="0">
                <a:latin typeface="Arial" panose="020B0604020202020204" pitchFamily="34" charset="0"/>
                <a:cs typeface="Arial" panose="020B0604020202020204" pitchFamily="34" charset="0"/>
              </a:rPr>
              <a:t>are provided and must be followed</a:t>
            </a:r>
          </a:p>
          <a:p>
            <a:pPr marL="466725" indent="-466725">
              <a:buClr>
                <a:srgbClr val="FF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Each focus area states specifically that if you choose this output, then you must choose this outcome.</a:t>
            </a:r>
          </a:p>
          <a:p>
            <a:pPr marL="466725" indent="-466725">
              <a:buClr>
                <a:srgbClr val="FF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All focus areas have mandatory outputs you MUST select.</a:t>
            </a:r>
          </a:p>
          <a:p>
            <a:pPr marL="466725" indent="-466725">
              <a:buClr>
                <a:srgbClr val="FF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For each output, there is either a mandatory outcome you MUST select or it states you must create your own outcome measures</a:t>
            </a:r>
            <a:r>
              <a:rPr lang="en-US" sz="3200" dirty="0" smtClean="0">
                <a:latin typeface="Arial" panose="020B0604020202020204" pitchFamily="34" charset="0"/>
                <a:cs typeface="Arial" panose="020B0604020202020204" pitchFamily="34" charset="0"/>
              </a:rPr>
              <a:t>.</a:t>
            </a:r>
          </a:p>
          <a:p>
            <a:pPr marL="466725" indent="-466725">
              <a:buClr>
                <a:srgbClr val="FF0000"/>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Can include additional output-only National Performance Measures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521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Instructions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pic>
        <p:nvPicPr>
          <p:cNvPr id="7" name="Picture 6"/>
          <p:cNvPicPr>
            <a:picLocks noChangeAspect="1"/>
          </p:cNvPicPr>
          <p:nvPr/>
        </p:nvPicPr>
        <p:blipFill rotWithShape="1">
          <a:blip r:embed="rId5"/>
          <a:srcRect t="-3441" b="3441"/>
          <a:stretch/>
        </p:blipFill>
        <p:spPr>
          <a:xfrm>
            <a:off x="1828800" y="1682337"/>
            <a:ext cx="7620000" cy="4356516"/>
          </a:xfrm>
          <a:prstGeom prst="rect">
            <a:avLst/>
          </a:prstGeom>
        </p:spPr>
      </p:pic>
    </p:spTree>
    <p:extLst>
      <p:ext uri="{BB962C8B-B14F-4D97-AF65-F5344CB8AC3E}">
        <p14:creationId xmlns:p14="http://schemas.microsoft.com/office/powerpoint/2010/main" val="912446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0"/>
            <a:ext cx="9220201"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a:solidFill>
                  <a:schemeClr val="accent1">
                    <a:lumMod val="20000"/>
                    <a:lumOff val="80000"/>
                  </a:schemeClr>
                </a:solidFill>
                <a:latin typeface="Arial Narrow" pitchFamily="34" charset="0"/>
              </a:rPr>
              <a:t>Tips for Participating</a:t>
            </a:r>
          </a:p>
        </p:txBody>
      </p:sp>
      <p:pic>
        <p:nvPicPr>
          <p:cNvPr id="4" name="Picture 3" descr="new_block_logo.png"/>
          <p:cNvPicPr>
            <a:picLocks noChangeAspect="1"/>
          </p:cNvPicPr>
          <p:nvPr/>
        </p:nvPicPr>
        <p:blipFill>
          <a:blip r:embed="rId3" cstate="print"/>
          <a:stretch>
            <a:fillRect/>
          </a:stretch>
        </p:blipFill>
        <p:spPr>
          <a:xfrm>
            <a:off x="76200"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968" y="0"/>
            <a:ext cx="1524001" cy="1524001"/>
          </a:xfrm>
          <a:prstGeom prst="rect">
            <a:avLst/>
          </a:prstGeom>
        </p:spPr>
      </p:pic>
      <p:sp>
        <p:nvSpPr>
          <p:cNvPr id="10" name="TextBox 9"/>
          <p:cNvSpPr txBox="1"/>
          <p:nvPr/>
        </p:nvSpPr>
        <p:spPr>
          <a:xfrm>
            <a:off x="228600" y="1894973"/>
            <a:ext cx="6477000" cy="4524315"/>
          </a:xfrm>
          <a:prstGeom prst="rect">
            <a:avLst/>
          </a:prstGeom>
          <a:noFill/>
        </p:spPr>
        <p:txBody>
          <a:bodyPr wrap="square" rtlCol="0">
            <a:spAutoFit/>
          </a:bodyPr>
          <a:lstStyle/>
          <a:p>
            <a:pPr marL="457200" indent="-457200">
              <a:buClr>
                <a:srgbClr val="FF0000"/>
              </a:buClr>
              <a:buFont typeface="Wingdings" panose="05000000000000000000" pitchFamily="2" charset="2"/>
              <a:buChar char="§"/>
            </a:pPr>
            <a:r>
              <a:rPr lang="en-US" sz="3600" dirty="0"/>
              <a:t>Phones are </a:t>
            </a:r>
            <a:r>
              <a:rPr lang="en-US" sz="3600" dirty="0" smtClean="0"/>
              <a:t>muted;</a:t>
            </a:r>
            <a:endParaRPr lang="en-US" sz="3600" dirty="0"/>
          </a:p>
          <a:p>
            <a:pPr marL="457200" indent="-457200">
              <a:buClr>
                <a:srgbClr val="FF0000"/>
              </a:buClr>
              <a:buFont typeface="Wingdings" panose="05000000000000000000" pitchFamily="2" charset="2"/>
              <a:buChar char="§"/>
            </a:pPr>
            <a:r>
              <a:rPr lang="en-US" sz="3600" dirty="0"/>
              <a:t>To ask questions, use the Questions panel </a:t>
            </a:r>
            <a:r>
              <a:rPr lang="en-US" sz="3600" u="sng" dirty="0"/>
              <a:t>OR</a:t>
            </a:r>
            <a:endParaRPr lang="en-US" sz="3600" dirty="0"/>
          </a:p>
          <a:p>
            <a:pPr marL="457200" indent="-457200">
              <a:buClr>
                <a:srgbClr val="FF0000"/>
              </a:buClr>
              <a:buFont typeface="Wingdings" panose="05000000000000000000" pitchFamily="2" charset="2"/>
              <a:buChar char="§"/>
            </a:pPr>
            <a:r>
              <a:rPr lang="en-US" sz="3600" dirty="0"/>
              <a:t>Click on the hand icon to let us know you have a </a:t>
            </a:r>
            <a:r>
              <a:rPr lang="en-US" sz="3600" dirty="0" smtClean="0"/>
              <a:t>question; and</a:t>
            </a:r>
            <a:endParaRPr lang="en-US" sz="3600" dirty="0"/>
          </a:p>
          <a:p>
            <a:pPr marL="457200" indent="-457200">
              <a:buClr>
                <a:srgbClr val="FF0000"/>
              </a:buClr>
              <a:buFont typeface="Wingdings" panose="05000000000000000000" pitchFamily="2" charset="2"/>
              <a:buChar char="§"/>
            </a:pPr>
            <a:r>
              <a:rPr lang="en-US" sz="3600" dirty="0"/>
              <a:t>Links and recording will be available after the </a:t>
            </a:r>
            <a:r>
              <a:rPr lang="en-US" sz="3600" dirty="0" smtClean="0"/>
              <a:t>session – </a:t>
            </a:r>
            <a:r>
              <a:rPr lang="en-US" sz="3600" dirty="0" smtClean="0">
                <a:hlinkClick r:id="rId5"/>
              </a:rPr>
              <a:t>www.nevadavolunteers.org</a:t>
            </a:r>
            <a:r>
              <a:rPr lang="en-US" sz="3600" dirty="0" smtClean="0"/>
              <a:t> </a:t>
            </a:r>
            <a:endParaRPr lang="en-US" sz="3600" dirty="0"/>
          </a:p>
        </p:txBody>
      </p:sp>
      <p:grpSp>
        <p:nvGrpSpPr>
          <p:cNvPr id="11" name="Group 10"/>
          <p:cNvGrpSpPr/>
          <p:nvPr/>
        </p:nvGrpSpPr>
        <p:grpSpPr>
          <a:xfrm>
            <a:off x="7239000" y="1798638"/>
            <a:ext cx="4191000" cy="4507997"/>
            <a:chOff x="381001" y="1371600"/>
            <a:chExt cx="3574715" cy="4411662"/>
          </a:xfrm>
          <a:effectLst>
            <a:outerShdw blurRad="50800" dist="38100" dir="2700000" algn="tl" rotWithShape="0">
              <a:prstClr val="black">
                <a:alpha val="40000"/>
              </a:prstClr>
            </a:outerShdw>
          </a:effectLst>
        </p:grpSpPr>
        <p:pic>
          <p:nvPicPr>
            <p:cNvPr id="12" name="Picture 3" descr="H:\AA - current projects\Recent Screen Shots\G2W\G2W 5.0\attendee\gt muted_hand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1" y="1600200"/>
              <a:ext cx="433402" cy="1983142"/>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13" name="Picture 2" descr="H:\AA - current projects\Recent Screen Shots\G2W\G2W 5.0\attendee\panel audio_ question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555" y="1371600"/>
              <a:ext cx="3188161" cy="4411662"/>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
          <p:nvSpPr>
            <p:cNvPr id="14" name="Rounded Rectangle 13"/>
            <p:cNvSpPr/>
            <p:nvPr/>
          </p:nvSpPr>
          <p:spPr>
            <a:xfrm>
              <a:off x="814403" y="2938333"/>
              <a:ext cx="3071797"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001" y="2961875"/>
              <a:ext cx="421691" cy="415635"/>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8647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9143998" cy="1143000"/>
          </a:xfrm>
        </p:spPr>
        <p:txBody>
          <a:bodyPr>
            <a:noAutofit/>
          </a:bodyPr>
          <a:lstStyle/>
          <a:p>
            <a:r>
              <a:rPr lang="en-US" sz="6000" b="1" dirty="0" smtClean="0">
                <a:solidFill>
                  <a:schemeClr val="accent1">
                    <a:lumMod val="20000"/>
                    <a:lumOff val="80000"/>
                  </a:schemeClr>
                </a:solidFill>
                <a:latin typeface="Arial Narrow" pitchFamily="34" charset="0"/>
              </a:rPr>
              <a:t>Performance Measurements</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1524001" y="1524000"/>
            <a:ext cx="8991597" cy="646331"/>
          </a:xfrm>
          <a:prstGeom prst="rect">
            <a:avLst/>
          </a:prstGeom>
          <a:noFill/>
        </p:spPr>
        <p:txBody>
          <a:bodyPr wrap="square" rtlCol="0">
            <a:spAutoFit/>
          </a:bodyPr>
          <a:lstStyle/>
          <a:p>
            <a:pPr algn="ctr"/>
            <a:r>
              <a:rPr lang="en-US" sz="3600" b="1" dirty="0" smtClean="0"/>
              <a:t>National Performance Measurements</a:t>
            </a:r>
            <a:endParaRPr lang="en-US" sz="3600" b="1"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9500" b="12500"/>
          <a:stretch/>
        </p:blipFill>
        <p:spPr>
          <a:xfrm rot="20203483">
            <a:off x="129695" y="2739144"/>
            <a:ext cx="2788613" cy="2175118"/>
          </a:xfrm>
          <a:prstGeom prst="rect">
            <a:avLst/>
          </a:prstGeom>
        </p:spPr>
      </p:pic>
      <p:graphicFrame>
        <p:nvGraphicFramePr>
          <p:cNvPr id="7" name="Diagram 6"/>
          <p:cNvGraphicFramePr/>
          <p:nvPr>
            <p:extLst/>
          </p:nvPr>
        </p:nvGraphicFramePr>
        <p:xfrm>
          <a:off x="2895600" y="2895600"/>
          <a:ext cx="8991600" cy="36760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524001" y="2042632"/>
            <a:ext cx="9143997" cy="646331"/>
          </a:xfrm>
          <a:prstGeom prst="rect">
            <a:avLst/>
          </a:prstGeom>
          <a:noFill/>
        </p:spPr>
        <p:txBody>
          <a:bodyPr wrap="square" rtlCol="0">
            <a:spAutoFit/>
          </a:bodyPr>
          <a:lstStyle/>
          <a:p>
            <a:pPr algn="ctr"/>
            <a:r>
              <a:rPr lang="en-US" sz="3600" b="1" dirty="0" smtClean="0"/>
              <a:t>Healthy Futures Focus Area</a:t>
            </a:r>
            <a:endParaRPr lang="en-US" sz="3600" b="1" dirty="0"/>
          </a:p>
        </p:txBody>
      </p:sp>
    </p:spTree>
    <p:extLst>
      <p:ext uri="{BB962C8B-B14F-4D97-AF65-F5344CB8AC3E}">
        <p14:creationId xmlns:p14="http://schemas.microsoft.com/office/powerpoint/2010/main" val="2917126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000" b="1" dirty="0" smtClean="0">
                <a:solidFill>
                  <a:schemeClr val="accent1">
                    <a:lumMod val="20000"/>
                    <a:lumOff val="80000"/>
                  </a:schemeClr>
                </a:solidFill>
                <a:latin typeface="Arial Narrow" pitchFamily="34" charset="0"/>
              </a:rPr>
              <a:t>Performance Measurements</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523999" y="1524000"/>
            <a:ext cx="8991599" cy="646331"/>
          </a:xfrm>
          <a:prstGeom prst="rect">
            <a:avLst/>
          </a:prstGeom>
          <a:noFill/>
        </p:spPr>
        <p:txBody>
          <a:bodyPr wrap="square" rtlCol="0">
            <a:spAutoFit/>
          </a:bodyPr>
          <a:lstStyle/>
          <a:p>
            <a:pPr algn="ctr"/>
            <a:r>
              <a:rPr lang="en-US" sz="3600" b="1" dirty="0" smtClean="0"/>
              <a:t>National Performance Measurements</a:t>
            </a:r>
            <a:endParaRPr lang="en-US" sz="3600" b="1" dirty="0"/>
          </a:p>
        </p:txBody>
      </p:sp>
      <p:sp>
        <p:nvSpPr>
          <p:cNvPr id="8" name="TextBox 7"/>
          <p:cNvSpPr txBox="1"/>
          <p:nvPr/>
        </p:nvSpPr>
        <p:spPr>
          <a:xfrm>
            <a:off x="304800" y="2170332"/>
            <a:ext cx="11353800" cy="4031873"/>
          </a:xfrm>
          <a:prstGeom prst="rect">
            <a:avLst/>
          </a:prstGeom>
          <a:noFill/>
        </p:spPr>
        <p:txBody>
          <a:bodyPr wrap="square" rtlCol="0">
            <a:spAutoFit/>
          </a:bodyPr>
          <a:lstStyle/>
          <a:p>
            <a:pPr marL="466725" indent="-466725">
              <a:buClr>
                <a:srgbClr val="FF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Selection rules on pages </a:t>
            </a:r>
            <a:r>
              <a:rPr lang="en-US" sz="3200" dirty="0" smtClean="0">
                <a:latin typeface="Arial" panose="020B0604020202020204" pitchFamily="34" charset="0"/>
                <a:cs typeface="Arial" panose="020B0604020202020204" pitchFamily="34" charset="0"/>
              </a:rPr>
              <a:t>4 - 7</a:t>
            </a:r>
            <a:endParaRPr lang="en-US" sz="3200" dirty="0">
              <a:latin typeface="Arial" panose="020B0604020202020204" pitchFamily="34" charset="0"/>
              <a:cs typeface="Arial" panose="020B0604020202020204" pitchFamily="34" charset="0"/>
            </a:endParaRPr>
          </a:p>
          <a:p>
            <a:pPr marL="466725" indent="-466725">
              <a:buClr>
                <a:srgbClr val="FF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Individual performance measurements specific details on pages </a:t>
            </a:r>
            <a:r>
              <a:rPr lang="en-US" sz="3200" dirty="0" smtClean="0">
                <a:latin typeface="Arial" panose="020B0604020202020204" pitchFamily="34" charset="0"/>
                <a:cs typeface="Arial" panose="020B0604020202020204" pitchFamily="34" charset="0"/>
              </a:rPr>
              <a:t>8 - 85</a:t>
            </a:r>
            <a:endParaRPr lang="en-US" sz="3200" dirty="0">
              <a:latin typeface="Arial" panose="020B0604020202020204" pitchFamily="34" charset="0"/>
              <a:cs typeface="Arial" panose="020B0604020202020204" pitchFamily="34" charset="0"/>
            </a:endParaRPr>
          </a:p>
          <a:p>
            <a:pPr marL="914400" lvl="1" indent="-457200">
              <a:buClr>
                <a:srgbClr val="FF0000"/>
              </a:buClr>
              <a:buFont typeface="Arial" panose="020B0604020202020204" pitchFamily="34" charset="0"/>
              <a:buChar char="•"/>
            </a:pPr>
            <a:r>
              <a:rPr lang="en-US" sz="3200" dirty="0">
                <a:latin typeface="Arial" panose="020B0604020202020204" pitchFamily="34" charset="0"/>
                <a:cs typeface="Arial" panose="020B0604020202020204" pitchFamily="34" charset="0"/>
              </a:rPr>
              <a:t>Instructions must be included in the text of the performance measures in the performance measures </a:t>
            </a:r>
            <a:r>
              <a:rPr lang="en-US" sz="3200" dirty="0" err="1">
                <a:latin typeface="Arial" panose="020B0604020202020204" pitchFamily="34" charset="0"/>
                <a:cs typeface="Arial" panose="020B0604020202020204" pitchFamily="34" charset="0"/>
              </a:rPr>
              <a:t>eGrants</a:t>
            </a:r>
            <a:r>
              <a:rPr lang="en-US" sz="3200" dirty="0">
                <a:latin typeface="Arial" panose="020B0604020202020204" pitchFamily="34" charset="0"/>
                <a:cs typeface="Arial" panose="020B0604020202020204" pitchFamily="34" charset="0"/>
              </a:rPr>
              <a:t> module</a:t>
            </a:r>
          </a:p>
          <a:p>
            <a:pPr marL="466725" indent="-466725">
              <a:buClr>
                <a:srgbClr val="FF0000"/>
              </a:buClr>
              <a:buFont typeface="Wingdings" panose="05000000000000000000" pitchFamily="2" charset="2"/>
              <a:buChar char="§"/>
            </a:pPr>
            <a:r>
              <a:rPr lang="en-US" sz="3200" dirty="0" err="1">
                <a:latin typeface="Arial" panose="020B0604020202020204" pitchFamily="34" charset="0"/>
                <a:cs typeface="Arial" panose="020B0604020202020204" pitchFamily="34" charset="0"/>
              </a:rPr>
              <a:t>eGrants</a:t>
            </a:r>
            <a:r>
              <a:rPr lang="en-US" sz="3200" dirty="0">
                <a:latin typeface="Arial" panose="020B0604020202020204" pitchFamily="34" charset="0"/>
                <a:cs typeface="Arial" panose="020B0604020202020204" pitchFamily="34" charset="0"/>
              </a:rPr>
              <a:t> performance measurement section should be viewed as a “stand alone” document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94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000" b="1" dirty="0" smtClean="0">
                <a:solidFill>
                  <a:schemeClr val="accent1">
                    <a:lumMod val="20000"/>
                    <a:lumOff val="80000"/>
                  </a:schemeClr>
                </a:solidFill>
                <a:latin typeface="Arial Narrow" pitchFamily="34" charset="0"/>
              </a:rPr>
              <a:t>Performance Measurements</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523999" y="1524000"/>
            <a:ext cx="8991599" cy="1200329"/>
          </a:xfrm>
          <a:prstGeom prst="rect">
            <a:avLst/>
          </a:prstGeom>
          <a:noFill/>
        </p:spPr>
        <p:txBody>
          <a:bodyPr wrap="square" rtlCol="0">
            <a:spAutoFit/>
          </a:bodyPr>
          <a:lstStyle/>
          <a:p>
            <a:pPr algn="ctr"/>
            <a:r>
              <a:rPr lang="en-US" sz="3600" b="1" dirty="0" smtClean="0"/>
              <a:t>National Performance </a:t>
            </a:r>
            <a:r>
              <a:rPr lang="en-US" sz="3600" b="1" dirty="0" smtClean="0"/>
              <a:t>Measurements Instruction Grid</a:t>
            </a:r>
            <a:endParaRPr lang="en-US" sz="3600" b="1" dirty="0"/>
          </a:p>
        </p:txBody>
      </p:sp>
      <p:sp>
        <p:nvSpPr>
          <p:cNvPr id="8" name="TextBox 7"/>
          <p:cNvSpPr txBox="1"/>
          <p:nvPr/>
        </p:nvSpPr>
        <p:spPr>
          <a:xfrm>
            <a:off x="342898" y="2820752"/>
            <a:ext cx="9639302" cy="3231654"/>
          </a:xfrm>
          <a:prstGeom prst="rect">
            <a:avLst/>
          </a:prstGeom>
          <a:noFill/>
        </p:spPr>
        <p:txBody>
          <a:bodyPr wrap="square" rtlCol="0">
            <a:spAutoFit/>
          </a:bodyPr>
          <a:lstStyle/>
          <a:p>
            <a:pPr marL="466725" indent="-466725">
              <a:buClr>
                <a:srgbClr val="FF0000"/>
              </a:buClr>
              <a:buFont typeface="+mj-lt"/>
              <a:buAutoNum type="arabicPeriod"/>
            </a:pPr>
            <a:r>
              <a:rPr lang="en-US" sz="3400" dirty="0">
                <a:latin typeface="Arial" panose="020B0604020202020204" pitchFamily="34" charset="0"/>
                <a:cs typeface="Arial" panose="020B0604020202020204" pitchFamily="34" charset="0"/>
              </a:rPr>
              <a:t>Definition of Key Terms</a:t>
            </a:r>
          </a:p>
          <a:p>
            <a:pPr marL="466725" indent="-466725">
              <a:buClr>
                <a:srgbClr val="FF0000"/>
              </a:buClr>
              <a:buFont typeface="+mj-lt"/>
              <a:buAutoNum type="arabicPeriod"/>
            </a:pPr>
            <a:r>
              <a:rPr lang="en-US" sz="3400" dirty="0">
                <a:latin typeface="Arial" panose="020B0604020202020204" pitchFamily="34" charset="0"/>
                <a:cs typeface="Arial" panose="020B0604020202020204" pitchFamily="34" charset="0"/>
              </a:rPr>
              <a:t>How to Calculate Measure/Collect Data</a:t>
            </a:r>
          </a:p>
          <a:p>
            <a:pPr marL="466725" indent="-466725">
              <a:buClr>
                <a:srgbClr val="FF0000"/>
              </a:buClr>
              <a:buFont typeface="+mj-lt"/>
              <a:buAutoNum type="arabicPeriod"/>
            </a:pPr>
            <a:r>
              <a:rPr lang="en-US" sz="3400" dirty="0" smtClean="0">
                <a:latin typeface="Arial" panose="020B0604020202020204" pitchFamily="34" charset="0"/>
                <a:cs typeface="Arial" panose="020B0604020202020204" pitchFamily="34" charset="0"/>
              </a:rPr>
              <a:t>Review Notes </a:t>
            </a:r>
            <a:r>
              <a:rPr lang="en-US" sz="3400" dirty="0">
                <a:latin typeface="Arial" panose="020B0604020202020204" pitchFamily="34" charset="0"/>
                <a:cs typeface="Arial" panose="020B0604020202020204" pitchFamily="34" charset="0"/>
              </a:rPr>
              <a:t>(not always provided)</a:t>
            </a:r>
          </a:p>
          <a:p>
            <a:pPr marL="466725" indent="-466725">
              <a:buClr>
                <a:srgbClr val="FF0000"/>
              </a:buClr>
              <a:buFont typeface="+mj-lt"/>
              <a:buAutoNum type="arabicPeriod"/>
            </a:pPr>
            <a:r>
              <a:rPr lang="en-US" sz="3400" dirty="0">
                <a:latin typeface="Arial" panose="020B0604020202020204" pitchFamily="34" charset="0"/>
                <a:cs typeface="Arial" panose="020B0604020202020204" pitchFamily="34" charset="0"/>
              </a:rPr>
              <a:t>Frequently Asked Questions (not </a:t>
            </a:r>
            <a:r>
              <a:rPr lang="en-US" sz="3400" dirty="0" smtClean="0">
                <a:latin typeface="Arial" panose="020B0604020202020204" pitchFamily="34" charset="0"/>
                <a:cs typeface="Arial" panose="020B0604020202020204" pitchFamily="34" charset="0"/>
              </a:rPr>
              <a:t>always </a:t>
            </a:r>
            <a:r>
              <a:rPr lang="en-US" sz="3400" dirty="0">
                <a:latin typeface="Arial" panose="020B0604020202020204" pitchFamily="34" charset="0"/>
                <a:cs typeface="Arial" panose="020B0604020202020204" pitchFamily="34" charset="0"/>
              </a:rPr>
              <a:t>provided)</a:t>
            </a:r>
          </a:p>
          <a:p>
            <a:pPr marL="466725" indent="-466725">
              <a:buClr>
                <a:srgbClr val="FF0000"/>
              </a:buClr>
              <a:buFont typeface="+mj-lt"/>
              <a:buAutoNum type="arabicPeriod"/>
            </a:pPr>
            <a:r>
              <a:rPr lang="en-US" sz="3400" dirty="0">
                <a:latin typeface="Arial" panose="020B0604020202020204" pitchFamily="34" charset="0"/>
                <a:cs typeface="Arial" panose="020B0604020202020204" pitchFamily="34" charset="0"/>
              </a:rPr>
              <a:t>Performance Measure Example</a:t>
            </a:r>
            <a:endParaRPr lang="en-US" sz="3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3223" y="2689087"/>
            <a:ext cx="2617777" cy="2675950"/>
          </a:xfrm>
          <a:prstGeom prst="rect">
            <a:avLst/>
          </a:prstGeom>
        </p:spPr>
      </p:pic>
    </p:spTree>
    <p:extLst>
      <p:ext uri="{BB962C8B-B14F-4D97-AF65-F5344CB8AC3E}">
        <p14:creationId xmlns:p14="http://schemas.microsoft.com/office/powerpoint/2010/main" val="80984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Few Hints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pic>
        <p:nvPicPr>
          <p:cNvPr id="10" name="Picture 2" descr="Image result for hints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9180" y="2850569"/>
            <a:ext cx="3676316" cy="25146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120602" y="1898069"/>
            <a:ext cx="8051800" cy="4419600"/>
          </a:xfrm>
        </p:spPr>
        <p:txBody>
          <a:bodyPr>
            <a:normAutofit fontScale="70000" lnSpcReduction="20000"/>
          </a:bodyPr>
          <a:lstStyle/>
          <a:p>
            <a:r>
              <a:rPr lang="en-US" sz="3400" dirty="0" smtClean="0">
                <a:latin typeface="Arial" panose="020B0604020202020204" pitchFamily="34" charset="0"/>
                <a:cs typeface="Arial" panose="020B0604020202020204" pitchFamily="34" charset="0"/>
              </a:rPr>
              <a:t>Use </a:t>
            </a:r>
            <a:r>
              <a:rPr lang="en-US" sz="3400" dirty="0">
                <a:latin typeface="Arial" panose="020B0604020202020204" pitchFamily="34" charset="0"/>
                <a:cs typeface="Arial" panose="020B0604020202020204" pitchFamily="34" charset="0"/>
              </a:rPr>
              <a:t>the similar format and language. </a:t>
            </a:r>
            <a:endParaRPr lang="en-US" sz="3400" dirty="0" smtClean="0">
              <a:latin typeface="Arial" panose="020B0604020202020204" pitchFamily="34" charset="0"/>
              <a:cs typeface="Arial" panose="020B0604020202020204" pitchFamily="34" charset="0"/>
            </a:endParaRPr>
          </a:p>
          <a:p>
            <a:pPr lvl="1"/>
            <a:r>
              <a:rPr lang="en-US" sz="3300" dirty="0" smtClean="0">
                <a:latin typeface="Arial" panose="020B0604020202020204" pitchFamily="34" charset="0"/>
                <a:cs typeface="Arial" panose="020B0604020202020204" pitchFamily="34" charset="0"/>
              </a:rPr>
              <a:t>For </a:t>
            </a:r>
            <a:r>
              <a:rPr lang="en-US" sz="3300" dirty="0">
                <a:latin typeface="Arial" panose="020B0604020202020204" pitchFamily="34" charset="0"/>
                <a:cs typeface="Arial" panose="020B0604020202020204" pitchFamily="34" charset="0"/>
              </a:rPr>
              <a:t>example, if you decide to use </a:t>
            </a:r>
            <a:r>
              <a:rPr lang="en-US" sz="3300" dirty="0" smtClean="0">
                <a:latin typeface="Arial" panose="020B0604020202020204" pitchFamily="34" charset="0"/>
                <a:cs typeface="Arial" panose="020B0604020202020204" pitchFamily="34" charset="0"/>
              </a:rPr>
              <a:t>H12 </a:t>
            </a:r>
            <a:r>
              <a:rPr lang="en-US" sz="3300" dirty="0">
                <a:latin typeface="Arial" panose="020B0604020202020204" pitchFamily="34" charset="0"/>
                <a:cs typeface="Arial" panose="020B0604020202020204" pitchFamily="34" charset="0"/>
              </a:rPr>
              <a:t>as a model for your own measure, make sure you state your measure close to this: </a:t>
            </a:r>
            <a:r>
              <a:rPr lang="en-US" sz="3300" dirty="0" smtClean="0">
                <a:latin typeface="Arial" panose="020B0604020202020204" pitchFamily="34" charset="0"/>
                <a:cs typeface="Arial" panose="020B0604020202020204" pitchFamily="34" charset="0"/>
              </a:rPr>
              <a:t>Number of individuals that reported increased food security of themselves and their children (household food security) as a result of CNCS-supported services.</a:t>
            </a:r>
            <a:endParaRPr lang="en-US" sz="3300" dirty="0">
              <a:latin typeface="Arial" panose="020B0604020202020204" pitchFamily="34" charset="0"/>
              <a:cs typeface="Arial" panose="020B0604020202020204" pitchFamily="34" charset="0"/>
            </a:endParaRPr>
          </a:p>
          <a:p>
            <a:pPr lvl="1"/>
            <a:r>
              <a:rPr lang="en-US" sz="3300" dirty="0">
                <a:latin typeface="Arial" panose="020B0604020202020204" pitchFamily="34" charset="0"/>
                <a:cs typeface="Arial" panose="020B0604020202020204" pitchFamily="34" charset="0"/>
              </a:rPr>
              <a:t>You would not switch the words around like “the number of </a:t>
            </a:r>
            <a:r>
              <a:rPr lang="en-US" sz="3300" dirty="0" smtClean="0">
                <a:latin typeface="Arial" panose="020B0604020202020204" pitchFamily="34" charset="0"/>
                <a:cs typeface="Arial" panose="020B0604020202020204" pitchFamily="34" charset="0"/>
              </a:rPr>
              <a:t>CNCS-supported services accessed </a:t>
            </a:r>
            <a:r>
              <a:rPr lang="en-US" sz="3300" dirty="0">
                <a:latin typeface="Arial" panose="020B0604020202020204" pitchFamily="34" charset="0"/>
                <a:cs typeface="Arial" panose="020B0604020202020204" pitchFamily="34" charset="0"/>
              </a:rPr>
              <a:t>by clients”.</a:t>
            </a:r>
          </a:p>
          <a:p>
            <a:r>
              <a:rPr lang="en-US" sz="3400" dirty="0" smtClean="0">
                <a:latin typeface="Arial" panose="020B0604020202020204" pitchFamily="34" charset="0"/>
                <a:cs typeface="Arial" panose="020B0604020202020204" pitchFamily="34" charset="0"/>
              </a:rPr>
              <a:t>Read </a:t>
            </a:r>
            <a:r>
              <a:rPr lang="en-US" sz="3400" dirty="0">
                <a:latin typeface="Arial" panose="020B0604020202020204" pitchFamily="34" charset="0"/>
                <a:cs typeface="Arial" panose="020B0604020202020204" pitchFamily="34" charset="0"/>
              </a:rPr>
              <a:t>through the </a:t>
            </a:r>
            <a:r>
              <a:rPr lang="en-US" sz="3400" dirty="0" smtClean="0">
                <a:latin typeface="Arial" panose="020B0604020202020204" pitchFamily="34" charset="0"/>
                <a:cs typeface="Arial" panose="020B0604020202020204" pitchFamily="34" charset="0"/>
              </a:rPr>
              <a:t>Attachment A of the </a:t>
            </a:r>
            <a:r>
              <a:rPr lang="en-US" sz="3400" dirty="0" smtClean="0">
                <a:latin typeface="Arial" panose="020B0604020202020204" pitchFamily="34" charset="0"/>
                <a:cs typeface="Arial" panose="020B0604020202020204" pitchFamily="34" charset="0"/>
              </a:rPr>
              <a:t>Application Instructions. </a:t>
            </a:r>
            <a:endParaRPr lang="en-US" sz="3400" dirty="0" smtClean="0">
              <a:latin typeface="Arial" panose="020B0604020202020204" pitchFamily="34" charset="0"/>
              <a:cs typeface="Arial" panose="020B0604020202020204" pitchFamily="34" charset="0"/>
            </a:endParaRPr>
          </a:p>
          <a:p>
            <a:pPr lvl="1"/>
            <a:r>
              <a:rPr lang="en-US" sz="3300" dirty="0" smtClean="0">
                <a:latin typeface="Arial" panose="020B0604020202020204" pitchFamily="34" charset="0"/>
                <a:cs typeface="Arial" panose="020B0604020202020204" pitchFamily="34" charset="0"/>
              </a:rPr>
              <a:t>provide </a:t>
            </a:r>
            <a:r>
              <a:rPr lang="en-US" sz="3300" dirty="0">
                <a:latin typeface="Arial" panose="020B0604020202020204" pitchFamily="34" charset="0"/>
                <a:cs typeface="Arial" panose="020B0604020202020204" pitchFamily="34" charset="0"/>
              </a:rPr>
              <a:t>very detailed instructions on how to enter your performance measurement information into </a:t>
            </a:r>
            <a:r>
              <a:rPr lang="en-US" sz="3300" dirty="0" err="1">
                <a:latin typeface="Arial" panose="020B0604020202020204" pitchFamily="34" charset="0"/>
                <a:cs typeface="Arial" panose="020B0604020202020204" pitchFamily="34" charset="0"/>
              </a:rPr>
              <a:t>egrants</a:t>
            </a:r>
            <a:r>
              <a:rPr lang="en-US" sz="3300"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572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000" b="1" dirty="0" smtClean="0">
                <a:solidFill>
                  <a:schemeClr val="accent1">
                    <a:lumMod val="20000"/>
                    <a:lumOff val="80000"/>
                  </a:schemeClr>
                </a:solidFill>
                <a:latin typeface="Arial Narrow" pitchFamily="34" charset="0"/>
              </a:rPr>
              <a:t>Performance Measurements</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523999" y="1524000"/>
            <a:ext cx="9144000" cy="646331"/>
          </a:xfrm>
          <a:prstGeom prst="rect">
            <a:avLst/>
          </a:prstGeom>
          <a:noFill/>
        </p:spPr>
        <p:txBody>
          <a:bodyPr wrap="square" rtlCol="0">
            <a:spAutoFit/>
          </a:bodyPr>
          <a:lstStyle/>
          <a:p>
            <a:pPr algn="ctr"/>
            <a:r>
              <a:rPr lang="en-US" sz="3600" b="1" dirty="0" smtClean="0"/>
              <a:t>National Performance Measurements</a:t>
            </a:r>
            <a:endParaRPr lang="en-US" sz="3600" b="1" dirty="0"/>
          </a:p>
        </p:txBody>
      </p:sp>
      <p:sp>
        <p:nvSpPr>
          <p:cNvPr id="8" name="TextBox 7"/>
          <p:cNvSpPr txBox="1"/>
          <p:nvPr/>
        </p:nvSpPr>
        <p:spPr>
          <a:xfrm>
            <a:off x="2514600" y="2730698"/>
            <a:ext cx="9905999" cy="3539430"/>
          </a:xfrm>
          <a:prstGeom prst="rect">
            <a:avLst/>
          </a:prstGeom>
          <a:noFill/>
        </p:spPr>
        <p:txBody>
          <a:bodyPr wrap="square" rtlCol="0">
            <a:spAutoFit/>
          </a:bodyPr>
          <a:lstStyle/>
          <a:p>
            <a:pPr marL="571500" indent="-5715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Review Notes – requirement reminders specific to that measure</a:t>
            </a:r>
          </a:p>
          <a:p>
            <a:pPr marL="571500" indent="-5715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FAQs – included in some performance measurement details and additional in Appendix C</a:t>
            </a:r>
          </a:p>
          <a:p>
            <a:pPr marL="571500" indent="-5715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Charts – explains the major performance measurement fields in eGrants</a:t>
            </a:r>
          </a:p>
          <a:p>
            <a:pPr marL="571500" indent="-5715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Appendix A – explains MSY and member allocations</a:t>
            </a:r>
          </a:p>
          <a:p>
            <a:pPr marL="571500" indent="-5715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Appendix B – performance measure </a:t>
            </a:r>
            <a:r>
              <a:rPr lang="en-US" sz="2800" dirty="0" smtClean="0">
                <a:latin typeface="Arial" panose="020B0604020202020204" pitchFamily="34" charset="0"/>
                <a:cs typeface="Arial" panose="020B0604020202020204" pitchFamily="34" charset="0"/>
              </a:rPr>
              <a:t>checklist</a:t>
            </a:r>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1523997" y="2060138"/>
            <a:ext cx="9144002" cy="646331"/>
          </a:xfrm>
          <a:prstGeom prst="rect">
            <a:avLst/>
          </a:prstGeom>
          <a:noFill/>
        </p:spPr>
        <p:txBody>
          <a:bodyPr wrap="square" rtlCol="0">
            <a:spAutoFit/>
          </a:bodyPr>
          <a:lstStyle/>
          <a:p>
            <a:pPr algn="ctr"/>
            <a:r>
              <a:rPr lang="en-US" sz="3600" b="1" dirty="0" smtClean="0"/>
              <a:t>Must Reads</a:t>
            </a:r>
            <a:endParaRPr lang="en-US" sz="36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783" y="2040666"/>
            <a:ext cx="1813717" cy="1729890"/>
          </a:xfrm>
          <a:prstGeom prst="rect">
            <a:avLst/>
          </a:prstGeom>
        </p:spPr>
      </p:pic>
    </p:spTree>
    <p:extLst>
      <p:ext uri="{BB962C8B-B14F-4D97-AF65-F5344CB8AC3E}">
        <p14:creationId xmlns:p14="http://schemas.microsoft.com/office/powerpoint/2010/main" val="3380267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Question Break</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44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pic>
        <p:nvPicPr>
          <p:cNvPr id="8" name="Picture 2" descr="Image result for question image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2133600"/>
            <a:ext cx="12192000" cy="434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87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AmeriCorps Funds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76200"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8432" y="2133600"/>
            <a:ext cx="3755136" cy="3384457"/>
          </a:xfrm>
          <a:prstGeom prst="rect">
            <a:avLst/>
          </a:prstGeom>
        </p:spPr>
      </p:pic>
      <p:sp>
        <p:nvSpPr>
          <p:cNvPr id="7" name="TextBox 6"/>
          <p:cNvSpPr txBox="1"/>
          <p:nvPr/>
        </p:nvSpPr>
        <p:spPr>
          <a:xfrm>
            <a:off x="76200" y="1676400"/>
            <a:ext cx="4123182" cy="707886"/>
          </a:xfrm>
          <a:prstGeom prst="rect">
            <a:avLst/>
          </a:prstGeom>
          <a:noFill/>
        </p:spPr>
        <p:txBody>
          <a:bodyPr wrap="square" rtlCol="0">
            <a:spAutoFit/>
          </a:bodyPr>
          <a:lstStyle/>
          <a:p>
            <a:pPr algn="ctr"/>
            <a:r>
              <a:rPr lang="en-US" sz="4000" b="1" u="sng" dirty="0" smtClean="0"/>
              <a:t>Competitive</a:t>
            </a:r>
            <a:endParaRPr lang="en-US" sz="4000" b="1" u="sng" dirty="0"/>
          </a:p>
        </p:txBody>
      </p:sp>
      <p:sp>
        <p:nvSpPr>
          <p:cNvPr id="8" name="TextBox 7"/>
          <p:cNvSpPr txBox="1"/>
          <p:nvPr/>
        </p:nvSpPr>
        <p:spPr>
          <a:xfrm>
            <a:off x="7992618" y="1676400"/>
            <a:ext cx="3733800" cy="707886"/>
          </a:xfrm>
          <a:prstGeom prst="rect">
            <a:avLst/>
          </a:prstGeom>
          <a:noFill/>
        </p:spPr>
        <p:txBody>
          <a:bodyPr wrap="square" rtlCol="0">
            <a:spAutoFit/>
          </a:bodyPr>
          <a:lstStyle/>
          <a:p>
            <a:pPr algn="ctr"/>
            <a:r>
              <a:rPr lang="en-US" sz="4000" b="1" u="sng" dirty="0" smtClean="0"/>
              <a:t>Formula</a:t>
            </a:r>
            <a:endParaRPr lang="en-US" sz="4000" b="1" u="sng" dirty="0"/>
          </a:p>
        </p:txBody>
      </p:sp>
      <p:sp>
        <p:nvSpPr>
          <p:cNvPr id="9" name="TextBox 8"/>
          <p:cNvSpPr txBox="1"/>
          <p:nvPr/>
        </p:nvSpPr>
        <p:spPr>
          <a:xfrm>
            <a:off x="76200" y="2438400"/>
            <a:ext cx="4142232" cy="3970318"/>
          </a:xfrm>
          <a:prstGeom prst="rect">
            <a:avLst/>
          </a:prstGeom>
          <a:noFill/>
        </p:spPr>
        <p:txBody>
          <a:bodyPr wrap="square" rtlCol="0">
            <a:spAutoFit/>
          </a:bodyPr>
          <a:lstStyle/>
          <a:p>
            <a:pPr algn="ctr"/>
            <a:r>
              <a:rPr lang="en-US" sz="3600" dirty="0" smtClean="0"/>
              <a:t>National pool of dollars that the Corporation for National and Community Service allocates across the country.</a:t>
            </a:r>
            <a:endParaRPr lang="en-US" sz="3600" dirty="0"/>
          </a:p>
        </p:txBody>
      </p:sp>
      <p:sp>
        <p:nvSpPr>
          <p:cNvPr id="10" name="TextBox 9"/>
          <p:cNvSpPr txBox="1"/>
          <p:nvPr/>
        </p:nvSpPr>
        <p:spPr>
          <a:xfrm>
            <a:off x="7973568" y="2746094"/>
            <a:ext cx="4142232" cy="1754326"/>
          </a:xfrm>
          <a:prstGeom prst="rect">
            <a:avLst/>
          </a:prstGeom>
          <a:noFill/>
        </p:spPr>
        <p:txBody>
          <a:bodyPr wrap="square" rtlCol="0">
            <a:spAutoFit/>
          </a:bodyPr>
          <a:lstStyle/>
          <a:p>
            <a:pPr algn="ctr"/>
            <a:r>
              <a:rPr lang="en-US" sz="3600" dirty="0" smtClean="0"/>
              <a:t>State pool of dollars that each state gets, including Nevada.</a:t>
            </a:r>
            <a:endParaRPr lang="en-US" sz="3600" dirty="0"/>
          </a:p>
        </p:txBody>
      </p:sp>
    </p:spTree>
    <p:extLst>
      <p:ext uri="{BB962C8B-B14F-4D97-AF65-F5344CB8AC3E}">
        <p14:creationId xmlns:p14="http://schemas.microsoft.com/office/powerpoint/2010/main" val="2023072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9296401" cy="1143000"/>
          </a:xfrm>
        </p:spPr>
        <p:txBody>
          <a:bodyPr>
            <a:noAutofit/>
          </a:bodyPr>
          <a:lstStyle/>
          <a:p>
            <a:r>
              <a:rPr lang="en-US" sz="6600" b="1" dirty="0" smtClean="0">
                <a:solidFill>
                  <a:schemeClr val="accent1">
                    <a:lumMod val="20000"/>
                    <a:lumOff val="80000"/>
                  </a:schemeClr>
                </a:solidFill>
                <a:latin typeface="Arial Narrow" pitchFamily="34" charset="0"/>
              </a:rPr>
              <a:t>2018-2019 2-Stage Process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Rounded Rectangle 6"/>
          <p:cNvSpPr/>
          <p:nvPr/>
        </p:nvSpPr>
        <p:spPr>
          <a:xfrm>
            <a:off x="734752" y="3124200"/>
            <a:ext cx="4206899" cy="2514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5400" b="1" dirty="0" smtClean="0">
                <a:solidFill>
                  <a:schemeClr val="tx1"/>
                </a:solidFill>
              </a:rPr>
              <a:t>Pre-Narrative Application</a:t>
            </a:r>
            <a:endParaRPr lang="en-US" sz="5400" b="1" dirty="0">
              <a:solidFill>
                <a:schemeClr val="tx1"/>
              </a:solidFill>
            </a:endParaRPr>
          </a:p>
        </p:txBody>
      </p:sp>
      <p:sp>
        <p:nvSpPr>
          <p:cNvPr id="8" name="Rounded Rectangle 7"/>
          <p:cNvSpPr/>
          <p:nvPr/>
        </p:nvSpPr>
        <p:spPr>
          <a:xfrm>
            <a:off x="6781800" y="3124200"/>
            <a:ext cx="4206899" cy="2514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5400" b="1" dirty="0" smtClean="0">
                <a:solidFill>
                  <a:schemeClr val="tx1"/>
                </a:solidFill>
              </a:rPr>
              <a:t>Full Narrative Application</a:t>
            </a:r>
            <a:endParaRPr lang="en-US" sz="5400" b="1" dirty="0">
              <a:solidFill>
                <a:schemeClr val="tx1"/>
              </a:solidFill>
            </a:endParaRPr>
          </a:p>
        </p:txBody>
      </p:sp>
      <p:sp>
        <p:nvSpPr>
          <p:cNvPr id="10" name="Curved Down Arrow 9"/>
          <p:cNvSpPr/>
          <p:nvPr/>
        </p:nvSpPr>
        <p:spPr>
          <a:xfrm>
            <a:off x="3276600" y="2087564"/>
            <a:ext cx="5334000" cy="1036636"/>
          </a:xfrm>
          <a:prstGeom prst="curvedDownArrow">
            <a:avLst>
              <a:gd name="adj1" fmla="val 21305"/>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1752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400" b="1" dirty="0" smtClean="0">
                <a:solidFill>
                  <a:schemeClr val="accent1">
                    <a:lumMod val="20000"/>
                    <a:lumOff val="80000"/>
                  </a:schemeClr>
                </a:solidFill>
                <a:latin typeface="Arial Narrow" pitchFamily="34" charset="0"/>
              </a:rPr>
              <a:t>2018 </a:t>
            </a:r>
            <a:r>
              <a:rPr lang="en-US" sz="6400" b="1" dirty="0" smtClean="0">
                <a:solidFill>
                  <a:schemeClr val="accent1">
                    <a:lumMod val="20000"/>
                    <a:lumOff val="80000"/>
                  </a:schemeClr>
                </a:solidFill>
                <a:latin typeface="Arial Narrow" pitchFamily="34" charset="0"/>
              </a:rPr>
              <a:t>– </a:t>
            </a:r>
            <a:r>
              <a:rPr lang="en-US" sz="6400" b="1" dirty="0" smtClean="0">
                <a:solidFill>
                  <a:schemeClr val="accent1">
                    <a:lumMod val="20000"/>
                    <a:lumOff val="80000"/>
                  </a:schemeClr>
                </a:solidFill>
                <a:latin typeface="Arial Narrow" pitchFamily="34" charset="0"/>
              </a:rPr>
              <a:t>2019 </a:t>
            </a:r>
            <a:r>
              <a:rPr lang="en-US" sz="6400" b="1" dirty="0" smtClean="0">
                <a:solidFill>
                  <a:schemeClr val="accent1">
                    <a:lumMod val="20000"/>
                    <a:lumOff val="80000"/>
                  </a:schemeClr>
                </a:solidFill>
                <a:latin typeface="Arial Narrow" pitchFamily="34" charset="0"/>
              </a:rPr>
              <a:t>Grant Process</a:t>
            </a:r>
            <a:endParaRPr lang="en-US" sz="64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2819400" y="1467255"/>
            <a:ext cx="6172200" cy="646331"/>
          </a:xfrm>
          <a:prstGeom prst="rect">
            <a:avLst/>
          </a:prstGeom>
          <a:noFill/>
        </p:spPr>
        <p:txBody>
          <a:bodyPr wrap="square" rtlCol="0">
            <a:spAutoFit/>
          </a:bodyPr>
          <a:lstStyle/>
          <a:p>
            <a:pPr algn="ctr"/>
            <a:r>
              <a:rPr lang="en-US" sz="3600" b="1" dirty="0" smtClean="0"/>
              <a:t>Competitive Funding Timeline</a:t>
            </a:r>
            <a:endParaRPr lang="en-US" sz="3600" b="1" dirty="0"/>
          </a:p>
        </p:txBody>
      </p:sp>
      <p:sp>
        <p:nvSpPr>
          <p:cNvPr id="3" name="TextBox 2"/>
          <p:cNvSpPr txBox="1"/>
          <p:nvPr/>
        </p:nvSpPr>
        <p:spPr>
          <a:xfrm>
            <a:off x="381000" y="2261175"/>
            <a:ext cx="11049000" cy="4368225"/>
          </a:xfrm>
          <a:prstGeom prst="rect">
            <a:avLst/>
          </a:prstGeom>
          <a:noFill/>
        </p:spPr>
        <p:txBody>
          <a:bodyPr wrap="square" rtlCol="0">
            <a:spAutoFit/>
          </a:bodyPr>
          <a:lstStyle/>
          <a:p>
            <a:endParaRPr lang="en-US" dirty="0"/>
          </a:p>
        </p:txBody>
      </p:sp>
      <p:graphicFrame>
        <p:nvGraphicFramePr>
          <p:cNvPr id="9" name="Diagram 8"/>
          <p:cNvGraphicFramePr/>
          <p:nvPr>
            <p:extLst>
              <p:ext uri="{D42A27DB-BD31-4B8C-83A1-F6EECF244321}">
                <p14:modId xmlns:p14="http://schemas.microsoft.com/office/powerpoint/2010/main" val="1580272661"/>
              </p:ext>
            </p:extLst>
          </p:nvPr>
        </p:nvGraphicFramePr>
        <p:xfrm>
          <a:off x="0" y="1892587"/>
          <a:ext cx="12192000" cy="49654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60122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400" b="1" dirty="0" smtClean="0">
                <a:solidFill>
                  <a:schemeClr val="accent1">
                    <a:lumMod val="20000"/>
                    <a:lumOff val="80000"/>
                  </a:schemeClr>
                </a:solidFill>
                <a:latin typeface="Arial Narrow" pitchFamily="34" charset="0"/>
              </a:rPr>
              <a:t>2017 – 2018 Grant Process</a:t>
            </a:r>
            <a:endParaRPr lang="en-US" sz="64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2819400" y="1467255"/>
            <a:ext cx="6172200" cy="646331"/>
          </a:xfrm>
          <a:prstGeom prst="rect">
            <a:avLst/>
          </a:prstGeom>
          <a:noFill/>
        </p:spPr>
        <p:txBody>
          <a:bodyPr wrap="square" rtlCol="0">
            <a:spAutoFit/>
          </a:bodyPr>
          <a:lstStyle/>
          <a:p>
            <a:pPr algn="ctr"/>
            <a:r>
              <a:rPr lang="en-US" sz="3600" b="1" dirty="0" smtClean="0"/>
              <a:t>Formula Funding Timeline</a:t>
            </a:r>
            <a:endParaRPr lang="en-US" sz="3600" b="1" dirty="0"/>
          </a:p>
        </p:txBody>
      </p:sp>
      <p:graphicFrame>
        <p:nvGraphicFramePr>
          <p:cNvPr id="8" name="Diagram 7"/>
          <p:cNvGraphicFramePr/>
          <p:nvPr>
            <p:extLst>
              <p:ext uri="{D42A27DB-BD31-4B8C-83A1-F6EECF244321}">
                <p14:modId xmlns:p14="http://schemas.microsoft.com/office/powerpoint/2010/main" val="348221799"/>
              </p:ext>
            </p:extLst>
          </p:nvPr>
        </p:nvGraphicFramePr>
        <p:xfrm>
          <a:off x="0" y="1905000"/>
          <a:ext cx="12192000" cy="52435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233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a:solidFill>
                  <a:schemeClr val="accent1">
                    <a:lumMod val="20000"/>
                    <a:lumOff val="80000"/>
                  </a:schemeClr>
                </a:solidFill>
                <a:latin typeface="Arial Narrow" pitchFamily="34" charset="0"/>
              </a:rPr>
              <a:t>Guest Speakers</a:t>
            </a:r>
          </a:p>
        </p:txBody>
      </p:sp>
      <p:pic>
        <p:nvPicPr>
          <p:cNvPr id="4" name="Picture 3" descr="new_block_logo.png"/>
          <p:cNvPicPr>
            <a:picLocks noChangeAspect="1"/>
          </p:cNvPicPr>
          <p:nvPr/>
        </p:nvPicPr>
        <p:blipFill>
          <a:blip r:embed="rId3" cstate="print"/>
          <a:stretch>
            <a:fillRect/>
          </a:stretch>
        </p:blipFill>
        <p:spPr>
          <a:xfrm>
            <a:off x="152400" y="28074"/>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012" y="-18131"/>
            <a:ext cx="1524001" cy="1524001"/>
          </a:xfrm>
          <a:prstGeom prst="rect">
            <a:avLst/>
          </a:prstGeom>
        </p:spPr>
      </p:pic>
      <p:sp>
        <p:nvSpPr>
          <p:cNvPr id="7" name="Content Placeholder 16"/>
          <p:cNvSpPr>
            <a:spLocks noGrp="1"/>
          </p:cNvSpPr>
          <p:nvPr/>
        </p:nvSpPr>
        <p:spPr>
          <a:xfrm>
            <a:off x="2438400" y="5238604"/>
            <a:ext cx="2590800" cy="1466997"/>
          </a:xfrm>
          <a:prstGeom prst="rect">
            <a:avLst/>
          </a:prstGeom>
        </p:spPr>
        <p:txBody>
          <a:bodyPr vert="horz" lIns="59556" tIns="29778" rIns="59556" bIns="29778" rtlCol="0">
            <a:noAutofit/>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sz="3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Wingdings" panose="05000000000000000000" pitchFamily="2" charset="2"/>
              <a:buChar char="§"/>
              <a:defRPr sz="2800" kern="1200">
                <a:solidFill>
                  <a:schemeClr val="tx1"/>
                </a:solidFill>
                <a:latin typeface="+mj-lt"/>
                <a:ea typeface="+mn-ea"/>
                <a:cs typeface="+mn-cs"/>
              </a:defRPr>
            </a:lvl3pPr>
            <a:lvl4pPr marL="1657350" indent="-285750" algn="l" defTabSz="914400" rtl="0" eaLnBrk="1" latinLnBrk="0" hangingPunct="1">
              <a:lnSpc>
                <a:spcPct val="90000"/>
              </a:lnSpc>
              <a:spcBef>
                <a:spcPts val="500"/>
              </a:spcBef>
              <a:buClr>
                <a:schemeClr val="accent1">
                  <a:lumMod val="75000"/>
                </a:schemeClr>
              </a:buClr>
              <a:buFont typeface="Wingdings" panose="05000000000000000000" pitchFamily="2" charset="2"/>
              <a:buChar char="§"/>
              <a:defRPr sz="2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Wingdings" panose="05000000000000000000" pitchFamily="2" charset="2"/>
              <a:buChar char="§"/>
              <a:defRPr sz="2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Amy Salinas</a:t>
            </a:r>
          </a:p>
          <a:p>
            <a:pPr marL="0" indent="0" algn="ctr">
              <a:buNone/>
            </a:pPr>
            <a:r>
              <a:rPr lang="en-US" sz="2400" dirty="0"/>
              <a:t>On3Learn</a:t>
            </a:r>
          </a:p>
          <a:p>
            <a:pPr marL="0" indent="0" algn="ctr">
              <a:buNone/>
            </a:pPr>
            <a:r>
              <a:rPr lang="en-US" sz="2400" dirty="0"/>
              <a:t>Austin, TX</a:t>
            </a:r>
          </a:p>
          <a:p>
            <a:endParaRPr lang="en-US" sz="3600" dirty="0"/>
          </a:p>
        </p:txBody>
      </p:sp>
      <p:pic>
        <p:nvPicPr>
          <p:cNvPr id="8" name="Picture 7"/>
          <p:cNvPicPr>
            <a:picLocks noGrp="1" noChangeAspect="1"/>
          </p:cNvPicPr>
          <p:nvPr/>
        </p:nvPicPr>
        <p:blipFill>
          <a:blip r:embed="rId5" cstate="print">
            <a:grayscl/>
            <a:extLst>
              <a:ext uri="{28A0092B-C50C-407E-A947-70E740481C1C}">
                <a14:useLocalDpi xmlns:a14="http://schemas.microsoft.com/office/drawing/2010/main" val="0"/>
              </a:ext>
            </a:extLst>
          </a:blip>
          <a:srcRect t="16250" b="16250"/>
          <a:stretch>
            <a:fillRect/>
          </a:stretch>
        </p:blipFill>
        <p:spPr>
          <a:xfrm>
            <a:off x="2438400" y="1925230"/>
            <a:ext cx="2590800" cy="3108959"/>
          </a:xfrm>
          <a:prstGeom prst="rect">
            <a:avLst/>
          </a:prstGeom>
          <a:ln w="41275">
            <a:solidFill>
              <a:schemeClr val="tx1"/>
            </a:solidFill>
          </a:ln>
        </p:spPr>
      </p:pic>
      <p:sp>
        <p:nvSpPr>
          <p:cNvPr id="9" name="TextBox 8"/>
          <p:cNvSpPr txBox="1"/>
          <p:nvPr/>
        </p:nvSpPr>
        <p:spPr>
          <a:xfrm>
            <a:off x="6816169" y="5275184"/>
            <a:ext cx="2486578" cy="1569660"/>
          </a:xfrm>
          <a:prstGeom prst="rect">
            <a:avLst/>
          </a:prstGeom>
          <a:noFill/>
        </p:spPr>
        <p:txBody>
          <a:bodyPr wrap="none" rtlCol="0">
            <a:spAutoFit/>
          </a:bodyPr>
          <a:lstStyle/>
          <a:p>
            <a:pPr algn="ctr"/>
            <a:r>
              <a:rPr lang="en-US" sz="2800" dirty="0"/>
              <a:t>Jennifer Cowart</a:t>
            </a:r>
          </a:p>
          <a:p>
            <a:pPr algn="ctr"/>
            <a:r>
              <a:rPr lang="en-US" sz="2400" dirty="0"/>
              <a:t>On3Learn</a:t>
            </a:r>
          </a:p>
          <a:p>
            <a:pPr algn="ctr"/>
            <a:r>
              <a:rPr lang="en-US" sz="2400" dirty="0"/>
              <a:t>Austin, TX</a:t>
            </a:r>
          </a:p>
          <a:p>
            <a:endParaRPr lang="en-US" sz="2000" dirty="0"/>
          </a:p>
        </p:txBody>
      </p:sp>
      <p:pic>
        <p:nvPicPr>
          <p:cNvPr id="10" name="Picture 2" descr="Inline imag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69" r="12931"/>
          <a:stretch/>
        </p:blipFill>
        <p:spPr bwMode="auto">
          <a:xfrm>
            <a:off x="6504977" y="1877196"/>
            <a:ext cx="3108959" cy="3108959"/>
          </a:xfrm>
          <a:prstGeom prst="rect">
            <a:avLst/>
          </a:prstGeom>
          <a:noFill/>
          <a:ln w="41275" cmpd="sng">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9296401" cy="1143000"/>
          </a:xfrm>
        </p:spPr>
        <p:txBody>
          <a:bodyPr>
            <a:noAutofit/>
          </a:bodyPr>
          <a:lstStyle/>
          <a:p>
            <a:r>
              <a:rPr lang="en-US" sz="6600" b="1" dirty="0" err="1" smtClean="0">
                <a:solidFill>
                  <a:schemeClr val="accent1">
                    <a:lumMod val="20000"/>
                    <a:lumOff val="80000"/>
                  </a:schemeClr>
                </a:solidFill>
                <a:latin typeface="Arial Narrow" pitchFamily="34" charset="0"/>
              </a:rPr>
              <a:t>eGrants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11" name="Content Placeholder 6"/>
          <p:cNvSpPr>
            <a:spLocks noGrp="1"/>
          </p:cNvSpPr>
          <p:nvPr>
            <p:ph sz="quarter" idx="4294967295"/>
          </p:nvPr>
        </p:nvSpPr>
        <p:spPr>
          <a:xfrm>
            <a:off x="410816" y="1818515"/>
            <a:ext cx="11049000" cy="4449764"/>
          </a:xfrm>
          <a:prstGeom prst="rect">
            <a:avLst/>
          </a:prstGeom>
        </p:spPr>
        <p:txBody>
          <a:bodyPr>
            <a:normAutofit/>
          </a:bodyPr>
          <a:lstStyle/>
          <a:p>
            <a:r>
              <a:rPr lang="en-US" dirty="0" smtClean="0">
                <a:latin typeface="Arial" panose="020B0604020202020204" pitchFamily="34" charset="0"/>
                <a:cs typeface="Arial" panose="020B0604020202020204" pitchFamily="34" charset="0"/>
              </a:rPr>
              <a:t>web-based </a:t>
            </a:r>
            <a:r>
              <a:rPr lang="en-US" dirty="0">
                <a:latin typeface="Arial" panose="020B0604020202020204" pitchFamily="34" charset="0"/>
                <a:cs typeface="Arial" panose="020B0604020202020204" pitchFamily="34" charset="0"/>
              </a:rPr>
              <a:t>system </a:t>
            </a:r>
            <a:r>
              <a:rPr lang="en-US" dirty="0" smtClean="0">
                <a:latin typeface="Arial" panose="020B0604020202020204" pitchFamily="34" charset="0"/>
                <a:cs typeface="Arial" panose="020B0604020202020204" pitchFamily="34" charset="0"/>
              </a:rPr>
              <a:t>used </a:t>
            </a:r>
            <a:r>
              <a:rPr lang="en-US" dirty="0">
                <a:latin typeface="Arial" panose="020B0604020202020204" pitchFamily="34" charset="0"/>
                <a:cs typeface="Arial" panose="020B0604020202020204" pitchFamily="34" charset="0"/>
              </a:rPr>
              <a:t>by the Corporation for National and Community Service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submission </a:t>
            </a:r>
            <a:r>
              <a:rPr lang="en-US" dirty="0">
                <a:latin typeface="Arial" panose="020B0604020202020204" pitchFamily="34" charset="0"/>
                <a:cs typeface="Arial" panose="020B0604020202020204" pitchFamily="34" charset="0"/>
              </a:rPr>
              <a:t>and tracking of grant applications.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applicants must create an </a:t>
            </a:r>
            <a:r>
              <a:rPr lang="en-US" dirty="0" err="1">
                <a:latin typeface="Arial" panose="020B0604020202020204" pitchFamily="34" charset="0"/>
                <a:cs typeface="Arial" panose="020B0604020202020204" pitchFamily="34" charset="0"/>
              </a:rPr>
              <a:t>eGrants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account.</a:t>
            </a:r>
          </a:p>
          <a:p>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information and to create an </a:t>
            </a:r>
            <a:r>
              <a:rPr lang="en-US" dirty="0" smtClean="0">
                <a:latin typeface="Arial" panose="020B0604020202020204" pitchFamily="34" charset="0"/>
                <a:cs typeface="Arial" panose="020B0604020202020204" pitchFamily="34" charset="0"/>
              </a:rPr>
              <a:t>account, visit </a:t>
            </a:r>
            <a:r>
              <a:rPr lang="en-US" dirty="0">
                <a:latin typeface="Arial" panose="020B0604020202020204" pitchFamily="34" charset="0"/>
                <a:cs typeface="Arial" panose="020B0604020202020204" pitchFamily="34" charset="0"/>
                <a:hlinkClick r:id="rId5"/>
              </a:rPr>
              <a:t>http://</a:t>
            </a:r>
            <a:r>
              <a:rPr lang="en-US" dirty="0" smtClean="0">
                <a:latin typeface="Arial" panose="020B0604020202020204" pitchFamily="34" charset="0"/>
                <a:cs typeface="Arial" panose="020B0604020202020204" pitchFamily="34" charset="0"/>
                <a:hlinkClick r:id="rId5"/>
              </a:rPr>
              <a:t>www.nationalservice.gov/build-your-capacity/grants/egrants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229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Application Types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graphicFrame>
        <p:nvGraphicFramePr>
          <p:cNvPr id="3" name="Diagram 2"/>
          <p:cNvGraphicFramePr/>
          <p:nvPr>
            <p:extLst>
              <p:ext uri="{D42A27DB-BD31-4B8C-83A1-F6EECF244321}">
                <p14:modId xmlns:p14="http://schemas.microsoft.com/office/powerpoint/2010/main" val="893930783"/>
              </p:ext>
            </p:extLst>
          </p:nvPr>
        </p:nvGraphicFramePr>
        <p:xfrm>
          <a:off x="151082" y="1798639"/>
          <a:ext cx="11812318" cy="47545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0437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Program Types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Oval 2"/>
          <p:cNvSpPr/>
          <p:nvPr/>
        </p:nvSpPr>
        <p:spPr>
          <a:xfrm>
            <a:off x="19049" y="1600200"/>
            <a:ext cx="2876551" cy="256032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solidFill>
                  <a:schemeClr val="tx1"/>
                </a:solidFill>
              </a:rPr>
              <a:t>Full Operational Program</a:t>
            </a:r>
            <a:endParaRPr lang="en-US" sz="2800" b="1" dirty="0">
              <a:solidFill>
                <a:schemeClr val="tx1"/>
              </a:solidFill>
            </a:endParaRPr>
          </a:p>
        </p:txBody>
      </p:sp>
      <p:sp>
        <p:nvSpPr>
          <p:cNvPr id="8" name="Oval 7"/>
          <p:cNvSpPr/>
          <p:nvPr/>
        </p:nvSpPr>
        <p:spPr>
          <a:xfrm>
            <a:off x="3124200" y="1622287"/>
            <a:ext cx="2895600" cy="25603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solidFill>
                  <a:schemeClr val="tx1"/>
                </a:solidFill>
              </a:rPr>
              <a:t>Professional Corps Program</a:t>
            </a:r>
            <a:endParaRPr lang="en-US" sz="2800" b="1" dirty="0">
              <a:solidFill>
                <a:schemeClr val="tx1"/>
              </a:solidFill>
            </a:endParaRPr>
          </a:p>
        </p:txBody>
      </p:sp>
      <p:sp>
        <p:nvSpPr>
          <p:cNvPr id="10" name="Oval 9"/>
          <p:cNvSpPr/>
          <p:nvPr/>
        </p:nvSpPr>
        <p:spPr>
          <a:xfrm>
            <a:off x="6248400" y="1547876"/>
            <a:ext cx="2743201" cy="25603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schemeClr val="tx1"/>
                </a:solidFill>
              </a:rPr>
              <a:t>Education Award Program</a:t>
            </a:r>
            <a:endParaRPr lang="en-US" sz="2800" b="1" dirty="0">
              <a:solidFill>
                <a:schemeClr val="tx1"/>
              </a:solidFill>
            </a:endParaRPr>
          </a:p>
        </p:txBody>
      </p:sp>
      <p:sp>
        <p:nvSpPr>
          <p:cNvPr id="7" name="TextBox 6"/>
          <p:cNvSpPr txBox="1"/>
          <p:nvPr/>
        </p:nvSpPr>
        <p:spPr>
          <a:xfrm>
            <a:off x="2895601" y="4189675"/>
            <a:ext cx="3429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Places </a:t>
            </a:r>
            <a:r>
              <a:rPr lang="en-US" sz="2000" dirty="0"/>
              <a:t>qualified professionals in communities with an inadequate number of such </a:t>
            </a:r>
            <a:r>
              <a:rPr lang="en-US" sz="2000" dirty="0" smtClean="0"/>
              <a:t>professionals - Utilizes professionals (teachers, doctors, lawyers, etc.) as AmeriCorps members -</a:t>
            </a:r>
            <a:endParaRPr lang="en-US" sz="2000" dirty="0"/>
          </a:p>
        </p:txBody>
      </p:sp>
      <p:sp>
        <p:nvSpPr>
          <p:cNvPr id="12" name="TextBox 11"/>
          <p:cNvSpPr txBox="1"/>
          <p:nvPr/>
        </p:nvSpPr>
        <p:spPr>
          <a:xfrm>
            <a:off x="6248400" y="4286706"/>
            <a:ext cx="274320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Provides members with only an education award</a:t>
            </a:r>
            <a:endParaRPr lang="en-US" sz="2400" dirty="0"/>
          </a:p>
        </p:txBody>
      </p:sp>
      <p:sp>
        <p:nvSpPr>
          <p:cNvPr id="11" name="TextBox 10"/>
          <p:cNvSpPr txBox="1"/>
          <p:nvPr/>
        </p:nvSpPr>
        <p:spPr>
          <a:xfrm>
            <a:off x="247649" y="4262120"/>
            <a:ext cx="37719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Most </a:t>
            </a:r>
            <a:r>
              <a:rPr lang="en-US" sz="2400" dirty="0" smtClean="0"/>
              <a:t>programs</a:t>
            </a:r>
            <a:endParaRPr lang="en-US" sz="2400" dirty="0"/>
          </a:p>
        </p:txBody>
      </p:sp>
      <p:sp>
        <p:nvSpPr>
          <p:cNvPr id="13" name="Oval 12"/>
          <p:cNvSpPr/>
          <p:nvPr/>
        </p:nvSpPr>
        <p:spPr>
          <a:xfrm>
            <a:off x="9296400" y="1517714"/>
            <a:ext cx="2743201" cy="256032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smtClean="0">
                <a:solidFill>
                  <a:schemeClr val="tx1"/>
                </a:solidFill>
              </a:rPr>
              <a:t>Planning Grants</a:t>
            </a:r>
            <a:endParaRPr lang="en-US" sz="2800" b="1" dirty="0">
              <a:solidFill>
                <a:schemeClr val="tx1"/>
              </a:solidFill>
            </a:endParaRPr>
          </a:p>
        </p:txBody>
      </p:sp>
      <p:sp>
        <p:nvSpPr>
          <p:cNvPr id="14" name="TextBox 13"/>
          <p:cNvSpPr txBox="1"/>
          <p:nvPr/>
        </p:nvSpPr>
        <p:spPr>
          <a:xfrm>
            <a:off x="8857488" y="4182607"/>
            <a:ext cx="33528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Do not provide AmeriCorps members</a:t>
            </a:r>
          </a:p>
          <a:p>
            <a:pPr marL="285750" indent="-285750">
              <a:buFont typeface="Arial" panose="020B0604020202020204" pitchFamily="34" charset="0"/>
              <a:buChar char="•"/>
            </a:pPr>
            <a:r>
              <a:rPr lang="en-US" sz="2000" dirty="0" smtClean="0"/>
              <a:t>Initial funding (up to $75,000) to support current staff or hire additional staff to plan the proposed AmeriCorps program</a:t>
            </a:r>
            <a:endParaRPr lang="en-US" sz="2000" dirty="0"/>
          </a:p>
        </p:txBody>
      </p:sp>
    </p:spTree>
    <p:extLst>
      <p:ext uri="{BB962C8B-B14F-4D97-AF65-F5344CB8AC3E}">
        <p14:creationId xmlns:p14="http://schemas.microsoft.com/office/powerpoint/2010/main" val="2240984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Current Landscape</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9" name="Up Arrow Callout 8"/>
          <p:cNvSpPr/>
          <p:nvPr/>
        </p:nvSpPr>
        <p:spPr>
          <a:xfrm>
            <a:off x="167640" y="2819400"/>
            <a:ext cx="3383280" cy="3733800"/>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solidFill>
                  <a:schemeClr val="tx1"/>
                </a:solidFill>
              </a:rPr>
              <a:t>Increased Competition</a:t>
            </a:r>
            <a:endParaRPr lang="en-US" sz="4400" b="1" dirty="0">
              <a:solidFill>
                <a:schemeClr val="tx1"/>
              </a:solidFill>
            </a:endParaRPr>
          </a:p>
        </p:txBody>
      </p:sp>
      <p:sp>
        <p:nvSpPr>
          <p:cNvPr id="13" name="Up Arrow Callout 12"/>
          <p:cNvSpPr/>
          <p:nvPr/>
        </p:nvSpPr>
        <p:spPr>
          <a:xfrm>
            <a:off x="4008120" y="2286000"/>
            <a:ext cx="3383280" cy="42672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solidFill>
                  <a:schemeClr val="tx1"/>
                </a:solidFill>
              </a:rPr>
              <a:t>Increased Expectations</a:t>
            </a:r>
            <a:endParaRPr lang="en-US" sz="4400" b="1" dirty="0">
              <a:solidFill>
                <a:schemeClr val="tx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438" y="1524000"/>
            <a:ext cx="4754562" cy="4754562"/>
          </a:xfrm>
          <a:prstGeom prst="rect">
            <a:avLst/>
          </a:prstGeom>
        </p:spPr>
      </p:pic>
      <p:sp>
        <p:nvSpPr>
          <p:cNvPr id="15" name="TextBox 14"/>
          <p:cNvSpPr txBox="1"/>
          <p:nvPr/>
        </p:nvSpPr>
        <p:spPr>
          <a:xfrm>
            <a:off x="7620000" y="4876800"/>
            <a:ext cx="4572000" cy="1938992"/>
          </a:xfrm>
          <a:prstGeom prst="rect">
            <a:avLst/>
          </a:prstGeom>
          <a:noFill/>
        </p:spPr>
        <p:txBody>
          <a:bodyPr wrap="square" rtlCol="0">
            <a:spAutoFit/>
          </a:bodyPr>
          <a:lstStyle/>
          <a:p>
            <a:pPr algn="ctr"/>
            <a:r>
              <a:rPr lang="en-US" sz="4000" b="1" dirty="0" smtClean="0"/>
              <a:t>Strong emphasis on program focus and design</a:t>
            </a:r>
            <a:endParaRPr lang="en-US" sz="4000" b="1" dirty="0"/>
          </a:p>
        </p:txBody>
      </p:sp>
    </p:spTree>
    <p:extLst>
      <p:ext uri="{BB962C8B-B14F-4D97-AF65-F5344CB8AC3E}">
        <p14:creationId xmlns:p14="http://schemas.microsoft.com/office/powerpoint/2010/main" val="4150664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9296401" cy="1143000"/>
          </a:xfrm>
        </p:spPr>
        <p:txBody>
          <a:bodyPr>
            <a:noAutofit/>
          </a:bodyPr>
          <a:lstStyle/>
          <a:p>
            <a:r>
              <a:rPr lang="en-US" sz="6600" b="1" dirty="0" smtClean="0">
                <a:solidFill>
                  <a:schemeClr val="accent1">
                    <a:lumMod val="20000"/>
                    <a:lumOff val="80000"/>
                  </a:schemeClr>
                </a:solidFill>
                <a:latin typeface="Arial Narrow" pitchFamily="34" charset="0"/>
              </a:rPr>
              <a:t>2018-2019 2-Stage Process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Rounded Rectangle 6"/>
          <p:cNvSpPr/>
          <p:nvPr/>
        </p:nvSpPr>
        <p:spPr>
          <a:xfrm>
            <a:off x="734752" y="3124200"/>
            <a:ext cx="4206899" cy="2514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5400" b="1" dirty="0" smtClean="0">
                <a:solidFill>
                  <a:schemeClr val="tx1"/>
                </a:solidFill>
              </a:rPr>
              <a:t>Pre-Narrative Application</a:t>
            </a:r>
            <a:endParaRPr lang="en-US" sz="5400" b="1" dirty="0">
              <a:solidFill>
                <a:schemeClr val="tx1"/>
              </a:solidFill>
            </a:endParaRPr>
          </a:p>
        </p:txBody>
      </p:sp>
      <p:sp>
        <p:nvSpPr>
          <p:cNvPr id="8" name="Rounded Rectangle 7"/>
          <p:cNvSpPr/>
          <p:nvPr/>
        </p:nvSpPr>
        <p:spPr>
          <a:xfrm>
            <a:off x="6781800" y="3124200"/>
            <a:ext cx="4206899" cy="2514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5400" b="1" dirty="0" smtClean="0">
                <a:solidFill>
                  <a:schemeClr val="tx1"/>
                </a:solidFill>
              </a:rPr>
              <a:t>Full Narrative Application</a:t>
            </a:r>
            <a:endParaRPr lang="en-US" sz="5400" b="1" dirty="0">
              <a:solidFill>
                <a:schemeClr val="tx1"/>
              </a:solidFill>
            </a:endParaRPr>
          </a:p>
        </p:txBody>
      </p:sp>
      <p:sp>
        <p:nvSpPr>
          <p:cNvPr id="10" name="Curved Down Arrow 9"/>
          <p:cNvSpPr/>
          <p:nvPr/>
        </p:nvSpPr>
        <p:spPr>
          <a:xfrm>
            <a:off x="3276600" y="2087564"/>
            <a:ext cx="5334000" cy="1036636"/>
          </a:xfrm>
          <a:prstGeom prst="curvedDownArrow">
            <a:avLst>
              <a:gd name="adj1" fmla="val 21305"/>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3453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457200" y="1981200"/>
            <a:ext cx="10515600" cy="3970318"/>
          </a:xfrm>
          <a:prstGeom prst="rect">
            <a:avLst/>
          </a:prstGeom>
          <a:noFill/>
        </p:spPr>
        <p:txBody>
          <a:bodyPr wrap="square" rtlCol="0">
            <a:spAutoFit/>
          </a:bodyPr>
          <a:lstStyle/>
          <a:p>
            <a:pPr marL="457200" indent="-457200">
              <a:buClr>
                <a:srgbClr val="FF0000"/>
              </a:buClr>
              <a:buFont typeface="+mj-lt"/>
              <a:buAutoNum type="alphaUcPeriod"/>
            </a:pPr>
            <a:r>
              <a:rPr lang="en-US" sz="3600" dirty="0" smtClean="0"/>
              <a:t>Executive Summary</a:t>
            </a:r>
          </a:p>
          <a:p>
            <a:pPr marL="457200" indent="-457200">
              <a:buClr>
                <a:srgbClr val="FF0000"/>
              </a:buClr>
              <a:buFont typeface="+mj-lt"/>
              <a:buAutoNum type="alphaUcPeriod"/>
            </a:pPr>
            <a:r>
              <a:rPr lang="en-US" sz="3600" dirty="0" smtClean="0"/>
              <a:t>Program Design (50%)</a:t>
            </a:r>
          </a:p>
          <a:p>
            <a:pPr marL="914400" lvl="1" indent="-457200">
              <a:buClr>
                <a:srgbClr val="FF0000"/>
              </a:buClr>
              <a:buFont typeface="+mj-lt"/>
              <a:buAutoNum type="arabicPeriod"/>
            </a:pPr>
            <a:r>
              <a:rPr lang="en-US" sz="3600" dirty="0" smtClean="0"/>
              <a:t>Need </a:t>
            </a:r>
            <a:r>
              <a:rPr lang="en-US" sz="3600" dirty="0" smtClean="0"/>
              <a:t>(4 </a:t>
            </a:r>
            <a:r>
              <a:rPr lang="en-US" sz="3600" dirty="0" smtClean="0"/>
              <a:t>points)</a:t>
            </a:r>
          </a:p>
          <a:p>
            <a:pPr marL="914400" lvl="1" indent="-457200">
              <a:buClr>
                <a:srgbClr val="FF0000"/>
              </a:buClr>
              <a:buFont typeface="+mj-lt"/>
              <a:buAutoNum type="arabicPeriod"/>
            </a:pPr>
            <a:r>
              <a:rPr lang="en-US" sz="3600" dirty="0" smtClean="0"/>
              <a:t>Theory </a:t>
            </a:r>
            <a:r>
              <a:rPr lang="en-US" sz="3600" dirty="0" smtClean="0"/>
              <a:t>of Change and Logic Model </a:t>
            </a:r>
            <a:r>
              <a:rPr lang="en-US" sz="3600" dirty="0" smtClean="0"/>
              <a:t>(24 </a:t>
            </a:r>
            <a:r>
              <a:rPr lang="en-US" sz="3600" dirty="0" smtClean="0"/>
              <a:t>points)</a:t>
            </a:r>
          </a:p>
          <a:p>
            <a:pPr marL="914400" lvl="1" indent="-457200">
              <a:buClr>
                <a:srgbClr val="FF0000"/>
              </a:buClr>
              <a:buFont typeface="+mj-lt"/>
              <a:buAutoNum type="arabicPeriod"/>
            </a:pPr>
            <a:r>
              <a:rPr lang="en-US" sz="3600" dirty="0" smtClean="0"/>
              <a:t>Evidence Base (12 points)</a:t>
            </a:r>
          </a:p>
          <a:p>
            <a:pPr marL="914400" lvl="1" indent="-457200">
              <a:buClr>
                <a:srgbClr val="FF0000"/>
              </a:buClr>
              <a:buFont typeface="+mj-lt"/>
              <a:buAutoNum type="arabicPeriod"/>
            </a:pPr>
            <a:r>
              <a:rPr lang="en-US" sz="3600" dirty="0" smtClean="0"/>
              <a:t>Notice Priority (3 points</a:t>
            </a:r>
            <a:r>
              <a:rPr lang="en-US" sz="3600" dirty="0" smtClean="0"/>
              <a:t>)</a:t>
            </a:r>
          </a:p>
          <a:p>
            <a:pPr marL="914400" lvl="1" indent="-457200">
              <a:buClr>
                <a:srgbClr val="FF0000"/>
              </a:buClr>
              <a:buFont typeface="+mj-lt"/>
              <a:buAutoNum type="arabicPeriod"/>
            </a:pPr>
            <a:r>
              <a:rPr lang="en-US" sz="3600" dirty="0"/>
              <a:t>Member Experience (7 </a:t>
            </a:r>
            <a:r>
              <a:rPr lang="en-US" sz="3600" dirty="0" smtClean="0"/>
              <a:t>points)</a:t>
            </a:r>
            <a:endParaRPr lang="en-US" sz="3600" dirty="0"/>
          </a:p>
        </p:txBody>
      </p:sp>
    </p:spTree>
    <p:extLst>
      <p:ext uri="{BB962C8B-B14F-4D97-AF65-F5344CB8AC3E}">
        <p14:creationId xmlns:p14="http://schemas.microsoft.com/office/powerpoint/2010/main" val="3189943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457200" y="1981200"/>
            <a:ext cx="10515600" cy="3970318"/>
          </a:xfrm>
          <a:prstGeom prst="rect">
            <a:avLst/>
          </a:prstGeom>
          <a:noFill/>
        </p:spPr>
        <p:txBody>
          <a:bodyPr wrap="square" rtlCol="0">
            <a:spAutoFit/>
          </a:bodyPr>
          <a:lstStyle/>
          <a:p>
            <a:pPr marL="742950" indent="-742950">
              <a:buClr>
                <a:srgbClr val="FF0000"/>
              </a:buClr>
              <a:buFont typeface="+mj-lt"/>
              <a:buAutoNum type="alphaUcPeriod" startAt="3"/>
            </a:pPr>
            <a:r>
              <a:rPr lang="en-US" sz="3600" dirty="0" smtClean="0"/>
              <a:t>Organizational Capability (25%)</a:t>
            </a:r>
          </a:p>
          <a:p>
            <a:pPr marL="1200150" lvl="1" indent="-742950">
              <a:buClr>
                <a:srgbClr val="FF0000"/>
              </a:buClr>
              <a:buFont typeface="+mj-lt"/>
              <a:buAutoNum type="arabicPeriod"/>
            </a:pPr>
            <a:r>
              <a:rPr lang="en-US" sz="3600" dirty="0" smtClean="0"/>
              <a:t>Organizational Background and Staffing (7 points)</a:t>
            </a:r>
          </a:p>
          <a:p>
            <a:pPr marL="1200150" lvl="1" indent="-742950">
              <a:buClr>
                <a:srgbClr val="FF0000"/>
              </a:buClr>
              <a:buFont typeface="+mj-lt"/>
              <a:buAutoNum type="arabicPeriod"/>
            </a:pPr>
            <a:r>
              <a:rPr lang="en-US" sz="3600" dirty="0" smtClean="0"/>
              <a:t>Complian</a:t>
            </a:r>
            <a:r>
              <a:rPr lang="en-US" sz="3600" dirty="0" smtClean="0"/>
              <a:t>ce and Accountability (8 points)</a:t>
            </a:r>
          </a:p>
          <a:p>
            <a:pPr marL="1200150" lvl="1" indent="-742950">
              <a:buClr>
                <a:srgbClr val="FF0000"/>
              </a:buClr>
              <a:buFont typeface="+mj-lt"/>
              <a:buAutoNum type="arabicPeriod"/>
            </a:pPr>
            <a:r>
              <a:rPr lang="en-US" sz="3600" dirty="0" smtClean="0"/>
              <a:t>Culture that Values Learning (8 points)</a:t>
            </a:r>
          </a:p>
          <a:p>
            <a:pPr marL="1200150" lvl="1" indent="-742950">
              <a:buClr>
                <a:srgbClr val="FF0000"/>
              </a:buClr>
              <a:buFont typeface="+mj-lt"/>
              <a:buAutoNum type="arabicPeriod"/>
            </a:pPr>
            <a:r>
              <a:rPr lang="en-US" sz="3600" dirty="0" smtClean="0"/>
              <a:t>Member Supervision (2 points)</a:t>
            </a:r>
          </a:p>
          <a:p>
            <a:pPr marL="742950" indent="-742950">
              <a:buClr>
                <a:srgbClr val="FF0000"/>
              </a:buClr>
              <a:buFont typeface="+mj-lt"/>
              <a:buAutoNum type="alphaUcPeriod" startAt="3"/>
            </a:pPr>
            <a:r>
              <a:rPr lang="en-US" sz="3600" dirty="0" smtClean="0"/>
              <a:t>Cost Effectiveness and Budget Adequacy (25%)</a:t>
            </a:r>
            <a:endParaRPr lang="en-US" sz="3600" dirty="0" smtClean="0"/>
          </a:p>
        </p:txBody>
      </p:sp>
      <p:sp>
        <p:nvSpPr>
          <p:cNvPr id="10"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2847322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TextBox 2"/>
          <p:cNvSpPr txBox="1"/>
          <p:nvPr/>
        </p:nvSpPr>
        <p:spPr>
          <a:xfrm>
            <a:off x="0" y="1600200"/>
            <a:ext cx="12192000" cy="4955203"/>
          </a:xfrm>
          <a:prstGeom prst="rect">
            <a:avLst/>
          </a:prstGeom>
          <a:noFill/>
        </p:spPr>
        <p:txBody>
          <a:bodyPr wrap="square" rtlCol="0">
            <a:spAutoFit/>
          </a:bodyPr>
          <a:lstStyle/>
          <a:p>
            <a:r>
              <a:rPr lang="en-US" sz="2800" b="1" u="sng" dirty="0" smtClean="0">
                <a:latin typeface="Arial" panose="020B0604020202020204" pitchFamily="34" charset="0"/>
                <a:cs typeface="Arial" panose="020B0604020202020204" pitchFamily="34" charset="0"/>
              </a:rPr>
              <a:t>Executive Summary – REQUIRED Format:</a:t>
            </a:r>
            <a:endParaRPr lang="en-US" sz="2800" dirty="0" smtClean="0">
              <a:latin typeface="Arial" panose="020B0604020202020204" pitchFamily="34" charset="0"/>
              <a:cs typeface="Arial" panose="020B0604020202020204" pitchFamily="34" charset="0"/>
            </a:endParaRPr>
          </a:p>
          <a:p>
            <a:endParaRPr lang="en-US" sz="2400" b="1" u="sng"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[name of the organization] proposes to have [number of ] AmeriCorps members who will [service activities the members will be doing] in [the locations the AmeriCorps members will serve].  At the end of the first program year, the AmeriCorps members will be responsible for [anticipated outcome of project].  In addition, the AmeriCorps members will leverage </a:t>
            </a:r>
            <a:r>
              <a:rPr lang="en-US"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number of leveraged volunteers, if applicable] who will be engaged in [what the leveraged volunteers will be doing].</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program will focus on the CNCS focus area(s) of [focus area(s)].  The CNCS investment of $[amount of request] will be matched with $[amount of projected match], $[amount of local, state, and federal funds] in public funding and $[amount of non-governmental funds] in private </a:t>
            </a:r>
            <a:r>
              <a:rPr lang="en-US" sz="2400" dirty="0" smtClean="0">
                <a:latin typeface="Arial" panose="020B0604020202020204" pitchFamily="34" charset="0"/>
                <a:cs typeface="Arial" panose="020B0604020202020204" pitchFamily="34" charset="0"/>
              </a:rPr>
              <a:t>funding.</a:t>
            </a:r>
            <a:endParaRPr lang="en-US" sz="24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1496044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457200" y="1981200"/>
            <a:ext cx="10515600" cy="3416320"/>
          </a:xfrm>
          <a:prstGeom prst="rect">
            <a:avLst/>
          </a:prstGeom>
          <a:noFill/>
        </p:spPr>
        <p:txBody>
          <a:bodyPr wrap="square" rtlCol="0">
            <a:spAutoFit/>
          </a:bodyPr>
          <a:lstStyle/>
          <a:p>
            <a:pPr marL="457200" indent="-457200">
              <a:buClr>
                <a:srgbClr val="FF0000"/>
              </a:buClr>
              <a:buFont typeface="+mj-lt"/>
              <a:buAutoNum type="alphaUcPeriod"/>
            </a:pPr>
            <a:r>
              <a:rPr lang="en-US" sz="3600" dirty="0" smtClean="0"/>
              <a:t>Program </a:t>
            </a:r>
            <a:r>
              <a:rPr lang="en-US" sz="3600" dirty="0" smtClean="0"/>
              <a:t>Design (50%)</a:t>
            </a:r>
          </a:p>
          <a:p>
            <a:pPr marL="914400" lvl="1" indent="-457200">
              <a:buClr>
                <a:srgbClr val="FF0000"/>
              </a:buClr>
              <a:buFont typeface="+mj-lt"/>
              <a:buAutoNum type="arabicPeriod"/>
            </a:pPr>
            <a:r>
              <a:rPr lang="en-US" sz="3600" dirty="0" smtClean="0"/>
              <a:t>Need </a:t>
            </a:r>
            <a:r>
              <a:rPr lang="en-US" sz="3600" dirty="0" smtClean="0"/>
              <a:t>(4 </a:t>
            </a:r>
            <a:r>
              <a:rPr lang="en-US" sz="3600" dirty="0" smtClean="0"/>
              <a:t>points)</a:t>
            </a:r>
          </a:p>
          <a:p>
            <a:pPr marL="914400" lvl="1" indent="-457200">
              <a:buClr>
                <a:srgbClr val="FF0000"/>
              </a:buClr>
              <a:buFont typeface="+mj-lt"/>
              <a:buAutoNum type="arabicPeriod"/>
            </a:pPr>
            <a:r>
              <a:rPr lang="en-US" sz="3600" dirty="0" smtClean="0"/>
              <a:t>Theory </a:t>
            </a:r>
            <a:r>
              <a:rPr lang="en-US" sz="3600" dirty="0" smtClean="0"/>
              <a:t>of Change and Logic Model </a:t>
            </a:r>
            <a:r>
              <a:rPr lang="en-US" sz="3600" dirty="0" smtClean="0"/>
              <a:t>(24 </a:t>
            </a:r>
            <a:r>
              <a:rPr lang="en-US" sz="3600" dirty="0" smtClean="0"/>
              <a:t>points)</a:t>
            </a:r>
          </a:p>
          <a:p>
            <a:pPr marL="914400" lvl="1" indent="-457200">
              <a:buClr>
                <a:srgbClr val="FF0000"/>
              </a:buClr>
              <a:buFont typeface="+mj-lt"/>
              <a:buAutoNum type="arabicPeriod"/>
            </a:pPr>
            <a:r>
              <a:rPr lang="en-US" sz="3600" dirty="0" smtClean="0"/>
              <a:t>Evidence Base (12 points)</a:t>
            </a:r>
          </a:p>
          <a:p>
            <a:pPr marL="914400" lvl="1" indent="-457200">
              <a:buClr>
                <a:srgbClr val="FF0000"/>
              </a:buClr>
              <a:buFont typeface="+mj-lt"/>
              <a:buAutoNum type="arabicPeriod"/>
            </a:pPr>
            <a:r>
              <a:rPr lang="en-US" sz="3600" dirty="0" smtClean="0"/>
              <a:t>Notice Priority (3 points</a:t>
            </a:r>
            <a:r>
              <a:rPr lang="en-US" sz="3600" dirty="0" smtClean="0"/>
              <a:t>)</a:t>
            </a:r>
          </a:p>
          <a:p>
            <a:pPr marL="914400" lvl="1" indent="-457200">
              <a:buClr>
                <a:srgbClr val="FF0000"/>
              </a:buClr>
              <a:buFont typeface="+mj-lt"/>
              <a:buAutoNum type="arabicPeriod"/>
            </a:pPr>
            <a:r>
              <a:rPr lang="en-US" sz="3600" dirty="0"/>
              <a:t>Member Experience (7 </a:t>
            </a:r>
            <a:r>
              <a:rPr lang="en-US" sz="3600" dirty="0" smtClean="0"/>
              <a:t>points)</a:t>
            </a:r>
            <a:endParaRPr lang="en-US" sz="3600" dirty="0"/>
          </a:p>
        </p:txBody>
      </p:sp>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870525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304800" y="1769455"/>
            <a:ext cx="7620000" cy="4770537"/>
          </a:xfrm>
          <a:prstGeom prst="rect">
            <a:avLst/>
          </a:prstGeom>
          <a:noFill/>
        </p:spPr>
        <p:txBody>
          <a:bodyPr wrap="square" rtlCol="0">
            <a:spAutoFit/>
          </a:bodyPr>
          <a:lstStyle/>
          <a:p>
            <a:r>
              <a:rPr lang="en-US" sz="4800" b="1" u="sng" dirty="0" smtClean="0"/>
              <a:t>Need (4 points)</a:t>
            </a:r>
            <a:endParaRPr lang="en-US" sz="4800" b="1" u="sng" dirty="0" smtClean="0"/>
          </a:p>
          <a:p>
            <a:pPr marL="466725" indent="-466725">
              <a:buClr>
                <a:srgbClr val="FF0000"/>
              </a:buClr>
              <a:buFont typeface="Wingdings" panose="05000000000000000000" pitchFamily="2" charset="2"/>
              <a:buChar char="§"/>
            </a:pPr>
            <a:endParaRPr lang="en-US" sz="3200" dirty="0" smtClean="0"/>
          </a:p>
          <a:p>
            <a:pPr marL="466725" indent="-466725">
              <a:buClr>
                <a:srgbClr val="FF0000"/>
              </a:buClr>
              <a:buFont typeface="Wingdings" panose="05000000000000000000" pitchFamily="2" charset="2"/>
              <a:buChar char="§"/>
            </a:pPr>
            <a:r>
              <a:rPr lang="en-US" sz="3200" dirty="0" smtClean="0"/>
              <a:t>How the community problem will be addressed by the program.</a:t>
            </a:r>
          </a:p>
          <a:p>
            <a:pPr marL="466725" indent="-466725">
              <a:buClr>
                <a:srgbClr val="FF0000"/>
              </a:buClr>
              <a:buFont typeface="Wingdings" panose="05000000000000000000" pitchFamily="2" charset="2"/>
              <a:buChar char="§"/>
            </a:pPr>
            <a:r>
              <a:rPr lang="en-US" sz="3200" dirty="0" smtClean="0"/>
              <a:t>How the community problem is prevalent and severe in communities where members will serve and the need has been well-documented with relevant data.</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2085804"/>
            <a:ext cx="3558540" cy="4137837"/>
          </a:xfrm>
          <a:prstGeom prst="rect">
            <a:avLst/>
          </a:prstGeom>
        </p:spPr>
      </p:pic>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1094923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a:solidFill>
                  <a:schemeClr val="accent1">
                    <a:lumMod val="20000"/>
                    <a:lumOff val="80000"/>
                  </a:schemeClr>
                </a:solidFill>
                <a:latin typeface="Arial Narrow" pitchFamily="34" charset="0"/>
              </a:rPr>
              <a:t>Webinars</a:t>
            </a:r>
          </a:p>
        </p:txBody>
      </p:sp>
      <p:pic>
        <p:nvPicPr>
          <p:cNvPr id="4" name="Picture 3" descr="new_block_logo.png"/>
          <p:cNvPicPr>
            <a:picLocks noChangeAspect="1"/>
          </p:cNvPicPr>
          <p:nvPr/>
        </p:nvPicPr>
        <p:blipFill>
          <a:blip r:embed="rId3" cstate="print"/>
          <a:stretch>
            <a:fillRect/>
          </a:stretch>
        </p:blipFill>
        <p:spPr>
          <a:xfrm>
            <a:off x="152400"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0"/>
            <a:ext cx="1524001" cy="15240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856" y="2048202"/>
            <a:ext cx="3055171" cy="2295197"/>
          </a:xfrm>
          <a:prstGeom prst="rect">
            <a:avLst/>
          </a:prstGeom>
        </p:spPr>
      </p:pic>
      <p:sp>
        <p:nvSpPr>
          <p:cNvPr id="10" name="TextBox 9"/>
          <p:cNvSpPr txBox="1"/>
          <p:nvPr/>
        </p:nvSpPr>
        <p:spPr>
          <a:xfrm>
            <a:off x="4038600" y="1752600"/>
            <a:ext cx="8153400" cy="4801314"/>
          </a:xfrm>
          <a:prstGeom prst="rect">
            <a:avLst/>
          </a:prstGeom>
          <a:noFill/>
        </p:spPr>
        <p:txBody>
          <a:bodyPr wrap="square" rtlCol="0">
            <a:spAutoFit/>
          </a:bodyPr>
          <a:lstStyle/>
          <a:p>
            <a:pPr marL="571500" indent="-571500">
              <a:buClr>
                <a:srgbClr val="FF0000"/>
              </a:buClr>
              <a:buFont typeface="Wingdings" panose="05000000000000000000" pitchFamily="2" charset="2"/>
              <a:buChar char="ü"/>
            </a:pPr>
            <a:r>
              <a:rPr lang="en-US" sz="3400" dirty="0"/>
              <a:t>October </a:t>
            </a:r>
            <a:r>
              <a:rPr lang="en-US" sz="3400" dirty="0" smtClean="0"/>
              <a:t>10 </a:t>
            </a:r>
            <a:r>
              <a:rPr lang="en-US" sz="3400" dirty="0"/>
              <a:t>– Understanding AmeriCorps and Determining </a:t>
            </a:r>
            <a:r>
              <a:rPr lang="en-US" sz="3400" dirty="0" smtClean="0"/>
              <a:t>Organization Fit</a:t>
            </a:r>
            <a:endParaRPr lang="en-US" sz="3400" dirty="0"/>
          </a:p>
          <a:p>
            <a:pPr marL="457200" indent="-457200">
              <a:buClr>
                <a:srgbClr val="FF0000"/>
              </a:buClr>
              <a:buFont typeface="Wingdings" panose="05000000000000000000" pitchFamily="2" charset="2"/>
              <a:buChar char="ü"/>
            </a:pPr>
            <a:r>
              <a:rPr lang="en-US" sz="3400" dirty="0"/>
              <a:t>October </a:t>
            </a:r>
            <a:r>
              <a:rPr lang="en-US" sz="3400" dirty="0" smtClean="0"/>
              <a:t>17 </a:t>
            </a:r>
            <a:r>
              <a:rPr lang="en-US" sz="3400" dirty="0"/>
              <a:t>– </a:t>
            </a:r>
            <a:r>
              <a:rPr lang="en-US" sz="3400" dirty="0" smtClean="0"/>
              <a:t>Developing Your Program Design and Logic Model – The Pre-Application Phase</a:t>
            </a:r>
            <a:endParaRPr lang="en-US" sz="3400" dirty="0"/>
          </a:p>
          <a:p>
            <a:pPr marL="457200" indent="-457200">
              <a:buClr>
                <a:srgbClr val="FF0000"/>
              </a:buClr>
              <a:buFont typeface="Wingdings" panose="05000000000000000000" pitchFamily="2" charset="2"/>
              <a:buChar char="ü"/>
            </a:pPr>
            <a:r>
              <a:rPr lang="en-US" sz="3400" dirty="0"/>
              <a:t>October </a:t>
            </a:r>
            <a:r>
              <a:rPr lang="en-US" sz="3400" dirty="0" smtClean="0"/>
              <a:t>24 </a:t>
            </a:r>
            <a:r>
              <a:rPr lang="en-US" sz="3400" dirty="0"/>
              <a:t>– Understanding the </a:t>
            </a:r>
            <a:r>
              <a:rPr lang="en-US" sz="3400" dirty="0" smtClean="0"/>
              <a:t>AmeriCorps Budget &amp; Budget Narrative</a:t>
            </a:r>
            <a:endParaRPr lang="en-US" sz="3400" dirty="0"/>
          </a:p>
          <a:p>
            <a:pPr marL="457200" indent="-457200">
              <a:buClr>
                <a:srgbClr val="FF0000"/>
              </a:buClr>
              <a:buFont typeface="Wingdings" panose="05000000000000000000" pitchFamily="2" charset="2"/>
              <a:buChar char="§"/>
            </a:pPr>
            <a:r>
              <a:rPr lang="en-US" sz="3400" dirty="0"/>
              <a:t>October </a:t>
            </a:r>
            <a:r>
              <a:rPr lang="en-US" sz="3400" dirty="0" smtClean="0"/>
              <a:t>31 </a:t>
            </a:r>
            <a:r>
              <a:rPr lang="en-US" sz="3400" dirty="0"/>
              <a:t>– Understanding the </a:t>
            </a:r>
            <a:r>
              <a:rPr lang="en-US" sz="3400" dirty="0" smtClean="0"/>
              <a:t>NOFO Narrative and Performance Measures</a:t>
            </a:r>
            <a:endParaRPr lang="en-US" sz="3400" dirty="0"/>
          </a:p>
        </p:txBody>
      </p:sp>
      <p:sp>
        <p:nvSpPr>
          <p:cNvPr id="11" name="TextBox 10"/>
          <p:cNvSpPr txBox="1"/>
          <p:nvPr/>
        </p:nvSpPr>
        <p:spPr>
          <a:xfrm>
            <a:off x="457200" y="4724400"/>
            <a:ext cx="3183804" cy="1384995"/>
          </a:xfrm>
          <a:prstGeom prst="rect">
            <a:avLst/>
          </a:prstGeom>
          <a:noFill/>
        </p:spPr>
        <p:txBody>
          <a:bodyPr wrap="square" rtlCol="0">
            <a:spAutoFit/>
          </a:bodyPr>
          <a:lstStyle/>
          <a:p>
            <a:pPr algn="ctr"/>
            <a:r>
              <a:rPr lang="en-US" sz="2800" dirty="0" smtClean="0"/>
              <a:t>ALL webinars are </a:t>
            </a:r>
            <a:r>
              <a:rPr lang="en-US" sz="2800" dirty="0"/>
              <a:t>from 10:00 a.m. – 11:30 a.m.</a:t>
            </a:r>
          </a:p>
        </p:txBody>
      </p:sp>
    </p:spTree>
    <p:extLst>
      <p:ext uri="{BB962C8B-B14F-4D97-AF65-F5344CB8AC3E}">
        <p14:creationId xmlns:p14="http://schemas.microsoft.com/office/powerpoint/2010/main" val="1030136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0" y="1676400"/>
            <a:ext cx="12299998" cy="4832092"/>
          </a:xfrm>
          <a:prstGeom prst="rect">
            <a:avLst/>
          </a:prstGeom>
          <a:noFill/>
        </p:spPr>
        <p:txBody>
          <a:bodyPr wrap="square" rtlCol="0">
            <a:spAutoFit/>
          </a:bodyPr>
          <a:lstStyle/>
          <a:p>
            <a:r>
              <a:rPr lang="en-US" sz="2800" b="1" u="sng" dirty="0" smtClean="0">
                <a:cs typeface="Arial" panose="020B0604020202020204" pitchFamily="34" charset="0"/>
              </a:rPr>
              <a:t>Theory of </a:t>
            </a:r>
            <a:r>
              <a:rPr lang="en-US" sz="2800" b="1" u="sng" dirty="0" smtClean="0">
                <a:cs typeface="Arial" panose="020B0604020202020204" pitchFamily="34" charset="0"/>
              </a:rPr>
              <a:t>Change (24 points)</a:t>
            </a:r>
            <a:endParaRPr lang="en-US" sz="2800" b="1" u="sng" dirty="0" smtClean="0">
              <a:cs typeface="Arial" panose="020B0604020202020204" pitchFamily="34" charset="0"/>
            </a:endParaRPr>
          </a:p>
          <a:p>
            <a:pPr marL="457200" indent="-457200">
              <a:buClr>
                <a:srgbClr val="FF0000"/>
              </a:buClr>
              <a:buFont typeface="Wingdings" panose="05000000000000000000" pitchFamily="2" charset="2"/>
              <a:buChar char="§"/>
            </a:pPr>
            <a:r>
              <a:rPr lang="en-US" sz="2800" dirty="0" smtClean="0">
                <a:cs typeface="Arial" panose="020B0604020202020204" pitchFamily="34" charset="0"/>
              </a:rPr>
              <a:t>Intervention is responsive to the identified community problem</a:t>
            </a:r>
          </a:p>
          <a:p>
            <a:pPr marL="457200" indent="-457200">
              <a:buClr>
                <a:srgbClr val="FF0000"/>
              </a:buClr>
              <a:buFont typeface="Wingdings" panose="05000000000000000000" pitchFamily="2" charset="2"/>
              <a:buChar char="§"/>
            </a:pPr>
            <a:r>
              <a:rPr lang="en-US" sz="2800" dirty="0" smtClean="0">
                <a:cs typeface="Arial" panose="020B0604020202020204" pitchFamily="34" charset="0"/>
              </a:rPr>
              <a:t>Intervention </a:t>
            </a:r>
            <a:r>
              <a:rPr lang="en-US" sz="2800" dirty="0" smtClean="0">
                <a:cs typeface="Arial" panose="020B0604020202020204" pitchFamily="34" charset="0"/>
              </a:rPr>
              <a:t>is clearly articulated including: design, </a:t>
            </a:r>
            <a:r>
              <a:rPr lang="en-US" sz="2800" dirty="0" smtClean="0">
                <a:cs typeface="Arial" panose="020B0604020202020204" pitchFamily="34" charset="0"/>
              </a:rPr>
              <a:t>dosage, target </a:t>
            </a:r>
            <a:r>
              <a:rPr lang="en-US" sz="2800" dirty="0" smtClean="0">
                <a:cs typeface="Arial" panose="020B0604020202020204" pitchFamily="34" charset="0"/>
              </a:rPr>
              <a:t>population, and roles of AmeriCorps members and (if applicable) leveraged volunteers</a:t>
            </a:r>
          </a:p>
          <a:p>
            <a:pPr marL="457200" indent="-457200">
              <a:buClr>
                <a:srgbClr val="FF0000"/>
              </a:buClr>
              <a:buFont typeface="Wingdings" panose="05000000000000000000" pitchFamily="2" charset="2"/>
              <a:buChar char="§"/>
            </a:pPr>
            <a:r>
              <a:rPr lang="en-US" sz="2800" dirty="0" smtClean="0">
                <a:cs typeface="Arial" panose="020B0604020202020204" pitchFamily="34" charset="0"/>
              </a:rPr>
              <a:t>Intervention is likely to lead to outcomes identified in theory of change</a:t>
            </a:r>
          </a:p>
          <a:p>
            <a:pPr marL="457200" indent="-457200">
              <a:buClr>
                <a:srgbClr val="FF0000"/>
              </a:buClr>
              <a:buFont typeface="Wingdings" panose="05000000000000000000" pitchFamily="2" charset="2"/>
              <a:buChar char="§"/>
            </a:pPr>
            <a:r>
              <a:rPr lang="en-US" sz="2800" dirty="0" smtClean="0">
                <a:cs typeface="Arial" panose="020B0604020202020204" pitchFamily="34" charset="0"/>
              </a:rPr>
              <a:t>Proposed </a:t>
            </a:r>
            <a:r>
              <a:rPr lang="en-US" sz="2800" dirty="0" smtClean="0">
                <a:cs typeface="Arial" panose="020B0604020202020204" pitchFamily="34" charset="0"/>
              </a:rPr>
              <a:t>outcomes in the narrative and logic model represent meaningful progress in addressing the community need</a:t>
            </a:r>
          </a:p>
          <a:p>
            <a:pPr marL="457200" indent="-457200">
              <a:buClr>
                <a:srgbClr val="FF0000"/>
              </a:buClr>
              <a:buFont typeface="Wingdings" panose="05000000000000000000" pitchFamily="2" charset="2"/>
              <a:buChar char="§"/>
            </a:pPr>
            <a:r>
              <a:rPr lang="en-US" sz="2800" dirty="0" smtClean="0">
                <a:cs typeface="Arial" panose="020B0604020202020204" pitchFamily="34" charset="0"/>
              </a:rPr>
              <a:t>Rationale </a:t>
            </a:r>
            <a:r>
              <a:rPr lang="en-US" sz="2800" dirty="0" smtClean="0">
                <a:cs typeface="Arial" panose="020B0604020202020204" pitchFamily="34" charset="0"/>
              </a:rPr>
              <a:t>for utilizing AmeriCorps members to deliver interventions is reasonable</a:t>
            </a:r>
            <a:endParaRPr lang="en-US" sz="2800" dirty="0" smtClean="0">
              <a:cs typeface="Arial" panose="020B0604020202020204" pitchFamily="34" charset="0"/>
            </a:endParaRPr>
          </a:p>
          <a:p>
            <a:pPr marL="457200" indent="-457200">
              <a:buClr>
                <a:srgbClr val="FF0000"/>
              </a:buClr>
              <a:buFont typeface="Wingdings" panose="05000000000000000000" pitchFamily="2" charset="2"/>
              <a:buChar char="§"/>
            </a:pPr>
            <a:r>
              <a:rPr lang="en-US" sz="2800" dirty="0" smtClean="0">
                <a:cs typeface="Arial" panose="020B0604020202020204" pitchFamily="34" charset="0"/>
              </a:rPr>
              <a:t>AmeriCorps members will produce significant contributions to existing efforts to address the problem</a:t>
            </a:r>
          </a:p>
        </p:txBody>
      </p:sp>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2797134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20602" y="1524000"/>
            <a:ext cx="12071398" cy="5186035"/>
          </a:xfrm>
          <a:prstGeom prst="rect">
            <a:avLst/>
          </a:prstGeom>
          <a:noFill/>
        </p:spPr>
        <p:txBody>
          <a:bodyPr wrap="square" rtlCol="0">
            <a:spAutoFit/>
          </a:bodyPr>
          <a:lstStyle/>
          <a:p>
            <a:r>
              <a:rPr lang="en-US" sz="3600" b="1" u="sng" dirty="0" smtClean="0"/>
              <a:t>Logic Model</a:t>
            </a:r>
          </a:p>
          <a:p>
            <a:endParaRPr lang="en-US" sz="1100" b="1" u="sng" dirty="0"/>
          </a:p>
          <a:p>
            <a:r>
              <a:rPr lang="en-US" sz="2800" u="sng" dirty="0" smtClean="0"/>
              <a:t>Elements are logically aligned and shall depict:</a:t>
            </a:r>
            <a:endParaRPr lang="en-US" sz="2800" dirty="0"/>
          </a:p>
          <a:p>
            <a:pPr marL="466725" indent="-466725">
              <a:buClr>
                <a:srgbClr val="FF0000"/>
              </a:buClr>
              <a:buFont typeface="Wingdings" panose="05000000000000000000" pitchFamily="2" charset="2"/>
              <a:buChar char="§"/>
            </a:pPr>
            <a:r>
              <a:rPr lang="en-US" sz="2800" dirty="0" smtClean="0"/>
              <a:t>Summary of the community problem in the narrative</a:t>
            </a:r>
          </a:p>
          <a:p>
            <a:pPr marL="466725" indent="-466725">
              <a:buClr>
                <a:srgbClr val="FF0000"/>
              </a:buClr>
              <a:buFont typeface="Wingdings" panose="05000000000000000000" pitchFamily="2" charset="2"/>
              <a:buChar char="§"/>
            </a:pPr>
            <a:r>
              <a:rPr lang="en-US" sz="2800" dirty="0" smtClean="0"/>
              <a:t>Inputs or resources necessary to deliver the intervention including:</a:t>
            </a:r>
          </a:p>
          <a:p>
            <a:pPr marL="914400" lvl="1" indent="-457200">
              <a:buClr>
                <a:srgbClr val="FF0000"/>
              </a:buClr>
              <a:buFont typeface="Arial" panose="020B0604020202020204" pitchFamily="34" charset="0"/>
              <a:buChar char="•"/>
            </a:pPr>
            <a:r>
              <a:rPr lang="en-US" sz="2800" dirty="0" smtClean="0"/>
              <a:t>Number of locations/sites members will provide services</a:t>
            </a:r>
          </a:p>
          <a:p>
            <a:pPr marL="914400" lvl="1" indent="-457200">
              <a:buClr>
                <a:srgbClr val="FF0000"/>
              </a:buClr>
              <a:buFont typeface="Arial" panose="020B0604020202020204" pitchFamily="34" charset="0"/>
              <a:buChar char="•"/>
            </a:pPr>
            <a:r>
              <a:rPr lang="en-US" sz="2800" dirty="0" smtClean="0"/>
              <a:t>Number of AmeriCorps members that will deliver intervention</a:t>
            </a:r>
          </a:p>
          <a:p>
            <a:pPr marL="457200" indent="-457200">
              <a:buClr>
                <a:srgbClr val="FF0000"/>
              </a:buClr>
              <a:buFont typeface="Wingdings" panose="05000000000000000000" pitchFamily="2" charset="2"/>
              <a:buChar char="§"/>
            </a:pPr>
            <a:r>
              <a:rPr lang="en-US" sz="2800" dirty="0" smtClean="0"/>
              <a:t>Core activities that define the intervention/program model that members will implement/deliver including:</a:t>
            </a:r>
          </a:p>
          <a:p>
            <a:pPr marL="914400" lvl="1" indent="-457200">
              <a:buClr>
                <a:srgbClr val="FF0000"/>
              </a:buClr>
              <a:buFont typeface="Arial" panose="020B0604020202020204" pitchFamily="34" charset="0"/>
              <a:buChar char="•"/>
            </a:pPr>
            <a:r>
              <a:rPr lang="en-US" sz="2800" dirty="0" smtClean="0"/>
              <a:t>Duration</a:t>
            </a:r>
          </a:p>
          <a:p>
            <a:pPr marL="914400" lvl="1" indent="-457200">
              <a:buClr>
                <a:srgbClr val="FF0000"/>
              </a:buClr>
              <a:buFont typeface="Arial" panose="020B0604020202020204" pitchFamily="34" charset="0"/>
              <a:buChar char="•"/>
            </a:pPr>
            <a:r>
              <a:rPr lang="en-US" sz="2800" dirty="0" smtClean="0"/>
              <a:t>Dosage</a:t>
            </a:r>
          </a:p>
          <a:p>
            <a:pPr marL="914400" lvl="1" indent="-457200">
              <a:buClr>
                <a:srgbClr val="FF0000"/>
              </a:buClr>
              <a:buFont typeface="Arial" panose="020B0604020202020204" pitchFamily="34" charset="0"/>
              <a:buChar char="•"/>
            </a:pPr>
            <a:r>
              <a:rPr lang="en-US" sz="2800" dirty="0" smtClean="0"/>
              <a:t>Target population</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752600"/>
            <a:ext cx="1905000" cy="1895475"/>
          </a:xfrm>
          <a:prstGeom prst="rect">
            <a:avLst/>
          </a:prstGeom>
        </p:spPr>
      </p:pic>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1143133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20602" y="1524000"/>
            <a:ext cx="12071398" cy="4755148"/>
          </a:xfrm>
          <a:prstGeom prst="rect">
            <a:avLst/>
          </a:prstGeom>
          <a:noFill/>
        </p:spPr>
        <p:txBody>
          <a:bodyPr wrap="square" rtlCol="0">
            <a:spAutoFit/>
          </a:bodyPr>
          <a:lstStyle/>
          <a:p>
            <a:r>
              <a:rPr lang="en-US" sz="3600" b="1" u="sng" dirty="0" smtClean="0"/>
              <a:t>Logic Model</a:t>
            </a:r>
          </a:p>
          <a:p>
            <a:endParaRPr lang="en-US" sz="1100" b="1" u="sng" dirty="0"/>
          </a:p>
          <a:p>
            <a:r>
              <a:rPr lang="en-US" sz="2800" u="sng" dirty="0" smtClean="0"/>
              <a:t>Elements are logically aligned and shall depict:</a:t>
            </a:r>
            <a:endParaRPr lang="en-US" sz="2800" dirty="0"/>
          </a:p>
          <a:p>
            <a:pPr marL="466725" indent="-466725">
              <a:buClr>
                <a:srgbClr val="FF0000"/>
              </a:buClr>
              <a:buFont typeface="Wingdings" panose="05000000000000000000" pitchFamily="2" charset="2"/>
              <a:buChar char="§"/>
            </a:pPr>
            <a:r>
              <a:rPr lang="en-US" sz="2800" dirty="0" smtClean="0"/>
              <a:t>Measureable outputs that result from delivering the intervention</a:t>
            </a:r>
          </a:p>
          <a:p>
            <a:pPr marL="923925" lvl="1" indent="-466725">
              <a:buClr>
                <a:srgbClr val="FF0000"/>
              </a:buClr>
              <a:buFont typeface="Arial" panose="020B0604020202020204" pitchFamily="34" charset="0"/>
              <a:buChar char="•"/>
            </a:pPr>
            <a:r>
              <a:rPr lang="en-US" sz="2800" dirty="0" smtClean="0"/>
              <a:t>Number of beneficiaries served</a:t>
            </a:r>
          </a:p>
          <a:p>
            <a:pPr marL="923925" lvl="1" indent="-466725">
              <a:buClr>
                <a:srgbClr val="FF0000"/>
              </a:buClr>
              <a:buFont typeface="Arial" panose="020B0604020202020204" pitchFamily="34" charset="0"/>
              <a:buChar char="•"/>
            </a:pPr>
            <a:r>
              <a:rPr lang="en-US" sz="2800" dirty="0" smtClean="0"/>
              <a:t>Hours of service delivered</a:t>
            </a:r>
          </a:p>
          <a:p>
            <a:pPr marL="923925" lvl="1" indent="-466725">
              <a:buClr>
                <a:srgbClr val="FF0000"/>
              </a:buClr>
              <a:buFont typeface="Arial" panose="020B0604020202020204" pitchFamily="34" charset="0"/>
              <a:buChar char="•"/>
            </a:pPr>
            <a:r>
              <a:rPr lang="en-US" sz="2800" dirty="0" smtClean="0"/>
              <a:t>Types and number of activities conducted</a:t>
            </a:r>
          </a:p>
          <a:p>
            <a:pPr marL="466725" indent="-466725">
              <a:buClr>
                <a:srgbClr val="FF0000"/>
              </a:buClr>
              <a:buFont typeface="Wingdings" panose="05000000000000000000" pitchFamily="2" charset="2"/>
              <a:buChar char="§"/>
            </a:pPr>
            <a:r>
              <a:rPr lang="en-US" sz="2800" dirty="0" smtClean="0"/>
              <a:t>Outcomes that demonstrate changes as a result of the intervention</a:t>
            </a:r>
          </a:p>
          <a:p>
            <a:pPr marL="923925" lvl="1" indent="-466725">
              <a:buClr>
                <a:srgbClr val="FF0000"/>
              </a:buClr>
              <a:buFont typeface="Arial" panose="020B0604020202020204" pitchFamily="34" charset="0"/>
              <a:buChar char="•"/>
            </a:pPr>
            <a:r>
              <a:rPr lang="en-US" sz="2800" dirty="0" smtClean="0"/>
              <a:t>Knowledge/skill</a:t>
            </a:r>
          </a:p>
          <a:p>
            <a:pPr marL="923925" lvl="1" indent="-466725">
              <a:buClr>
                <a:srgbClr val="FF0000"/>
              </a:buClr>
              <a:buFont typeface="Arial" panose="020B0604020202020204" pitchFamily="34" charset="0"/>
              <a:buChar char="•"/>
            </a:pPr>
            <a:r>
              <a:rPr lang="en-US" sz="2800" dirty="0" smtClean="0"/>
              <a:t>Attitude</a:t>
            </a:r>
          </a:p>
          <a:p>
            <a:pPr marL="923925" lvl="1" indent="-466725">
              <a:buClr>
                <a:srgbClr val="FF0000"/>
              </a:buClr>
              <a:buFont typeface="Arial" panose="020B0604020202020204" pitchFamily="34" charset="0"/>
              <a:buChar char="•"/>
            </a:pPr>
            <a:r>
              <a:rPr lang="en-US" sz="2800" dirty="0" smtClean="0"/>
              <a:t>Behavior</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752600"/>
            <a:ext cx="1905000" cy="1895475"/>
          </a:xfrm>
          <a:prstGeom prst="rect">
            <a:avLst/>
          </a:prstGeom>
        </p:spPr>
      </p:pic>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a:t>
            </a:r>
            <a:r>
              <a:rPr lang="en-US" sz="6600" b="1" dirty="0" smtClean="0">
                <a:solidFill>
                  <a:schemeClr val="accent1">
                    <a:lumMod val="20000"/>
                    <a:lumOff val="80000"/>
                  </a:schemeClr>
                </a:solidFill>
                <a:latin typeface="Arial Narrow" pitchFamily="34" charset="0"/>
              </a:rPr>
              <a:t>Application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439836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74638"/>
            <a:ext cx="8839200" cy="1143000"/>
          </a:xfrm>
        </p:spPr>
        <p:txBody>
          <a:bodyPr>
            <a:noAutofit/>
          </a:bodyPr>
          <a:lstStyle/>
          <a:p>
            <a:r>
              <a:rPr lang="en-US" sz="6600" b="1" dirty="0" smtClean="0">
                <a:solidFill>
                  <a:schemeClr val="accent1">
                    <a:lumMod val="20000"/>
                    <a:lumOff val="80000"/>
                  </a:schemeClr>
                </a:solidFill>
                <a:latin typeface="Arial Narrow" pitchFamily="34" charset="0"/>
              </a:rPr>
              <a:t>Full Application Narrative</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9" name="Rounded Rectangle 8"/>
          <p:cNvSpPr/>
          <p:nvPr/>
        </p:nvSpPr>
        <p:spPr>
          <a:xfrm>
            <a:off x="479401" y="2084388"/>
            <a:ext cx="4937760" cy="22701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1"/>
                </a:solidFill>
              </a:rPr>
              <a:t>Description of studies/evaluations that provide evidence that intervention is effective for population and community</a:t>
            </a:r>
          </a:p>
        </p:txBody>
      </p:sp>
      <p:sp>
        <p:nvSpPr>
          <p:cNvPr id="10" name="Rounded Rectangle 9"/>
          <p:cNvSpPr/>
          <p:nvPr/>
        </p:nvSpPr>
        <p:spPr>
          <a:xfrm>
            <a:off x="6781800" y="2084388"/>
            <a:ext cx="4938408" cy="22701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Describe the evidence that supports the strongest evidence tier, and all relevant evidence presented must be included in this section.</a:t>
            </a:r>
            <a:endParaRPr lang="en-US" sz="2400" dirty="0">
              <a:solidFill>
                <a:schemeClr val="tx1"/>
              </a:solidFill>
            </a:endParaRPr>
          </a:p>
        </p:txBody>
      </p:sp>
      <p:sp>
        <p:nvSpPr>
          <p:cNvPr id="11" name="Rounded Rectangle 10"/>
          <p:cNvSpPr/>
          <p:nvPr/>
        </p:nvSpPr>
        <p:spPr>
          <a:xfrm>
            <a:off x="120602" y="4629150"/>
            <a:ext cx="2927398" cy="2209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Describe how the evidence places them in one of the five evidence levels</a:t>
            </a:r>
            <a:endParaRPr lang="en-US" sz="2400" dirty="0">
              <a:solidFill>
                <a:schemeClr val="tx1"/>
              </a:solidFill>
            </a:endParaRPr>
          </a:p>
        </p:txBody>
      </p:sp>
      <p:sp>
        <p:nvSpPr>
          <p:cNvPr id="12" name="Rounded Rectangle 11"/>
          <p:cNvSpPr/>
          <p:nvPr/>
        </p:nvSpPr>
        <p:spPr>
          <a:xfrm>
            <a:off x="3923730" y="4648198"/>
            <a:ext cx="3131820" cy="22098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Describe how they meet the evidence level requirement using study/evaluation results</a:t>
            </a:r>
            <a:endParaRPr lang="en-US" sz="2400" dirty="0">
              <a:solidFill>
                <a:schemeClr val="tx1"/>
              </a:solidFill>
            </a:endParaRPr>
          </a:p>
        </p:txBody>
      </p:sp>
      <p:sp>
        <p:nvSpPr>
          <p:cNvPr id="13" name="Rounded Rectangle 12"/>
          <p:cNvSpPr/>
          <p:nvPr/>
        </p:nvSpPr>
        <p:spPr>
          <a:xfrm>
            <a:off x="7926822" y="4629148"/>
            <a:ext cx="4265178" cy="22098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solidFill>
                  <a:schemeClr val="tx1"/>
                </a:solidFill>
              </a:rPr>
              <a:t>If evidence level is preliminary with replication, moderate, </a:t>
            </a:r>
            <a:r>
              <a:rPr lang="en-US" sz="2400" dirty="0" smtClean="0">
                <a:solidFill>
                  <a:schemeClr val="tx1"/>
                </a:solidFill>
              </a:rPr>
              <a:t>or strong </a:t>
            </a:r>
            <a:r>
              <a:rPr lang="en-US" sz="2400" dirty="0" smtClean="0">
                <a:solidFill>
                  <a:schemeClr val="tx1"/>
                </a:solidFill>
              </a:rPr>
              <a:t>must </a:t>
            </a:r>
            <a:r>
              <a:rPr lang="en-US" sz="2400" dirty="0" smtClean="0">
                <a:solidFill>
                  <a:schemeClr val="tx1"/>
                </a:solidFill>
              </a:rPr>
              <a:t>submit random controlled trial studies or quasi-experimental evaluation </a:t>
            </a:r>
            <a:r>
              <a:rPr lang="en-US" sz="2400" dirty="0" smtClean="0">
                <a:solidFill>
                  <a:schemeClr val="tx1"/>
                </a:solidFill>
              </a:rPr>
              <a:t>as </a:t>
            </a:r>
            <a:r>
              <a:rPr lang="en-US" sz="2400" dirty="0" smtClean="0">
                <a:solidFill>
                  <a:schemeClr val="tx1"/>
                </a:solidFill>
              </a:rPr>
              <a:t>additional documents.</a:t>
            </a:r>
            <a:endParaRPr lang="en-US" sz="2400" dirty="0">
              <a:solidFill>
                <a:schemeClr val="tx1"/>
              </a:solidFill>
            </a:endParaRPr>
          </a:p>
        </p:txBody>
      </p:sp>
      <p:sp>
        <p:nvSpPr>
          <p:cNvPr id="14" name="Right Arrow 13"/>
          <p:cNvSpPr/>
          <p:nvPr/>
        </p:nvSpPr>
        <p:spPr>
          <a:xfrm>
            <a:off x="3107094" y="5391149"/>
            <a:ext cx="762000" cy="685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7110186" y="5410199"/>
            <a:ext cx="762000" cy="685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3756001" y="1428750"/>
            <a:ext cx="5616599" cy="707886"/>
          </a:xfrm>
          <a:prstGeom prst="rect">
            <a:avLst/>
          </a:prstGeom>
          <a:noFill/>
        </p:spPr>
        <p:txBody>
          <a:bodyPr wrap="square" rtlCol="0">
            <a:spAutoFit/>
          </a:bodyPr>
          <a:lstStyle/>
          <a:p>
            <a:r>
              <a:rPr lang="en-US" sz="4000" b="1" u="sng" dirty="0" smtClean="0"/>
              <a:t>Evidence Base (12 points)</a:t>
            </a:r>
            <a:endParaRPr lang="en-US" sz="4000" b="1" u="sng" dirty="0"/>
          </a:p>
        </p:txBody>
      </p:sp>
    </p:spTree>
    <p:extLst>
      <p:ext uri="{BB962C8B-B14F-4D97-AF65-F5344CB8AC3E}">
        <p14:creationId xmlns:p14="http://schemas.microsoft.com/office/powerpoint/2010/main" val="606148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74638"/>
            <a:ext cx="8839200" cy="1143000"/>
          </a:xfrm>
        </p:spPr>
        <p:txBody>
          <a:bodyPr>
            <a:noAutofit/>
          </a:bodyPr>
          <a:lstStyle/>
          <a:p>
            <a:r>
              <a:rPr lang="en-US" sz="6600" b="1" dirty="0" smtClean="0">
                <a:solidFill>
                  <a:schemeClr val="accent1">
                    <a:lumMod val="20000"/>
                    <a:lumOff val="80000"/>
                  </a:schemeClr>
                </a:solidFill>
                <a:latin typeface="Arial Narrow" pitchFamily="34" charset="0"/>
              </a:rPr>
              <a:t>Full Application Narrative</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26504" y="2057400"/>
            <a:ext cx="12071398" cy="3970318"/>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For each research study or evaluation include the following:</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Date the research or evaluation was completed and the time period the intervention was examined</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Description that shows its relevanc</a:t>
            </a:r>
            <a:r>
              <a:rPr lang="en-US" sz="2800" dirty="0" smtClean="0">
                <a:latin typeface="Arial" panose="020B0604020202020204" pitchFamily="34" charset="0"/>
                <a:cs typeface="Arial" panose="020B0604020202020204" pitchFamily="34" charset="0"/>
              </a:rPr>
              <a:t>y to the proposed intervention</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Description of the target population studied</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Methodology used in the study</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Description </a:t>
            </a:r>
            <a:r>
              <a:rPr lang="en-US" sz="2800" dirty="0">
                <a:latin typeface="Arial" panose="020B0604020202020204" pitchFamily="34" charset="0"/>
                <a:cs typeface="Arial" panose="020B0604020202020204" pitchFamily="34" charset="0"/>
              </a:rPr>
              <a:t>of the date, data source and data collection </a:t>
            </a:r>
            <a:r>
              <a:rPr lang="en-US" sz="2800" dirty="0" smtClean="0">
                <a:latin typeface="Arial" panose="020B0604020202020204" pitchFamily="34" charset="0"/>
                <a:cs typeface="Arial" panose="020B0604020202020204" pitchFamily="34" charset="0"/>
              </a:rPr>
              <a:t>methods</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Outcomes </a:t>
            </a:r>
            <a:r>
              <a:rPr lang="en-US" sz="2800" dirty="0">
                <a:latin typeface="Arial" panose="020B0604020202020204" pitchFamily="34" charset="0"/>
                <a:cs typeface="Arial" panose="020B0604020202020204" pitchFamily="34" charset="0"/>
              </a:rPr>
              <a:t>or impacts examined and the study </a:t>
            </a:r>
            <a:r>
              <a:rPr lang="en-US" sz="2800" dirty="0" smtClean="0">
                <a:latin typeface="Arial" panose="020B0604020202020204" pitchFamily="34" charset="0"/>
                <a:cs typeface="Arial" panose="020B0604020202020204" pitchFamily="34" charset="0"/>
              </a:rPr>
              <a:t>finding</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Strength </a:t>
            </a:r>
            <a:r>
              <a:rPr lang="en-US" sz="2800" dirty="0">
                <a:latin typeface="Arial" panose="020B0604020202020204" pitchFamily="34" charset="0"/>
                <a:cs typeface="Arial" panose="020B0604020202020204" pitchFamily="34" charset="0"/>
              </a:rPr>
              <a:t>of the </a:t>
            </a:r>
            <a:r>
              <a:rPr lang="en-US" sz="2800" dirty="0" smtClean="0">
                <a:latin typeface="Arial" panose="020B0604020202020204" pitchFamily="34" charset="0"/>
                <a:cs typeface="Arial" panose="020B0604020202020204" pitchFamily="34" charset="0"/>
              </a:rPr>
              <a:t>findings</a:t>
            </a:r>
            <a:endParaRPr lang="en-US" sz="28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500" r="22500"/>
          <a:stretch/>
        </p:blipFill>
        <p:spPr>
          <a:xfrm flipH="1">
            <a:off x="10021824" y="4419600"/>
            <a:ext cx="2133600" cy="2286000"/>
          </a:xfrm>
          <a:prstGeom prst="rect">
            <a:avLst/>
          </a:prstGeom>
        </p:spPr>
      </p:pic>
    </p:spTree>
    <p:extLst>
      <p:ext uri="{BB962C8B-B14F-4D97-AF65-F5344CB8AC3E}">
        <p14:creationId xmlns:p14="http://schemas.microsoft.com/office/powerpoint/2010/main" val="4271265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74638"/>
            <a:ext cx="8839200" cy="1143000"/>
          </a:xfrm>
        </p:spPr>
        <p:txBody>
          <a:bodyPr>
            <a:noAutofit/>
          </a:bodyPr>
          <a:lstStyle/>
          <a:p>
            <a:r>
              <a:rPr lang="en-US" sz="6600" b="1" dirty="0" smtClean="0">
                <a:solidFill>
                  <a:schemeClr val="accent1">
                    <a:lumMod val="20000"/>
                    <a:lumOff val="80000"/>
                  </a:schemeClr>
                </a:solidFill>
                <a:latin typeface="Arial Narrow" pitchFamily="34" charset="0"/>
              </a:rPr>
              <a:t>Full Application Narrative</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26504" y="2057400"/>
            <a:ext cx="12071398" cy="3970318"/>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Reviewers will examine the descriptions using the following criteria:</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How closely the intervention evaluated in the studies matches the one proposed by the applicant</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Methodological quality and rigor of the studies presented</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Strength and consistency of the findings, with preference given to findings that show a meaningful and persistent positive effect on participants demonstrated with confidence levels; and </a:t>
            </a:r>
          </a:p>
          <a:p>
            <a:pPr marL="457200" indent="-457200">
              <a:buClr>
                <a:srgbClr val="FF000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Date of the study, with a preference towards studies that have been conducted within the last six years.</a:t>
            </a:r>
          </a:p>
        </p:txBody>
      </p:sp>
    </p:spTree>
    <p:extLst>
      <p:ext uri="{BB962C8B-B14F-4D97-AF65-F5344CB8AC3E}">
        <p14:creationId xmlns:p14="http://schemas.microsoft.com/office/powerpoint/2010/main" val="1035991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Evidence</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graphicFrame>
        <p:nvGraphicFramePr>
          <p:cNvPr id="9" name="Diagram 8"/>
          <p:cNvGraphicFramePr/>
          <p:nvPr>
            <p:extLst/>
          </p:nvPr>
        </p:nvGraphicFramePr>
        <p:xfrm>
          <a:off x="0" y="1692276"/>
          <a:ext cx="12115800" cy="51657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381000" y="4648200"/>
            <a:ext cx="1600200" cy="1815882"/>
          </a:xfrm>
          <a:prstGeom prst="rect">
            <a:avLst/>
          </a:prstGeom>
          <a:noFill/>
        </p:spPr>
        <p:txBody>
          <a:bodyPr wrap="square" rtlCol="0">
            <a:spAutoFit/>
          </a:bodyPr>
          <a:lstStyle/>
          <a:p>
            <a:pPr algn="ctr"/>
            <a:r>
              <a:rPr lang="en-US" sz="2800" b="1" dirty="0" smtClean="0"/>
              <a:t>No Evidence</a:t>
            </a:r>
          </a:p>
          <a:p>
            <a:pPr algn="ctr"/>
            <a:endParaRPr lang="en-US" sz="2800" b="1" dirty="0"/>
          </a:p>
          <a:p>
            <a:pPr algn="ctr"/>
            <a:endParaRPr lang="en-US" sz="2800" b="1" dirty="0" smtClean="0"/>
          </a:p>
        </p:txBody>
      </p:sp>
      <p:sp>
        <p:nvSpPr>
          <p:cNvPr id="11" name="TextBox 10"/>
          <p:cNvSpPr txBox="1"/>
          <p:nvPr/>
        </p:nvSpPr>
        <p:spPr>
          <a:xfrm>
            <a:off x="2698798" y="3909534"/>
            <a:ext cx="1905000" cy="2246769"/>
          </a:xfrm>
          <a:prstGeom prst="rect">
            <a:avLst/>
          </a:prstGeom>
          <a:noFill/>
        </p:spPr>
        <p:txBody>
          <a:bodyPr wrap="square" rtlCol="0">
            <a:spAutoFit/>
          </a:bodyPr>
          <a:lstStyle/>
          <a:p>
            <a:pPr algn="ctr"/>
            <a:r>
              <a:rPr lang="en-US" sz="2800" b="1" dirty="0" smtClean="0"/>
              <a:t>Pre-preliminary Evidence</a:t>
            </a:r>
          </a:p>
          <a:p>
            <a:pPr algn="ctr"/>
            <a:endParaRPr lang="en-US" sz="2800" b="1" dirty="0"/>
          </a:p>
          <a:p>
            <a:pPr algn="ctr"/>
            <a:r>
              <a:rPr lang="en-US" sz="2800" b="1" dirty="0" smtClean="0"/>
              <a:t>27%</a:t>
            </a:r>
          </a:p>
        </p:txBody>
      </p:sp>
      <p:sp>
        <p:nvSpPr>
          <p:cNvPr id="12" name="TextBox 11"/>
          <p:cNvSpPr txBox="1"/>
          <p:nvPr/>
        </p:nvSpPr>
        <p:spPr>
          <a:xfrm>
            <a:off x="5067300" y="3263204"/>
            <a:ext cx="1898698" cy="1815882"/>
          </a:xfrm>
          <a:prstGeom prst="rect">
            <a:avLst/>
          </a:prstGeom>
          <a:noFill/>
        </p:spPr>
        <p:txBody>
          <a:bodyPr wrap="square" rtlCol="0">
            <a:spAutoFit/>
          </a:bodyPr>
          <a:lstStyle/>
          <a:p>
            <a:pPr algn="ctr"/>
            <a:r>
              <a:rPr lang="en-US" sz="2800" b="1" dirty="0" smtClean="0"/>
              <a:t>Preliminary Evidence</a:t>
            </a:r>
          </a:p>
          <a:p>
            <a:pPr algn="ctr"/>
            <a:endParaRPr lang="en-US" sz="2800" b="1" dirty="0"/>
          </a:p>
          <a:p>
            <a:pPr algn="ctr"/>
            <a:r>
              <a:rPr lang="en-US" sz="2800" b="1" dirty="0" smtClean="0"/>
              <a:t>38%</a:t>
            </a:r>
          </a:p>
        </p:txBody>
      </p:sp>
      <p:sp>
        <p:nvSpPr>
          <p:cNvPr id="13" name="TextBox 12"/>
          <p:cNvSpPr txBox="1"/>
          <p:nvPr/>
        </p:nvSpPr>
        <p:spPr>
          <a:xfrm>
            <a:off x="7488655" y="2786149"/>
            <a:ext cx="2146348" cy="1815882"/>
          </a:xfrm>
          <a:prstGeom prst="rect">
            <a:avLst/>
          </a:prstGeom>
          <a:noFill/>
        </p:spPr>
        <p:txBody>
          <a:bodyPr wrap="square" rtlCol="0">
            <a:spAutoFit/>
          </a:bodyPr>
          <a:lstStyle/>
          <a:p>
            <a:pPr algn="ctr"/>
            <a:r>
              <a:rPr lang="en-US" sz="2800" b="1" dirty="0" smtClean="0"/>
              <a:t>Moderate Evidence</a:t>
            </a:r>
          </a:p>
          <a:p>
            <a:pPr algn="ctr"/>
            <a:endParaRPr lang="en-US" sz="2800" b="1" dirty="0"/>
          </a:p>
          <a:p>
            <a:pPr algn="ctr"/>
            <a:r>
              <a:rPr lang="en-US" sz="2800" b="1" dirty="0" smtClean="0"/>
              <a:t>9%</a:t>
            </a:r>
          </a:p>
        </p:txBody>
      </p:sp>
      <p:sp>
        <p:nvSpPr>
          <p:cNvPr id="14" name="TextBox 13"/>
          <p:cNvSpPr txBox="1"/>
          <p:nvPr/>
        </p:nvSpPr>
        <p:spPr>
          <a:xfrm>
            <a:off x="9982200" y="2570706"/>
            <a:ext cx="1905000" cy="1815882"/>
          </a:xfrm>
          <a:prstGeom prst="rect">
            <a:avLst/>
          </a:prstGeom>
          <a:noFill/>
        </p:spPr>
        <p:txBody>
          <a:bodyPr wrap="square" rtlCol="0">
            <a:spAutoFit/>
          </a:bodyPr>
          <a:lstStyle/>
          <a:p>
            <a:pPr algn="ctr"/>
            <a:r>
              <a:rPr lang="en-US" sz="2800" b="1" dirty="0" smtClean="0"/>
              <a:t>Strong Evidence</a:t>
            </a:r>
          </a:p>
          <a:p>
            <a:pPr algn="ctr"/>
            <a:endParaRPr lang="en-US" sz="2800" b="1" dirty="0"/>
          </a:p>
          <a:p>
            <a:pPr algn="ctr"/>
            <a:r>
              <a:rPr lang="en-US" sz="2800" b="1" dirty="0" smtClean="0"/>
              <a:t>9%</a:t>
            </a:r>
          </a:p>
        </p:txBody>
      </p:sp>
    </p:spTree>
    <p:extLst>
      <p:ext uri="{BB962C8B-B14F-4D97-AF65-F5344CB8AC3E}">
        <p14:creationId xmlns:p14="http://schemas.microsoft.com/office/powerpoint/2010/main" val="28053438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0" y="2"/>
          <a:ext cx="12192000" cy="6932791"/>
        </p:xfrm>
        <a:graphic>
          <a:graphicData uri="http://schemas.openxmlformats.org/drawingml/2006/table">
            <a:tbl>
              <a:tblPr firstRow="1" bandRow="1">
                <a:tableStyleId>{073A0DAA-6AF3-43AB-8588-CEC1D06C72B9}</a:tableStyleId>
              </a:tblPr>
              <a:tblGrid>
                <a:gridCol w="7010400"/>
                <a:gridCol w="1981200"/>
                <a:gridCol w="1524000"/>
                <a:gridCol w="1676400"/>
              </a:tblGrid>
              <a:tr h="1483643">
                <a:tc>
                  <a:txBody>
                    <a:bodyPr/>
                    <a:lstStyle/>
                    <a:p>
                      <a:pPr algn="ctr"/>
                      <a:r>
                        <a:rPr lang="en-US" sz="3600" dirty="0" smtClean="0"/>
                        <a:t>Evidence Quality</a:t>
                      </a:r>
                      <a:r>
                        <a:rPr lang="en-US" sz="3600" baseline="0" dirty="0" smtClean="0"/>
                        <a:t> and Evaluation Capacity Standards</a:t>
                      </a:r>
                      <a:endParaRPr lang="en-US" sz="3600" dirty="0"/>
                    </a:p>
                  </a:txBody>
                  <a:tcPr/>
                </a:tc>
                <a:tc>
                  <a:txBody>
                    <a:bodyPr/>
                    <a:lstStyle/>
                    <a:p>
                      <a:pPr algn="ctr"/>
                      <a:r>
                        <a:rPr lang="en-US" sz="2200" dirty="0" smtClean="0"/>
                        <a:t>No Evidence</a:t>
                      </a:r>
                      <a:r>
                        <a:rPr lang="en-US" sz="2200" baseline="0" dirty="0" smtClean="0"/>
                        <a:t> &amp; Pre-Preliminary Points</a:t>
                      </a:r>
                      <a:endParaRPr lang="en-US" sz="2200" dirty="0"/>
                    </a:p>
                  </a:txBody>
                  <a:tcPr/>
                </a:tc>
                <a:tc>
                  <a:txBody>
                    <a:bodyPr/>
                    <a:lstStyle/>
                    <a:p>
                      <a:pPr algn="ctr"/>
                      <a:r>
                        <a:rPr lang="en-US" sz="2200" dirty="0" smtClean="0"/>
                        <a:t>Preliminary Points</a:t>
                      </a:r>
                      <a:endParaRPr lang="en-US" sz="2200" dirty="0"/>
                    </a:p>
                  </a:txBody>
                  <a:tcPr/>
                </a:tc>
                <a:tc>
                  <a:txBody>
                    <a:bodyPr/>
                    <a:lstStyle/>
                    <a:p>
                      <a:pPr algn="ctr"/>
                      <a:r>
                        <a:rPr lang="en-US" sz="2200" dirty="0" smtClean="0"/>
                        <a:t>Moderate &amp; Strong Points</a:t>
                      </a:r>
                      <a:endParaRPr lang="en-US" sz="2200" dirty="0"/>
                    </a:p>
                  </a:txBody>
                  <a:tcPr/>
                </a:tc>
              </a:tr>
              <a:tr h="1362287">
                <a:tc>
                  <a:txBody>
                    <a:bodyPr/>
                    <a:lstStyle/>
                    <a:p>
                      <a:r>
                        <a:rPr lang="en-US" sz="2400" dirty="0" smtClean="0"/>
                        <a:t>Evidence is of satisfactory</a:t>
                      </a:r>
                      <a:r>
                        <a:rPr lang="en-US" sz="2400" baseline="0" dirty="0" smtClean="0"/>
                        <a:t> quality.  Applicants with no evidence describe an evidence-informed theory of change.</a:t>
                      </a:r>
                      <a:endParaRPr lang="en-US" sz="2400" dirty="0"/>
                    </a:p>
                  </a:txBody>
                  <a:tcPr anchor="ctr"/>
                </a:tc>
                <a:tc>
                  <a:txBody>
                    <a:bodyPr/>
                    <a:lstStyle/>
                    <a:p>
                      <a:pPr algn="ctr"/>
                      <a:r>
                        <a:rPr lang="en-US" sz="2800" dirty="0" smtClean="0"/>
                        <a:t>2</a:t>
                      </a:r>
                      <a:endParaRPr lang="en-US" sz="2800" dirty="0"/>
                    </a:p>
                  </a:txBody>
                  <a:tcPr anchor="ctr"/>
                </a:tc>
                <a:tc>
                  <a:txBody>
                    <a:bodyPr/>
                    <a:lstStyle/>
                    <a:p>
                      <a:pPr algn="ctr"/>
                      <a:r>
                        <a:rPr lang="en-US" sz="2800" dirty="0" smtClean="0"/>
                        <a:t>2</a:t>
                      </a:r>
                      <a:endParaRPr lang="en-US" sz="2800" dirty="0"/>
                    </a:p>
                  </a:txBody>
                  <a:tcPr anchor="ctr"/>
                </a:tc>
                <a:tc>
                  <a:txBody>
                    <a:bodyPr/>
                    <a:lstStyle/>
                    <a:p>
                      <a:pPr algn="ctr"/>
                      <a:r>
                        <a:rPr lang="en-US" sz="2800" dirty="0" smtClean="0"/>
                        <a:t>2</a:t>
                      </a:r>
                      <a:endParaRPr lang="en-US" sz="2800" dirty="0"/>
                    </a:p>
                  </a:txBody>
                  <a:tcPr anchor="ctr"/>
                </a:tc>
              </a:tr>
              <a:tr h="1362287">
                <a:tc>
                  <a:txBody>
                    <a:bodyPr/>
                    <a:lstStyle/>
                    <a:p>
                      <a:r>
                        <a:rPr lang="en-US" sz="2400" dirty="0" smtClean="0"/>
                        <a:t>Data collection systems</a:t>
                      </a:r>
                      <a:r>
                        <a:rPr lang="en-US" sz="2400" baseline="0" dirty="0" smtClean="0"/>
                        <a:t> are sufficient to yield high quality process and outcome data.</a:t>
                      </a:r>
                      <a:endParaRPr lang="en-US" sz="2400" dirty="0"/>
                    </a:p>
                  </a:txBody>
                  <a:tcPr anchor="ctr"/>
                </a:tc>
                <a:tc>
                  <a:txBody>
                    <a:bodyPr/>
                    <a:lstStyle/>
                    <a:p>
                      <a:pPr algn="ctr"/>
                      <a:r>
                        <a:rPr lang="en-US" sz="2800" dirty="0" smtClean="0"/>
                        <a:t>5</a:t>
                      </a:r>
                      <a:endParaRPr lang="en-US" sz="2800" dirty="0"/>
                    </a:p>
                  </a:txBody>
                  <a:tcPr anchor="ctr"/>
                </a:tc>
                <a:tc>
                  <a:txBody>
                    <a:bodyPr/>
                    <a:lstStyle/>
                    <a:p>
                      <a:pPr algn="ctr"/>
                      <a:r>
                        <a:rPr lang="en-US" sz="2800" dirty="0" smtClean="0"/>
                        <a:t>4</a:t>
                      </a:r>
                      <a:endParaRPr lang="en-US" sz="2800" dirty="0"/>
                    </a:p>
                  </a:txBody>
                  <a:tcPr anchor="ctr"/>
                </a:tc>
                <a:tc>
                  <a:txBody>
                    <a:bodyPr/>
                    <a:lstStyle/>
                    <a:p>
                      <a:pPr algn="ctr"/>
                      <a:r>
                        <a:rPr lang="en-US" sz="2800" dirty="0" smtClean="0"/>
                        <a:t>1</a:t>
                      </a:r>
                      <a:endParaRPr lang="en-US" sz="2800" dirty="0"/>
                    </a:p>
                  </a:txBody>
                  <a:tcPr anchor="ctr"/>
                </a:tc>
              </a:tr>
              <a:tr h="1362287">
                <a:tc>
                  <a:txBody>
                    <a:bodyPr/>
                    <a:lstStyle/>
                    <a:p>
                      <a:r>
                        <a:rPr lang="en-US" sz="2400" dirty="0" smtClean="0"/>
                        <a:t>Demonstrates adequate capacity</a:t>
                      </a:r>
                      <a:r>
                        <a:rPr lang="en-US" sz="2400" baseline="0" dirty="0" smtClean="0"/>
                        <a:t> to use process and outcome date to inform continuous learning and program improvement.</a:t>
                      </a:r>
                      <a:endParaRPr lang="en-US" sz="2400" dirty="0"/>
                    </a:p>
                  </a:txBody>
                  <a:tcPr anchor="ctr"/>
                </a:tc>
                <a:tc>
                  <a:txBody>
                    <a:bodyPr/>
                    <a:lstStyle/>
                    <a:p>
                      <a:pPr algn="ctr"/>
                      <a:r>
                        <a:rPr lang="en-US" sz="2800" dirty="0" smtClean="0"/>
                        <a:t>5</a:t>
                      </a:r>
                      <a:endParaRPr lang="en-US" sz="2800" dirty="0"/>
                    </a:p>
                  </a:txBody>
                  <a:tcPr anchor="ctr"/>
                </a:tc>
                <a:tc>
                  <a:txBody>
                    <a:bodyPr/>
                    <a:lstStyle/>
                    <a:p>
                      <a:pPr algn="ctr"/>
                      <a:r>
                        <a:rPr lang="en-US" sz="2800" dirty="0" smtClean="0"/>
                        <a:t>5</a:t>
                      </a:r>
                      <a:endParaRPr lang="en-US" sz="2800" dirty="0"/>
                    </a:p>
                  </a:txBody>
                  <a:tcPr anchor="ctr"/>
                </a:tc>
                <a:tc>
                  <a:txBody>
                    <a:bodyPr/>
                    <a:lstStyle/>
                    <a:p>
                      <a:pPr algn="ctr"/>
                      <a:r>
                        <a:rPr lang="en-US" sz="2800" dirty="0" smtClean="0"/>
                        <a:t>5</a:t>
                      </a:r>
                      <a:endParaRPr lang="en-US" sz="2800" dirty="0"/>
                    </a:p>
                  </a:txBody>
                  <a:tcPr anchor="ctr"/>
                </a:tc>
              </a:tr>
              <a:tr h="1362287">
                <a:tc>
                  <a:txBody>
                    <a:bodyPr/>
                    <a:lstStyle/>
                    <a:p>
                      <a:r>
                        <a:rPr lang="en-US" sz="2400" dirty="0" smtClean="0"/>
                        <a:t>Long-term research agenda is aligned to the organization’s learning needs and position on the evidence continuum</a:t>
                      </a:r>
                      <a:r>
                        <a:rPr lang="en-US" sz="2400" baseline="0" dirty="0" smtClean="0"/>
                        <a:t> (evidence tier).</a:t>
                      </a:r>
                      <a:endParaRPr lang="en-US" sz="24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4</a:t>
                      </a:r>
                      <a:endParaRPr lang="en-US" sz="2800" dirty="0"/>
                    </a:p>
                  </a:txBody>
                  <a:tcPr anchor="ctr"/>
                </a:tc>
              </a:tr>
            </a:tbl>
          </a:graphicData>
        </a:graphic>
      </p:graphicFrame>
    </p:spTree>
    <p:extLst>
      <p:ext uri="{BB962C8B-B14F-4D97-AF65-F5344CB8AC3E}">
        <p14:creationId xmlns:p14="http://schemas.microsoft.com/office/powerpoint/2010/main" val="2353038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74638"/>
            <a:ext cx="8839200" cy="1143000"/>
          </a:xfrm>
        </p:spPr>
        <p:txBody>
          <a:bodyPr>
            <a:noAutofit/>
          </a:bodyPr>
          <a:lstStyle/>
          <a:p>
            <a:r>
              <a:rPr lang="en-US" sz="5800" b="1" dirty="0" smtClean="0">
                <a:solidFill>
                  <a:schemeClr val="accent1">
                    <a:lumMod val="20000"/>
                    <a:lumOff val="80000"/>
                  </a:schemeClr>
                </a:solidFill>
                <a:latin typeface="Arial Narrow" pitchFamily="34" charset="0"/>
              </a:rPr>
              <a:t>Full Application Narrative</a:t>
            </a:r>
            <a:endParaRPr lang="en-US" sz="58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3900477" y="1828800"/>
            <a:ext cx="8291523" cy="4693593"/>
          </a:xfrm>
          <a:prstGeom prst="rect">
            <a:avLst/>
          </a:prstGeom>
          <a:noFill/>
        </p:spPr>
        <p:txBody>
          <a:bodyPr wrap="square" rtlCol="0">
            <a:spAutoFit/>
          </a:bodyPr>
          <a:lstStyle/>
          <a:p>
            <a:r>
              <a:rPr lang="en-US" sz="4800" b="1" u="sng" dirty="0" smtClean="0"/>
              <a:t>Notice </a:t>
            </a:r>
            <a:r>
              <a:rPr lang="en-US" sz="4800" b="1" u="sng" dirty="0" smtClean="0"/>
              <a:t>Priority (3 points)</a:t>
            </a:r>
            <a:endParaRPr lang="en-US" sz="4800" b="1" u="sng" dirty="0" smtClean="0"/>
          </a:p>
          <a:p>
            <a:endParaRPr lang="en-US" sz="1100" b="1" u="sng" dirty="0"/>
          </a:p>
          <a:p>
            <a:pPr marL="401638" indent="-401638">
              <a:buClr>
                <a:srgbClr val="FF0000"/>
              </a:buClr>
              <a:buFont typeface="Wingdings" panose="05000000000000000000" pitchFamily="2" charset="2"/>
              <a:buChar char="§"/>
            </a:pPr>
            <a:r>
              <a:rPr lang="en-US" sz="4000" dirty="0" smtClean="0"/>
              <a:t>Program is within one or more of the </a:t>
            </a:r>
            <a:r>
              <a:rPr lang="en-US" sz="4000" dirty="0" smtClean="0"/>
              <a:t>2018 </a:t>
            </a:r>
            <a:r>
              <a:rPr lang="en-US" sz="4000" dirty="0" smtClean="0"/>
              <a:t>AmeriCorps funding priorities</a:t>
            </a:r>
          </a:p>
          <a:p>
            <a:pPr marL="401638" indent="-401638">
              <a:buClr>
                <a:srgbClr val="FF0000"/>
              </a:buClr>
              <a:buFont typeface="Wingdings" panose="05000000000000000000" pitchFamily="2" charset="2"/>
              <a:buChar char="§"/>
            </a:pPr>
            <a:r>
              <a:rPr lang="en-US" sz="4000" dirty="0" smtClean="0"/>
              <a:t>Program meets all of the requirements detailed in the </a:t>
            </a:r>
            <a:r>
              <a:rPr lang="en-US" sz="4000" dirty="0" smtClean="0"/>
              <a:t>NOFO and in the Mandatory Supplemental Guidance</a:t>
            </a:r>
            <a:endParaRPr lang="en-US" sz="4000" dirty="0" smtClean="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56082"/>
          <a:stretch/>
        </p:blipFill>
        <p:spPr>
          <a:xfrm rot="19716878">
            <a:off x="156766" y="2707865"/>
            <a:ext cx="3707547" cy="1180512"/>
          </a:xfrm>
          <a:prstGeom prst="rect">
            <a:avLst/>
          </a:prstGeom>
        </p:spPr>
      </p:pic>
    </p:spTree>
    <p:extLst>
      <p:ext uri="{BB962C8B-B14F-4D97-AF65-F5344CB8AC3E}">
        <p14:creationId xmlns:p14="http://schemas.microsoft.com/office/powerpoint/2010/main" val="726783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Narrative Application</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1524001" y="1675711"/>
            <a:ext cx="9144001" cy="707886"/>
          </a:xfrm>
          <a:prstGeom prst="rect">
            <a:avLst/>
          </a:prstGeom>
          <a:noFill/>
        </p:spPr>
        <p:txBody>
          <a:bodyPr wrap="square" rtlCol="0">
            <a:spAutoFit/>
          </a:bodyPr>
          <a:lstStyle/>
          <a:p>
            <a:pPr algn="ctr"/>
            <a:r>
              <a:rPr lang="en-US" sz="4000" b="1" u="sng" dirty="0" smtClean="0"/>
              <a:t>Member Experience </a:t>
            </a:r>
            <a:r>
              <a:rPr lang="en-US" sz="4000" b="1" u="sng" dirty="0" smtClean="0"/>
              <a:t>(7 points)</a:t>
            </a:r>
            <a:endParaRPr lang="en-US" sz="4000" b="1" u="sng" dirty="0"/>
          </a:p>
        </p:txBody>
      </p:sp>
      <p:sp>
        <p:nvSpPr>
          <p:cNvPr id="11" name="Rounded Rectangle 10"/>
          <p:cNvSpPr/>
          <p:nvPr/>
        </p:nvSpPr>
        <p:spPr>
          <a:xfrm>
            <a:off x="1219200" y="2485503"/>
            <a:ext cx="4146598" cy="1676400"/>
          </a:xfrm>
          <a:prstGeom prst="roundRect">
            <a:avLst/>
          </a:prstGeom>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smtClean="0">
                <a:solidFill>
                  <a:schemeClr val="tx1"/>
                </a:solidFill>
              </a:rPr>
              <a:t>AmeriCorps members will gain skills &amp; experience as a result of training and service which will be valued by future employers.</a:t>
            </a:r>
            <a:endParaRPr lang="en-US" sz="2200" dirty="0">
              <a:solidFill>
                <a:schemeClr val="tx1"/>
              </a:solidFill>
            </a:endParaRPr>
          </a:p>
        </p:txBody>
      </p:sp>
      <p:sp>
        <p:nvSpPr>
          <p:cNvPr id="12" name="Rounded Rectangle 11"/>
          <p:cNvSpPr/>
          <p:nvPr/>
        </p:nvSpPr>
        <p:spPr>
          <a:xfrm>
            <a:off x="304800" y="4474089"/>
            <a:ext cx="3505200" cy="1676400"/>
          </a:xfrm>
          <a:prstGeom prst="round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smtClean="0">
                <a:solidFill>
                  <a:schemeClr val="tx1"/>
                </a:solidFill>
              </a:rPr>
              <a:t>AmeriCorps  members will have access to opportunities for reflection </a:t>
            </a:r>
            <a:r>
              <a:rPr lang="en-US" sz="2200" dirty="0" smtClean="0">
                <a:solidFill>
                  <a:schemeClr val="tx1"/>
                </a:solidFill>
              </a:rPr>
              <a:t>and the incorporation of lessons learned. </a:t>
            </a:r>
            <a:endParaRPr lang="en-US" sz="2200" dirty="0">
              <a:solidFill>
                <a:schemeClr val="tx1"/>
              </a:solidFill>
            </a:endParaRPr>
          </a:p>
        </p:txBody>
      </p:sp>
      <p:sp>
        <p:nvSpPr>
          <p:cNvPr id="13" name="Rounded Rectangle 12"/>
          <p:cNvSpPr/>
          <p:nvPr/>
        </p:nvSpPr>
        <p:spPr>
          <a:xfrm>
            <a:off x="4154557" y="4455691"/>
            <a:ext cx="3733800" cy="1676400"/>
          </a:xfrm>
          <a:prstGeom prst="round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smtClean="0">
                <a:solidFill>
                  <a:schemeClr val="tx1"/>
                </a:solidFill>
              </a:rPr>
              <a:t>Recruit AmeriCorps members from the geographic or demographic communities in which the program operates.</a:t>
            </a:r>
            <a:endParaRPr lang="en-US" sz="2200" dirty="0">
              <a:solidFill>
                <a:schemeClr val="tx1"/>
              </a:solidFill>
            </a:endParaRPr>
          </a:p>
        </p:txBody>
      </p:sp>
      <p:sp>
        <p:nvSpPr>
          <p:cNvPr id="14" name="Rounded Rectangle 13"/>
          <p:cNvSpPr/>
          <p:nvPr/>
        </p:nvSpPr>
        <p:spPr>
          <a:xfrm>
            <a:off x="6188765" y="2547338"/>
            <a:ext cx="3810000" cy="1676400"/>
          </a:xfrm>
          <a:prstGeom prst="round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tx1"/>
                </a:solidFill>
              </a:rPr>
              <a:t>AmeriCorps members will have access to meaningful service experiences.</a:t>
            </a:r>
            <a:endParaRPr lang="en-US" sz="2200" dirty="0">
              <a:solidFill>
                <a:schemeClr val="tx1"/>
              </a:solidFill>
            </a:endParaRPr>
          </a:p>
        </p:txBody>
      </p:sp>
      <p:sp>
        <p:nvSpPr>
          <p:cNvPr id="15" name="Rounded Rectangle 14"/>
          <p:cNvSpPr/>
          <p:nvPr/>
        </p:nvSpPr>
        <p:spPr>
          <a:xfrm>
            <a:off x="8305800" y="4455691"/>
            <a:ext cx="3733800" cy="1676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smtClean="0">
                <a:solidFill>
                  <a:schemeClr val="tx1"/>
                </a:solidFill>
              </a:rPr>
              <a:t>Foster an inclusive service culture</a:t>
            </a:r>
            <a:endParaRPr lang="en-US" sz="2200" dirty="0">
              <a:solidFill>
                <a:schemeClr val="tx1"/>
              </a:solidFill>
            </a:endParaRPr>
          </a:p>
        </p:txBody>
      </p:sp>
    </p:spTree>
    <p:extLst>
      <p:ext uri="{BB962C8B-B14F-4D97-AF65-F5344CB8AC3E}">
        <p14:creationId xmlns:p14="http://schemas.microsoft.com/office/powerpoint/2010/main" val="2672968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998" y="0"/>
            <a:ext cx="9417003"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a:solidFill>
                  <a:schemeClr val="accent1">
                    <a:lumMod val="20000"/>
                    <a:lumOff val="80000"/>
                  </a:schemeClr>
                </a:solidFill>
                <a:latin typeface="Arial Narrow" pitchFamily="34" charset="0"/>
              </a:rPr>
              <a:t>Our Purpose</a:t>
            </a:r>
          </a:p>
        </p:txBody>
      </p:sp>
      <p:pic>
        <p:nvPicPr>
          <p:cNvPr id="4" name="Picture 3" descr="new_block_logo.png"/>
          <p:cNvPicPr>
            <a:picLocks noChangeAspect="1"/>
          </p:cNvPicPr>
          <p:nvPr/>
        </p:nvPicPr>
        <p:blipFill>
          <a:blip r:embed="rId3" cstate="print"/>
          <a:stretch>
            <a:fillRect/>
          </a:stretch>
        </p:blipFill>
        <p:spPr>
          <a:xfrm>
            <a:off x="0"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Content Placeholder 2"/>
          <p:cNvSpPr txBox="1">
            <a:spLocks/>
          </p:cNvSpPr>
          <p:nvPr/>
        </p:nvSpPr>
        <p:spPr>
          <a:xfrm>
            <a:off x="609600" y="1676400"/>
            <a:ext cx="10820400" cy="518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0" indent="-914400" algn="l">
              <a:buClr>
                <a:srgbClr val="FF0000"/>
              </a:buClr>
              <a:buFont typeface="+mj-lt"/>
              <a:buAutoNum type="arabicPeriod"/>
            </a:pPr>
            <a:r>
              <a:rPr lang="en-US" sz="5200" dirty="0" smtClean="0">
                <a:solidFill>
                  <a:schemeClr val="tx1"/>
                </a:solidFill>
              </a:rPr>
              <a:t>Build your capacity around AmeriCorps performance measurements</a:t>
            </a:r>
            <a:endParaRPr lang="en-US" sz="5200" dirty="0" smtClean="0">
              <a:solidFill>
                <a:schemeClr val="tx1"/>
              </a:solidFill>
            </a:endParaRPr>
          </a:p>
          <a:p>
            <a:pPr marL="914400" indent="-914400" algn="l">
              <a:buClr>
                <a:srgbClr val="FF0000"/>
              </a:buClr>
              <a:buFont typeface="+mj-lt"/>
              <a:buAutoNum type="arabicPeriod"/>
            </a:pPr>
            <a:r>
              <a:rPr lang="en-US" sz="5200" dirty="0" smtClean="0">
                <a:solidFill>
                  <a:schemeClr val="tx1"/>
                </a:solidFill>
              </a:rPr>
              <a:t>Understand the process and timeline for submitting the full application</a:t>
            </a:r>
            <a:endParaRPr lang="en-US" sz="5200" dirty="0" smtClean="0">
              <a:solidFill>
                <a:schemeClr val="tx1"/>
              </a:solidFill>
            </a:endParaRPr>
          </a:p>
        </p:txBody>
      </p:sp>
    </p:spTree>
    <p:extLst>
      <p:ext uri="{BB962C8B-B14F-4D97-AF65-F5344CB8AC3E}">
        <p14:creationId xmlns:p14="http://schemas.microsoft.com/office/powerpoint/2010/main" val="3845858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Narrative Application</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523998" y="1531203"/>
            <a:ext cx="9144001" cy="830997"/>
          </a:xfrm>
          <a:prstGeom prst="rect">
            <a:avLst/>
          </a:prstGeom>
          <a:noFill/>
        </p:spPr>
        <p:txBody>
          <a:bodyPr wrap="square" rtlCol="0">
            <a:spAutoFit/>
          </a:bodyPr>
          <a:lstStyle/>
          <a:p>
            <a:pPr algn="ctr"/>
            <a:r>
              <a:rPr lang="en-US" sz="4800" b="1" dirty="0" smtClean="0"/>
              <a:t>Organizational Capability - (25%)</a:t>
            </a:r>
            <a:endParaRPr lang="en-US" sz="4800" b="1" dirty="0"/>
          </a:p>
        </p:txBody>
      </p:sp>
      <p:sp>
        <p:nvSpPr>
          <p:cNvPr id="8" name="TextBox 7"/>
          <p:cNvSpPr txBox="1"/>
          <p:nvPr/>
        </p:nvSpPr>
        <p:spPr>
          <a:xfrm>
            <a:off x="533400" y="2340114"/>
            <a:ext cx="10896600" cy="707886"/>
          </a:xfrm>
          <a:prstGeom prst="rect">
            <a:avLst/>
          </a:prstGeom>
          <a:noFill/>
        </p:spPr>
        <p:txBody>
          <a:bodyPr wrap="square" rtlCol="0">
            <a:spAutoFit/>
          </a:bodyPr>
          <a:lstStyle/>
          <a:p>
            <a:pPr algn="ctr"/>
            <a:r>
              <a:rPr lang="en-US" sz="4000" b="1" u="sng" dirty="0" smtClean="0"/>
              <a:t>Organizational Background and </a:t>
            </a:r>
            <a:r>
              <a:rPr lang="en-US" sz="4000" b="1" u="sng" dirty="0" smtClean="0"/>
              <a:t>Staffing (7 points)</a:t>
            </a:r>
            <a:endParaRPr lang="en-US" sz="4000" b="1" u="sng" dirty="0"/>
          </a:p>
        </p:txBody>
      </p:sp>
      <p:sp>
        <p:nvSpPr>
          <p:cNvPr id="9" name="TextBox 8"/>
          <p:cNvSpPr txBox="1"/>
          <p:nvPr/>
        </p:nvSpPr>
        <p:spPr>
          <a:xfrm>
            <a:off x="381000" y="3478034"/>
            <a:ext cx="6324600" cy="2862322"/>
          </a:xfrm>
          <a:prstGeom prst="rect">
            <a:avLst/>
          </a:prstGeom>
          <a:noFill/>
        </p:spPr>
        <p:txBody>
          <a:bodyPr wrap="square" rtlCol="0">
            <a:spAutoFit/>
          </a:bodyPr>
          <a:lstStyle/>
          <a:p>
            <a:pPr marL="457200" indent="-457200">
              <a:buClr>
                <a:srgbClr val="FF0000"/>
              </a:buClr>
              <a:buFont typeface="Wingdings" panose="05000000000000000000" pitchFamily="2" charset="2"/>
              <a:buChar char="§"/>
            </a:pPr>
            <a:r>
              <a:rPr lang="en-US" sz="3600" dirty="0" smtClean="0"/>
              <a:t>Organization has the experience, staffing, and management structure to plan and implement the proposed program.</a:t>
            </a:r>
            <a:endParaRPr lang="en-US" sz="36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131" y="3478034"/>
            <a:ext cx="5166469" cy="2862322"/>
          </a:xfrm>
          <a:prstGeom prst="rect">
            <a:avLst/>
          </a:prstGeom>
        </p:spPr>
      </p:pic>
    </p:spTree>
    <p:extLst>
      <p:ext uri="{BB962C8B-B14F-4D97-AF65-F5344CB8AC3E}">
        <p14:creationId xmlns:p14="http://schemas.microsoft.com/office/powerpoint/2010/main" val="2959663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Narrative Application</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1371600" y="1672084"/>
            <a:ext cx="9144001" cy="707886"/>
          </a:xfrm>
          <a:prstGeom prst="rect">
            <a:avLst/>
          </a:prstGeom>
          <a:noFill/>
        </p:spPr>
        <p:txBody>
          <a:bodyPr wrap="square" rtlCol="0">
            <a:spAutoFit/>
          </a:bodyPr>
          <a:lstStyle/>
          <a:p>
            <a:pPr algn="ctr"/>
            <a:r>
              <a:rPr lang="en-US" sz="4000" b="1" u="sng" dirty="0" smtClean="0"/>
              <a:t>Compliance and </a:t>
            </a:r>
            <a:r>
              <a:rPr lang="en-US" sz="4000" b="1" u="sng" dirty="0" smtClean="0"/>
              <a:t>Accountability (8 points)</a:t>
            </a:r>
            <a:endParaRPr lang="en-US" sz="4000" b="1" u="sng" dirty="0"/>
          </a:p>
        </p:txBody>
      </p:sp>
      <p:sp>
        <p:nvSpPr>
          <p:cNvPr id="9" name="TextBox 8"/>
          <p:cNvSpPr txBox="1"/>
          <p:nvPr/>
        </p:nvSpPr>
        <p:spPr>
          <a:xfrm>
            <a:off x="3506994" y="2561184"/>
            <a:ext cx="8685006" cy="3539430"/>
          </a:xfrm>
          <a:prstGeom prst="rect">
            <a:avLst/>
          </a:prstGeom>
          <a:noFill/>
        </p:spPr>
        <p:txBody>
          <a:bodyPr wrap="square" rtlCol="0">
            <a:spAutoFit/>
          </a:bodyPr>
          <a:lstStyle/>
          <a:p>
            <a:pPr marL="466725" indent="-466725">
              <a:buClr>
                <a:srgbClr val="FF0000"/>
              </a:buClr>
              <a:buFont typeface="Wingdings" panose="05000000000000000000" pitchFamily="2" charset="2"/>
              <a:buChar char="§"/>
            </a:pPr>
            <a:r>
              <a:rPr lang="en-US" sz="3200" dirty="0" smtClean="0"/>
              <a:t>Organization will comply with AmeriCorps rules and regulations.</a:t>
            </a:r>
          </a:p>
          <a:p>
            <a:pPr marL="466725" indent="-466725">
              <a:buClr>
                <a:srgbClr val="FF0000"/>
              </a:buClr>
              <a:buFont typeface="Wingdings" panose="05000000000000000000" pitchFamily="2" charset="2"/>
              <a:buChar char="§"/>
            </a:pPr>
            <a:r>
              <a:rPr lang="en-US" sz="3200" dirty="0" smtClean="0"/>
              <a:t>Hold </a:t>
            </a:r>
            <a:r>
              <a:rPr lang="en-US" sz="3200" dirty="0" err="1" smtClean="0"/>
              <a:t>subgrantees</a:t>
            </a:r>
            <a:r>
              <a:rPr lang="en-US" sz="3200" dirty="0" smtClean="0"/>
              <a:t> (if applicable) and service site locations accountable if risk or noncompliance are </a:t>
            </a:r>
            <a:r>
              <a:rPr lang="en-US" sz="3200" dirty="0" smtClean="0"/>
              <a:t>identified</a:t>
            </a:r>
          </a:p>
          <a:p>
            <a:pPr marL="466725" indent="-466725">
              <a:buClr>
                <a:srgbClr val="FF0000"/>
              </a:buClr>
              <a:buFont typeface="Wingdings" panose="05000000000000000000" pitchFamily="2" charset="2"/>
              <a:buChar char="§"/>
            </a:pPr>
            <a:r>
              <a:rPr lang="en-US" sz="3200" dirty="0" smtClean="0"/>
              <a:t>If applicable, evaluation report meets CNCS requirements and is of satisfactory quality</a:t>
            </a:r>
            <a:endParaRPr lang="en-US" sz="32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3076" t="5555" r="10499"/>
          <a:stretch/>
        </p:blipFill>
        <p:spPr>
          <a:xfrm>
            <a:off x="76201" y="2938820"/>
            <a:ext cx="3430793" cy="3276600"/>
          </a:xfrm>
          <a:prstGeom prst="rect">
            <a:avLst/>
          </a:prstGeom>
        </p:spPr>
      </p:pic>
    </p:spTree>
    <p:extLst>
      <p:ext uri="{BB962C8B-B14F-4D97-AF65-F5344CB8AC3E}">
        <p14:creationId xmlns:p14="http://schemas.microsoft.com/office/powerpoint/2010/main" val="1307847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Narrative Application</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1371600" y="1672084"/>
            <a:ext cx="9144001" cy="707886"/>
          </a:xfrm>
          <a:prstGeom prst="rect">
            <a:avLst/>
          </a:prstGeom>
          <a:noFill/>
        </p:spPr>
        <p:txBody>
          <a:bodyPr wrap="square" rtlCol="0">
            <a:spAutoFit/>
          </a:bodyPr>
          <a:lstStyle/>
          <a:p>
            <a:pPr algn="ctr"/>
            <a:r>
              <a:rPr lang="en-US" sz="4000" b="1" u="sng" dirty="0" smtClean="0"/>
              <a:t>Culture that Values Learning (8 points)</a:t>
            </a:r>
            <a:endParaRPr lang="en-US" sz="4000" b="1" u="sng" dirty="0"/>
          </a:p>
        </p:txBody>
      </p:sp>
      <p:sp>
        <p:nvSpPr>
          <p:cNvPr id="9" name="TextBox 8"/>
          <p:cNvSpPr txBox="1"/>
          <p:nvPr/>
        </p:nvSpPr>
        <p:spPr>
          <a:xfrm>
            <a:off x="120602" y="2528054"/>
            <a:ext cx="8685006" cy="3046988"/>
          </a:xfrm>
          <a:prstGeom prst="rect">
            <a:avLst/>
          </a:prstGeom>
          <a:noFill/>
        </p:spPr>
        <p:txBody>
          <a:bodyPr wrap="square" rtlCol="0">
            <a:spAutoFit/>
          </a:bodyPr>
          <a:lstStyle/>
          <a:p>
            <a:pPr marL="466725" indent="-466725">
              <a:buClr>
                <a:srgbClr val="FF0000"/>
              </a:buClr>
              <a:buFont typeface="Wingdings" panose="05000000000000000000" pitchFamily="2" charset="2"/>
              <a:buChar char="§"/>
            </a:pPr>
            <a:r>
              <a:rPr lang="en-US" sz="3200" dirty="0" smtClean="0"/>
              <a:t>Organization’s board, management and staff collect and use information for learning and decision making</a:t>
            </a:r>
          </a:p>
          <a:p>
            <a:pPr marL="466725" indent="-466725">
              <a:buClr>
                <a:srgbClr val="FF0000"/>
              </a:buClr>
              <a:buFont typeface="Wingdings" panose="05000000000000000000" pitchFamily="2" charset="2"/>
              <a:buChar char="§"/>
            </a:pPr>
            <a:r>
              <a:rPr lang="en-US" sz="3200" dirty="0" smtClean="0"/>
              <a:t>Management and staff produce frequent reports on how well the organization is implementing its programs and strategies</a:t>
            </a:r>
            <a:endParaRPr lang="en-US" sz="3200"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8442" t="8411" r="17808" b="37398"/>
          <a:stretch/>
        </p:blipFill>
        <p:spPr>
          <a:xfrm>
            <a:off x="8798981" y="2895600"/>
            <a:ext cx="2926776" cy="1865935"/>
          </a:xfrm>
          <a:prstGeom prst="rect">
            <a:avLst/>
          </a:prstGeom>
        </p:spPr>
      </p:pic>
    </p:spTree>
    <p:extLst>
      <p:ext uri="{BB962C8B-B14F-4D97-AF65-F5344CB8AC3E}">
        <p14:creationId xmlns:p14="http://schemas.microsoft.com/office/powerpoint/2010/main" val="3338897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Full Narrative Application</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759" y="2971798"/>
            <a:ext cx="3063241" cy="3429001"/>
          </a:xfrm>
          <a:prstGeom prst="rect">
            <a:avLst/>
          </a:prstGeom>
        </p:spPr>
      </p:pic>
      <p:sp>
        <p:nvSpPr>
          <p:cNvPr id="8" name="TextBox 7"/>
          <p:cNvSpPr txBox="1"/>
          <p:nvPr/>
        </p:nvSpPr>
        <p:spPr>
          <a:xfrm>
            <a:off x="1516378" y="1771375"/>
            <a:ext cx="9144001" cy="707886"/>
          </a:xfrm>
          <a:prstGeom prst="rect">
            <a:avLst/>
          </a:prstGeom>
          <a:noFill/>
        </p:spPr>
        <p:txBody>
          <a:bodyPr wrap="square" rtlCol="0">
            <a:spAutoFit/>
          </a:bodyPr>
          <a:lstStyle/>
          <a:p>
            <a:pPr algn="ctr"/>
            <a:r>
              <a:rPr lang="en-US" sz="4000" b="1" u="sng" dirty="0" smtClean="0"/>
              <a:t>Member Supervision </a:t>
            </a:r>
            <a:r>
              <a:rPr lang="en-US" sz="4000" b="1" u="sng" dirty="0"/>
              <a:t>(</a:t>
            </a:r>
            <a:r>
              <a:rPr lang="en-US" sz="4000" b="1" u="sng" dirty="0" smtClean="0"/>
              <a:t>2 points)</a:t>
            </a:r>
            <a:endParaRPr lang="en-US" sz="4000" b="1" u="sng" dirty="0"/>
          </a:p>
        </p:txBody>
      </p:sp>
      <p:sp>
        <p:nvSpPr>
          <p:cNvPr id="9" name="Oval 8"/>
          <p:cNvSpPr/>
          <p:nvPr/>
        </p:nvSpPr>
        <p:spPr>
          <a:xfrm>
            <a:off x="76199" y="2479261"/>
            <a:ext cx="4480560" cy="403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600" dirty="0" smtClean="0">
                <a:solidFill>
                  <a:schemeClr val="tx1"/>
                </a:solidFill>
              </a:rPr>
              <a:t>Members will receive sufficient guidance and support from the supervisor.</a:t>
            </a:r>
            <a:endParaRPr lang="en-US" sz="2600" dirty="0">
              <a:solidFill>
                <a:schemeClr val="tx1"/>
              </a:solidFill>
            </a:endParaRPr>
          </a:p>
        </p:txBody>
      </p:sp>
      <p:sp>
        <p:nvSpPr>
          <p:cNvPr id="10" name="Oval 9"/>
          <p:cNvSpPr/>
          <p:nvPr/>
        </p:nvSpPr>
        <p:spPr>
          <a:xfrm>
            <a:off x="7643189" y="2479261"/>
            <a:ext cx="4480560" cy="403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smtClean="0">
                <a:solidFill>
                  <a:schemeClr val="tx1"/>
                </a:solidFill>
              </a:rPr>
              <a:t>AmeriCorps supervisors will be adequately trained/prepared to follow AmeriCorps and program regulations, priorities &amp; expectations.</a:t>
            </a:r>
            <a:endParaRPr lang="en-US" sz="2600" dirty="0">
              <a:solidFill>
                <a:schemeClr val="tx1"/>
              </a:solidFill>
            </a:endParaRPr>
          </a:p>
        </p:txBody>
      </p:sp>
    </p:spTree>
    <p:extLst>
      <p:ext uri="{BB962C8B-B14F-4D97-AF65-F5344CB8AC3E}">
        <p14:creationId xmlns:p14="http://schemas.microsoft.com/office/powerpoint/2010/main" val="2390791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9296401" cy="1143000"/>
          </a:xfrm>
        </p:spPr>
        <p:txBody>
          <a:bodyPr>
            <a:noAutofit/>
          </a:bodyPr>
          <a:lstStyle/>
          <a:p>
            <a:r>
              <a:rPr lang="en-US" sz="6600" b="1" dirty="0" err="1" smtClean="0">
                <a:solidFill>
                  <a:schemeClr val="accent1">
                    <a:lumMod val="20000"/>
                    <a:lumOff val="80000"/>
                  </a:schemeClr>
                </a:solidFill>
                <a:latin typeface="Arial Narrow" pitchFamily="34" charset="0"/>
              </a:rPr>
              <a:t>eGrants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9" name="Content Placeholder 9"/>
          <p:cNvSpPr>
            <a:spLocks noGrp="1"/>
          </p:cNvSpPr>
          <p:nvPr>
            <p:ph sz="half" idx="1"/>
          </p:nvPr>
        </p:nvSpPr>
        <p:spPr>
          <a:xfrm>
            <a:off x="29817" y="1951686"/>
            <a:ext cx="6172200" cy="4191000"/>
          </a:xfrm>
        </p:spPr>
        <p:txBody>
          <a:bodyPr>
            <a:normAutofit fontScale="77500" lnSpcReduction="20000"/>
          </a:bodyPr>
          <a:lstStyle/>
          <a:p>
            <a:pPr lvl="0"/>
            <a:r>
              <a:rPr lang="en-US" dirty="0" smtClean="0">
                <a:latin typeface="Arial" panose="020B0604020202020204" pitchFamily="34" charset="0"/>
                <a:cs typeface="Arial" panose="020B0604020202020204" pitchFamily="34" charset="0"/>
              </a:rPr>
              <a:t>Narrative </a:t>
            </a:r>
            <a:r>
              <a:rPr lang="en-US" dirty="0">
                <a:latin typeface="Arial" panose="020B0604020202020204" pitchFamily="34" charset="0"/>
                <a:cs typeface="Arial" panose="020B0604020202020204" pitchFamily="34" charset="0"/>
              </a:rPr>
              <a:t>that is within the allowable </a:t>
            </a:r>
            <a:r>
              <a:rPr lang="en-US" dirty="0" smtClean="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page limits (or </a:t>
            </a:r>
            <a:r>
              <a:rPr lang="en-US" dirty="0" smtClean="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pages for </a:t>
            </a:r>
            <a:r>
              <a:rPr lang="en-US" dirty="0" smtClean="0">
                <a:latin typeface="Arial" panose="020B0604020202020204" pitchFamily="34" charset="0"/>
                <a:cs typeface="Arial" panose="020B0604020202020204" pitchFamily="34" charset="0"/>
              </a:rPr>
              <a:t>rural intermediaries</a:t>
            </a:r>
            <a:r>
              <a:rPr lang="en-US" dirty="0">
                <a:latin typeface="Arial" panose="020B0604020202020204" pitchFamily="34" charset="0"/>
                <a:cs typeface="Arial" panose="020B0604020202020204" pitchFamily="34" charset="0"/>
              </a:rPr>
              <a:t>) as it prints out in </a:t>
            </a:r>
            <a:r>
              <a:rPr lang="en-US" dirty="0" err="1" smtClean="0">
                <a:latin typeface="Arial" panose="020B0604020202020204" pitchFamily="34" charset="0"/>
                <a:cs typeface="Arial" panose="020B0604020202020204" pitchFamily="34" charset="0"/>
              </a:rPr>
              <a:t>eGrants</a:t>
            </a:r>
            <a:r>
              <a:rPr lang="en-US" dirty="0">
                <a:latin typeface="Arial" panose="020B0604020202020204" pitchFamily="34" charset="0"/>
                <a:cs typeface="Arial" panose="020B0604020202020204" pitchFamily="34" charset="0"/>
              </a:rPr>
              <a:t>, including the </a:t>
            </a:r>
            <a:r>
              <a:rPr lang="en-US" dirty="0" err="1">
                <a:latin typeface="Arial" panose="020B0604020202020204" pitchFamily="34" charset="0"/>
                <a:cs typeface="Arial" panose="020B0604020202020204" pitchFamily="34" charset="0"/>
              </a:rPr>
              <a:t>Facesheet</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Logic Model Module that is within the allowable 3 page limit</a:t>
            </a:r>
          </a:p>
          <a:p>
            <a:pPr lvl="0"/>
            <a:r>
              <a:rPr lang="en-US" dirty="0">
                <a:latin typeface="Arial" panose="020B0604020202020204" pitchFamily="34" charset="0"/>
                <a:cs typeface="Arial" panose="020B0604020202020204" pitchFamily="34" charset="0"/>
              </a:rPr>
              <a:t>Performance Measure Module with minimum requirement of 1 output and 1 aligned outcome on your primary service activity</a:t>
            </a:r>
          </a:p>
          <a:p>
            <a:pPr lvl="0"/>
            <a:r>
              <a:rPr lang="en-US" dirty="0">
                <a:latin typeface="Arial" panose="020B0604020202020204" pitchFamily="34" charset="0"/>
                <a:cs typeface="Arial" panose="020B0604020202020204" pitchFamily="34" charset="0"/>
              </a:rPr>
              <a:t>Required demographics, program information &amp; document status </a:t>
            </a:r>
          </a:p>
          <a:p>
            <a:endParaRPr lang="en-US" dirty="0">
              <a:latin typeface="Arial" panose="020B0604020202020204" pitchFamily="34" charset="0"/>
              <a:cs typeface="Arial" panose="020B0604020202020204" pitchFamily="34" charset="0"/>
            </a:endParaRPr>
          </a:p>
        </p:txBody>
      </p:sp>
      <p:sp>
        <p:nvSpPr>
          <p:cNvPr id="11" name="Content Placeholder 10"/>
          <p:cNvSpPr txBox="1">
            <a:spLocks/>
          </p:cNvSpPr>
          <p:nvPr/>
        </p:nvSpPr>
        <p:spPr>
          <a:xfrm>
            <a:off x="6125818" y="1715466"/>
            <a:ext cx="6019800" cy="51425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Budget Module, within allowable Cost per MSY amount ($14,932 for a regular cost reimbursement program, or $15,100 for a cost reimbursement program in rural communities or recruiting opportunity youth; $1,000 for a professional corps; $800 for an education award fixed </a:t>
            </a:r>
            <a:r>
              <a:rPr lang="en-US" sz="2500" dirty="0">
                <a:latin typeface="Arial" panose="020B0604020202020204" pitchFamily="34" charset="0"/>
                <a:cs typeface="Arial" panose="020B0604020202020204" pitchFamily="34" charset="0"/>
              </a:rPr>
              <a:t>a</a:t>
            </a:r>
            <a:r>
              <a:rPr lang="en-US" sz="2500" dirty="0" smtClean="0">
                <a:latin typeface="Arial" panose="020B0604020202020204" pitchFamily="34" charset="0"/>
                <a:cs typeface="Arial" panose="020B0604020202020204" pitchFamily="34" charset="0"/>
              </a:rPr>
              <a:t>mount grant, $13,430 for a full-time </a:t>
            </a:r>
            <a:r>
              <a:rPr lang="en-US" sz="2500" dirty="0">
                <a:latin typeface="Arial" panose="020B0604020202020204" pitchFamily="34" charset="0"/>
                <a:cs typeface="Arial" panose="020B0604020202020204" pitchFamily="34" charset="0"/>
              </a:rPr>
              <a:t>f</a:t>
            </a:r>
            <a:r>
              <a:rPr lang="en-US" sz="2500" dirty="0" smtClean="0">
                <a:latin typeface="Arial" panose="020B0604020202020204" pitchFamily="34" charset="0"/>
                <a:cs typeface="Arial" panose="020B0604020202020204" pitchFamily="34" charset="0"/>
              </a:rPr>
              <a:t>ixed amount grant) </a:t>
            </a:r>
          </a:p>
          <a:p>
            <a:r>
              <a:rPr lang="en-US" sz="2500" dirty="0" smtClean="0">
                <a:latin typeface="Arial" panose="020B0604020202020204" pitchFamily="34" charset="0"/>
                <a:cs typeface="Arial" panose="020B0604020202020204" pitchFamily="34" charset="0"/>
              </a:rPr>
              <a:t>Source of Match Funds – list of sources and if they are secured or proposed</a:t>
            </a:r>
          </a:p>
          <a:p>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549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Question Break</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44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pic>
        <p:nvPicPr>
          <p:cNvPr id="8" name="Picture 2" descr="Image result for question image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2133600"/>
            <a:ext cx="12192000" cy="434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49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Planning </a:t>
            </a:r>
            <a:r>
              <a:rPr lang="en-US" sz="6600" b="1" dirty="0" smtClean="0">
                <a:solidFill>
                  <a:schemeClr val="accent1">
                    <a:lumMod val="20000"/>
                    <a:lumOff val="80000"/>
                  </a:schemeClr>
                </a:solidFill>
                <a:latin typeface="Arial Narrow" pitchFamily="34" charset="0"/>
              </a:rPr>
              <a:t>Grant </a:t>
            </a:r>
            <a:r>
              <a:rPr lang="en-US" sz="6600" b="1" dirty="0" smtClean="0">
                <a:solidFill>
                  <a:schemeClr val="accent1">
                    <a:lumMod val="20000"/>
                    <a:lumOff val="80000"/>
                  </a:schemeClr>
                </a:solidFill>
                <a:latin typeface="Arial Narrow" pitchFamily="34" charset="0"/>
              </a:rPr>
              <a:t>Narrative</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8" name="TextBox 7"/>
          <p:cNvSpPr txBox="1"/>
          <p:nvPr/>
        </p:nvSpPr>
        <p:spPr>
          <a:xfrm>
            <a:off x="457200" y="1981200"/>
            <a:ext cx="10515600" cy="3416320"/>
          </a:xfrm>
          <a:prstGeom prst="rect">
            <a:avLst/>
          </a:prstGeom>
          <a:noFill/>
        </p:spPr>
        <p:txBody>
          <a:bodyPr wrap="square" rtlCol="0">
            <a:spAutoFit/>
          </a:bodyPr>
          <a:lstStyle/>
          <a:p>
            <a:pPr marL="457200" indent="-457200">
              <a:buClr>
                <a:srgbClr val="FF0000"/>
              </a:buClr>
              <a:buFont typeface="+mj-lt"/>
              <a:buAutoNum type="alphaUcPeriod"/>
            </a:pPr>
            <a:r>
              <a:rPr lang="en-US" sz="3600" dirty="0" smtClean="0"/>
              <a:t>Executive Summary</a:t>
            </a:r>
          </a:p>
          <a:p>
            <a:pPr marL="457200" indent="-457200">
              <a:buClr>
                <a:srgbClr val="FF0000"/>
              </a:buClr>
              <a:buFont typeface="+mj-lt"/>
              <a:buAutoNum type="alphaUcPeriod"/>
            </a:pPr>
            <a:r>
              <a:rPr lang="en-US" sz="3600" dirty="0" smtClean="0"/>
              <a:t>Program Design (50%)</a:t>
            </a:r>
          </a:p>
          <a:p>
            <a:pPr marL="914400" lvl="1" indent="-457200">
              <a:buClr>
                <a:srgbClr val="FF0000"/>
              </a:buClr>
              <a:buFont typeface="+mj-lt"/>
              <a:buAutoNum type="arabicPeriod"/>
            </a:pPr>
            <a:r>
              <a:rPr lang="en-US" sz="3600" dirty="0" smtClean="0"/>
              <a:t>Need </a:t>
            </a:r>
            <a:r>
              <a:rPr lang="en-US" sz="3600" dirty="0" smtClean="0"/>
              <a:t>(10 </a:t>
            </a:r>
            <a:r>
              <a:rPr lang="en-US" sz="3600" dirty="0" smtClean="0"/>
              <a:t>points)</a:t>
            </a:r>
          </a:p>
          <a:p>
            <a:pPr marL="914400" lvl="1" indent="-457200">
              <a:buClr>
                <a:srgbClr val="FF0000"/>
              </a:buClr>
              <a:buFont typeface="+mj-lt"/>
              <a:buAutoNum type="arabicPeriod"/>
            </a:pPr>
            <a:r>
              <a:rPr lang="en-US" sz="3600" dirty="0" smtClean="0"/>
              <a:t>Evidence-Based Interventions or Proposed Interventions and Desired Outcomes (30 points)</a:t>
            </a:r>
            <a:endParaRPr lang="en-US" sz="3600" dirty="0" smtClean="0"/>
          </a:p>
          <a:p>
            <a:pPr marL="914400" lvl="1" indent="-457200">
              <a:buClr>
                <a:srgbClr val="FF0000"/>
              </a:buClr>
              <a:buFont typeface="+mj-lt"/>
              <a:buAutoNum type="arabicPeriod"/>
            </a:pPr>
            <a:r>
              <a:rPr lang="en-US" sz="3600" dirty="0" smtClean="0"/>
              <a:t>Planning Process/Timeline (10 points)</a:t>
            </a:r>
            <a:endParaRPr lang="en-US" sz="3600" dirty="0"/>
          </a:p>
        </p:txBody>
      </p:sp>
    </p:spTree>
    <p:extLst>
      <p:ext uri="{BB962C8B-B14F-4D97-AF65-F5344CB8AC3E}">
        <p14:creationId xmlns:p14="http://schemas.microsoft.com/office/powerpoint/2010/main" val="2923141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TextBox 2"/>
          <p:cNvSpPr txBox="1"/>
          <p:nvPr/>
        </p:nvSpPr>
        <p:spPr>
          <a:xfrm>
            <a:off x="0" y="1996857"/>
            <a:ext cx="12192000" cy="4031873"/>
          </a:xfrm>
          <a:prstGeom prst="rect">
            <a:avLst/>
          </a:prstGeom>
          <a:noFill/>
        </p:spPr>
        <p:txBody>
          <a:bodyPr wrap="square" rtlCol="0">
            <a:spAutoFit/>
          </a:bodyPr>
          <a:lstStyle/>
          <a:p>
            <a:r>
              <a:rPr lang="en-US" sz="3200" b="1" u="sng" dirty="0" smtClean="0">
                <a:cs typeface="Arial" panose="020B0604020202020204" pitchFamily="34" charset="0"/>
              </a:rPr>
              <a:t>Executive Summary – REQUIRED Format:</a:t>
            </a:r>
            <a:endParaRPr lang="en-US" sz="3200" dirty="0" smtClean="0">
              <a:cs typeface="Arial" panose="020B0604020202020204" pitchFamily="34" charset="0"/>
            </a:endParaRPr>
          </a:p>
          <a:p>
            <a:endParaRPr lang="en-US" sz="2800" b="1" u="sng" dirty="0" smtClean="0">
              <a:cs typeface="Arial" panose="020B0604020202020204" pitchFamily="34" charset="0"/>
            </a:endParaRPr>
          </a:p>
          <a:p>
            <a:r>
              <a:rPr lang="en-US" sz="2800" dirty="0" smtClean="0">
                <a:cs typeface="Arial" panose="020B0604020202020204" pitchFamily="34" charset="0"/>
              </a:rPr>
              <a:t>The [name of the organization] proposes to </a:t>
            </a:r>
            <a:r>
              <a:rPr lang="en-US" sz="2800" dirty="0" smtClean="0">
                <a:cs typeface="Arial" panose="020B0604020202020204" pitchFamily="34" charset="0"/>
              </a:rPr>
              <a:t>develop an AmeriCorps program serving in [the location(s) the AmeriCorps program will serve] that will focus on the CNS focus areas(s) of [Focus Area(s)]. </a:t>
            </a:r>
            <a:r>
              <a:rPr lang="en-US" sz="2800" dirty="0">
                <a:cs typeface="Arial" panose="020B0604020202020204" pitchFamily="34" charset="0"/>
              </a:rPr>
              <a:t>The CNCS investment of $[amount of request] will be matched with $[amount of projected match], $[amount of local, state, and federal funds] in public funding and $[amount of non-governmental funds] in private funding</a:t>
            </a:r>
            <a:r>
              <a:rPr lang="en-US" sz="2800" dirty="0" smtClean="0">
                <a:cs typeface="Arial" panose="020B0604020202020204" pitchFamily="34" charset="0"/>
              </a:rPr>
              <a:t>.  No AmeriCorps members will be needed to execute this plan.</a:t>
            </a:r>
            <a:endParaRPr lang="en-US" sz="2800" dirty="0">
              <a:cs typeface="Arial" panose="020B0604020202020204" pitchFamily="34" charset="0"/>
            </a:endParaRPr>
          </a:p>
        </p:txBody>
      </p:sp>
      <p:sp>
        <p:nvSpPr>
          <p:cNvPr id="8"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Planning Grant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20063368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304800" y="1769455"/>
            <a:ext cx="7620000" cy="3785652"/>
          </a:xfrm>
          <a:prstGeom prst="rect">
            <a:avLst/>
          </a:prstGeom>
          <a:noFill/>
        </p:spPr>
        <p:txBody>
          <a:bodyPr wrap="square" rtlCol="0">
            <a:spAutoFit/>
          </a:bodyPr>
          <a:lstStyle/>
          <a:p>
            <a:r>
              <a:rPr lang="en-US" sz="4000" b="1" u="sng" dirty="0" smtClean="0"/>
              <a:t>Need (10 points)</a:t>
            </a:r>
            <a:endParaRPr lang="en-US" sz="4000" b="1" u="sng" dirty="0" smtClean="0"/>
          </a:p>
          <a:p>
            <a:pPr marL="466725" indent="-466725">
              <a:buClr>
                <a:srgbClr val="FF0000"/>
              </a:buClr>
              <a:buFont typeface="Wingdings" panose="05000000000000000000" pitchFamily="2" charset="2"/>
              <a:buChar char="§"/>
            </a:pPr>
            <a:endParaRPr lang="en-US" sz="3200" dirty="0" smtClean="0"/>
          </a:p>
          <a:p>
            <a:pPr marL="466725" indent="-466725">
              <a:buClr>
                <a:srgbClr val="FF0000"/>
              </a:buClr>
              <a:buFont typeface="Wingdings" panose="05000000000000000000" pitchFamily="2" charset="2"/>
              <a:buChar char="§"/>
            </a:pPr>
            <a:r>
              <a:rPr lang="en-US" sz="3200" dirty="0" smtClean="0"/>
              <a:t>How </a:t>
            </a:r>
            <a:r>
              <a:rPr lang="en-US" sz="3200" dirty="0" smtClean="0"/>
              <a:t>the community problem is prevalent and severe in communities where members will serve and the need has been well-documented with relevant data.</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2085804"/>
            <a:ext cx="3558540" cy="4137837"/>
          </a:xfrm>
          <a:prstGeom prst="rect">
            <a:avLst/>
          </a:prstGeom>
        </p:spPr>
      </p:pic>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Planning Grant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2473480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304800" y="1769455"/>
            <a:ext cx="11887200" cy="4832092"/>
          </a:xfrm>
          <a:prstGeom prst="rect">
            <a:avLst/>
          </a:prstGeom>
          <a:noFill/>
        </p:spPr>
        <p:txBody>
          <a:bodyPr wrap="square" rtlCol="0">
            <a:spAutoFit/>
          </a:bodyPr>
          <a:lstStyle/>
          <a:p>
            <a:r>
              <a:rPr lang="en-US" sz="2800" b="1" u="sng" dirty="0" smtClean="0"/>
              <a:t>Evidence-Based Interventions or Proposed Interventions and Desired Outcome (30 points)</a:t>
            </a:r>
            <a:endParaRPr lang="en-US" sz="3200" dirty="0" smtClean="0"/>
          </a:p>
          <a:p>
            <a:pPr marL="466725" indent="-466725">
              <a:buClr>
                <a:srgbClr val="FF0000"/>
              </a:buClr>
              <a:buFont typeface="Wingdings" panose="05000000000000000000" pitchFamily="2" charset="2"/>
              <a:buChar char="§"/>
            </a:pPr>
            <a:r>
              <a:rPr lang="en-US" sz="2800" dirty="0" smtClean="0"/>
              <a:t>Evidence-based intervention has successfully addressed the problem in other communities.</a:t>
            </a:r>
          </a:p>
          <a:p>
            <a:pPr marL="466725" indent="-466725">
              <a:buClr>
                <a:srgbClr val="FF0000"/>
              </a:buClr>
              <a:buFont typeface="Wingdings" panose="05000000000000000000" pitchFamily="2" charset="2"/>
              <a:buChar char="§"/>
            </a:pPr>
            <a:r>
              <a:rPr lang="en-US" sz="2800" dirty="0" smtClean="0"/>
              <a:t>Describe the evidence for the intervention in the narrative and submit at least one, and no more than two, randomized controlled trials or quasi-experimental design evaluations</a:t>
            </a:r>
          </a:p>
          <a:p>
            <a:pPr marL="466725" indent="-466725">
              <a:buClr>
                <a:srgbClr val="FF0000"/>
              </a:buClr>
              <a:buFont typeface="Wingdings" panose="05000000000000000000" pitchFamily="2" charset="2"/>
              <a:buChar char="§"/>
            </a:pPr>
            <a:r>
              <a:rPr lang="en-US" sz="2800" dirty="0" smtClean="0"/>
              <a:t>Key elements of the interventions will be implemented with fidelity to the evidence based model</a:t>
            </a:r>
          </a:p>
          <a:p>
            <a:pPr marL="466725" indent="-466725">
              <a:buClr>
                <a:srgbClr val="FF0000"/>
              </a:buClr>
              <a:buFont typeface="Wingdings" panose="05000000000000000000" pitchFamily="2" charset="2"/>
              <a:buChar char="§"/>
            </a:pPr>
            <a:r>
              <a:rPr lang="en-US" sz="2800" dirty="0" smtClean="0"/>
              <a:t>AmeriCorps members are well-suited to deliver the evidence-based intervention</a:t>
            </a:r>
            <a:endParaRPr lang="en-US" sz="2800" dirty="0" smtClean="0"/>
          </a:p>
        </p:txBody>
      </p:sp>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Planning Grant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298506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a:solidFill>
                  <a:schemeClr val="accent1">
                    <a:lumMod val="20000"/>
                    <a:lumOff val="80000"/>
                  </a:schemeClr>
                </a:solidFill>
                <a:latin typeface="Arial Narrow" pitchFamily="34" charset="0"/>
              </a:rPr>
              <a:t>Session Topics</a:t>
            </a: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8" name="TextBox 7"/>
          <p:cNvSpPr txBox="1"/>
          <p:nvPr/>
        </p:nvSpPr>
        <p:spPr>
          <a:xfrm>
            <a:off x="228600" y="1981200"/>
            <a:ext cx="11963400" cy="4524315"/>
          </a:xfrm>
          <a:prstGeom prst="rect">
            <a:avLst/>
          </a:prstGeom>
          <a:noFill/>
        </p:spPr>
        <p:txBody>
          <a:bodyPr wrap="square" rtlCol="0">
            <a:spAutoFit/>
          </a:bodyPr>
          <a:lstStyle/>
          <a:p>
            <a:pPr marL="857250" lvl="0" indent="-857250">
              <a:buClr>
                <a:srgbClr val="FF0000"/>
              </a:buClr>
              <a:buFont typeface="Wingdings" panose="05000000000000000000" pitchFamily="2" charset="2"/>
              <a:buChar char="§"/>
            </a:pPr>
            <a:r>
              <a:rPr lang="en-US" sz="4800" dirty="0"/>
              <a:t>Performance Measurements</a:t>
            </a:r>
          </a:p>
          <a:p>
            <a:pPr marL="857250" lvl="0" indent="-857250">
              <a:buClr>
                <a:srgbClr val="FF0000"/>
              </a:buClr>
              <a:buFont typeface="Wingdings" panose="05000000000000000000" pitchFamily="2" charset="2"/>
              <a:buChar char="§"/>
            </a:pPr>
            <a:r>
              <a:rPr lang="en-US" sz="4800" dirty="0"/>
              <a:t>Understanding the Grant Process</a:t>
            </a:r>
          </a:p>
          <a:p>
            <a:pPr marL="857250" lvl="0" indent="-857250">
              <a:buClr>
                <a:srgbClr val="FF0000"/>
              </a:buClr>
              <a:buFont typeface="Wingdings" panose="05000000000000000000" pitchFamily="2" charset="2"/>
              <a:buChar char="§"/>
            </a:pPr>
            <a:r>
              <a:rPr lang="en-US" sz="4800" dirty="0"/>
              <a:t>Application and Program Types</a:t>
            </a:r>
          </a:p>
          <a:p>
            <a:pPr marL="857250" lvl="0" indent="-857250">
              <a:buClr>
                <a:srgbClr val="FF0000"/>
              </a:buClr>
              <a:buFont typeface="Wingdings" panose="05000000000000000000" pitchFamily="2" charset="2"/>
              <a:buChar char="§"/>
            </a:pPr>
            <a:r>
              <a:rPr lang="en-US" sz="4800" dirty="0"/>
              <a:t>Competition Landscape and Resources</a:t>
            </a:r>
          </a:p>
          <a:p>
            <a:pPr marL="857250" lvl="0" indent="-857250">
              <a:buClr>
                <a:srgbClr val="FF0000"/>
              </a:buClr>
              <a:buFont typeface="Wingdings" panose="05000000000000000000" pitchFamily="2" charset="2"/>
              <a:buChar char="§"/>
            </a:pPr>
            <a:r>
              <a:rPr lang="en-US" sz="4800" dirty="0"/>
              <a:t>Full Application</a:t>
            </a:r>
          </a:p>
          <a:p>
            <a:pPr marL="857250" indent="-857250">
              <a:buClr>
                <a:srgbClr val="FF0000"/>
              </a:buClr>
              <a:buFont typeface="Wingdings" panose="05000000000000000000" pitchFamily="2" charset="2"/>
              <a:buChar char="§"/>
            </a:pPr>
            <a:r>
              <a:rPr lang="en-US" sz="4800" dirty="0"/>
              <a:t>Application Considerations </a:t>
            </a:r>
          </a:p>
        </p:txBody>
      </p:sp>
    </p:spTree>
    <p:extLst>
      <p:ext uri="{BB962C8B-B14F-4D97-AF65-F5344CB8AC3E}">
        <p14:creationId xmlns:p14="http://schemas.microsoft.com/office/powerpoint/2010/main" val="2092977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304800" y="1769455"/>
            <a:ext cx="11887200" cy="2554545"/>
          </a:xfrm>
          <a:prstGeom prst="rect">
            <a:avLst/>
          </a:prstGeom>
          <a:noFill/>
        </p:spPr>
        <p:txBody>
          <a:bodyPr wrap="square" rtlCol="0">
            <a:spAutoFit/>
          </a:bodyPr>
          <a:lstStyle/>
          <a:p>
            <a:r>
              <a:rPr lang="en-US" sz="3200" b="1" u="sng" dirty="0" smtClean="0"/>
              <a:t>Evidence-Based Interventions or Proposed Interventions and Desired Outcome (30 points)</a:t>
            </a:r>
          </a:p>
          <a:p>
            <a:pPr marL="466725" indent="-466725">
              <a:buClr>
                <a:srgbClr val="FF0000"/>
              </a:buClr>
              <a:buFont typeface="Wingdings" panose="05000000000000000000" pitchFamily="2" charset="2"/>
              <a:buChar char="§"/>
            </a:pPr>
            <a:r>
              <a:rPr lang="en-US" sz="3200" dirty="0" smtClean="0"/>
              <a:t>Proposed intervention is clearly articulated</a:t>
            </a:r>
          </a:p>
          <a:p>
            <a:pPr marL="466725" indent="-466725">
              <a:buClr>
                <a:srgbClr val="FF0000"/>
              </a:buClr>
              <a:buFont typeface="Wingdings" panose="05000000000000000000" pitchFamily="2" charset="2"/>
              <a:buChar char="§"/>
            </a:pPr>
            <a:r>
              <a:rPr lang="en-US" sz="3200" dirty="0" smtClean="0"/>
              <a:t>Intervention is likely to lead to the proposed outcomes</a:t>
            </a:r>
          </a:p>
          <a:p>
            <a:pPr marL="466725" indent="-466725">
              <a:buClr>
                <a:srgbClr val="FF0000"/>
              </a:buClr>
              <a:buFont typeface="Wingdings" panose="05000000000000000000" pitchFamily="2" charset="2"/>
              <a:buChar char="§"/>
            </a:pPr>
            <a:r>
              <a:rPr lang="en-US" sz="3200" dirty="0" smtClean="0"/>
              <a:t>Expected outcomes are articulated in the application narrative</a:t>
            </a:r>
            <a:endParaRPr lang="en-US" sz="3200" dirty="0" smtClean="0"/>
          </a:p>
        </p:txBody>
      </p:sp>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Planning Grant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3798202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304800" y="1769455"/>
            <a:ext cx="11353800" cy="4955203"/>
          </a:xfrm>
          <a:prstGeom prst="rect">
            <a:avLst/>
          </a:prstGeom>
          <a:noFill/>
        </p:spPr>
        <p:txBody>
          <a:bodyPr wrap="square" rtlCol="0">
            <a:spAutoFit/>
          </a:bodyPr>
          <a:lstStyle/>
          <a:p>
            <a:r>
              <a:rPr lang="en-US" sz="2800" b="1" u="sng" dirty="0" smtClean="0"/>
              <a:t>Planning Process/Timeline (10 points)</a:t>
            </a:r>
            <a:endParaRPr lang="en-US" sz="2800" b="1" u="sng" dirty="0" smtClean="0"/>
          </a:p>
          <a:p>
            <a:pPr marL="466725" indent="-466725">
              <a:buClr>
                <a:srgbClr val="FF0000"/>
              </a:buClr>
              <a:buFont typeface="Wingdings" panose="05000000000000000000" pitchFamily="2" charset="2"/>
              <a:buChar char="§"/>
            </a:pPr>
            <a:endParaRPr lang="en-US" sz="3200" dirty="0" smtClean="0"/>
          </a:p>
          <a:p>
            <a:pPr marL="466725" indent="-466725">
              <a:buClr>
                <a:srgbClr val="FF0000"/>
              </a:buClr>
              <a:buFont typeface="Wingdings" panose="05000000000000000000" pitchFamily="2" charset="2"/>
              <a:buChar char="§"/>
            </a:pPr>
            <a:r>
              <a:rPr lang="en-US" sz="3200" dirty="0" smtClean="0"/>
              <a:t>Applicant describes a clear and logical planning process, including:</a:t>
            </a:r>
          </a:p>
          <a:p>
            <a:pPr marL="923925" lvl="1" indent="-466725">
              <a:buClr>
                <a:srgbClr val="FF0000"/>
              </a:buClr>
              <a:buFont typeface="Arial" panose="020B0604020202020204" pitchFamily="34" charset="0"/>
              <a:buChar char="•"/>
            </a:pPr>
            <a:r>
              <a:rPr lang="en-US" sz="3200" dirty="0" smtClean="0"/>
              <a:t>Detailed description of the planning process and who is leading it</a:t>
            </a:r>
          </a:p>
          <a:p>
            <a:pPr marL="923925" lvl="1" indent="-466725">
              <a:buClr>
                <a:srgbClr val="FF0000"/>
              </a:buClr>
              <a:buFont typeface="Arial" panose="020B0604020202020204" pitchFamily="34" charset="0"/>
              <a:buChar char="•"/>
            </a:pPr>
            <a:r>
              <a:rPr lang="en-US" sz="3200" dirty="0" smtClean="0"/>
              <a:t>Well-developed timeline for planning activities</a:t>
            </a:r>
          </a:p>
          <a:p>
            <a:pPr marL="923925" lvl="1" indent="-466725">
              <a:buClr>
                <a:srgbClr val="FF0000"/>
              </a:buClr>
              <a:buFont typeface="Arial" panose="020B0604020202020204" pitchFamily="34" charset="0"/>
              <a:buChar char="•"/>
            </a:pPr>
            <a:r>
              <a:rPr lang="en-US" sz="3200" dirty="0" smtClean="0"/>
              <a:t>Clear description of how the planning period will be used to develop the necessary components to effectively manage an AmeriCorp</a:t>
            </a:r>
            <a:r>
              <a:rPr lang="en-US" sz="3200" dirty="0" smtClean="0"/>
              <a:t>s program</a:t>
            </a:r>
            <a:endParaRPr lang="en-US" sz="3200" dirty="0" smtClean="0"/>
          </a:p>
        </p:txBody>
      </p:sp>
      <p:sp>
        <p:nvSpPr>
          <p:cNvPr id="9"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Planning Grant Narrative</a:t>
            </a:r>
            <a:endParaRPr lang="en-US" sz="6600" b="1" dirty="0">
              <a:solidFill>
                <a:schemeClr val="accent1">
                  <a:lumMod val="20000"/>
                  <a:lumOff val="80000"/>
                </a:schemeClr>
              </a:solidFill>
              <a:latin typeface="Arial Narrow" pitchFamily="34" charset="0"/>
            </a:endParaRPr>
          </a:p>
        </p:txBody>
      </p:sp>
    </p:spTree>
    <p:extLst>
      <p:ext uri="{BB962C8B-B14F-4D97-AF65-F5344CB8AC3E}">
        <p14:creationId xmlns:p14="http://schemas.microsoft.com/office/powerpoint/2010/main" val="1406822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7800" y="274638"/>
            <a:ext cx="9144000" cy="1143000"/>
          </a:xfrm>
        </p:spPr>
        <p:txBody>
          <a:bodyPr>
            <a:noAutofit/>
          </a:bodyPr>
          <a:lstStyle/>
          <a:p>
            <a:r>
              <a:rPr lang="en-US" sz="6600" b="1" dirty="0" smtClean="0">
                <a:solidFill>
                  <a:schemeClr val="accent1">
                    <a:lumMod val="20000"/>
                    <a:lumOff val="80000"/>
                  </a:schemeClr>
                </a:solidFill>
                <a:latin typeface="Arial Narrow" pitchFamily="34" charset="0"/>
              </a:rPr>
              <a:t>Planning Grant Application</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523998" y="1531203"/>
            <a:ext cx="9144001" cy="830997"/>
          </a:xfrm>
          <a:prstGeom prst="rect">
            <a:avLst/>
          </a:prstGeom>
          <a:noFill/>
        </p:spPr>
        <p:txBody>
          <a:bodyPr wrap="square" rtlCol="0">
            <a:spAutoFit/>
          </a:bodyPr>
          <a:lstStyle/>
          <a:p>
            <a:pPr algn="ctr"/>
            <a:r>
              <a:rPr lang="en-US" sz="4800" b="1" dirty="0" smtClean="0"/>
              <a:t>Organizational Capability - (25%)</a:t>
            </a:r>
            <a:endParaRPr lang="en-US" sz="4800" b="1" dirty="0"/>
          </a:p>
        </p:txBody>
      </p:sp>
      <p:sp>
        <p:nvSpPr>
          <p:cNvPr id="8" name="TextBox 7"/>
          <p:cNvSpPr txBox="1"/>
          <p:nvPr/>
        </p:nvSpPr>
        <p:spPr>
          <a:xfrm>
            <a:off x="533400" y="2340114"/>
            <a:ext cx="10896600" cy="707886"/>
          </a:xfrm>
          <a:prstGeom prst="rect">
            <a:avLst/>
          </a:prstGeom>
          <a:noFill/>
        </p:spPr>
        <p:txBody>
          <a:bodyPr wrap="square" rtlCol="0">
            <a:spAutoFit/>
          </a:bodyPr>
          <a:lstStyle/>
          <a:p>
            <a:pPr algn="ctr"/>
            <a:r>
              <a:rPr lang="en-US" sz="4000" b="1" u="sng" dirty="0" smtClean="0"/>
              <a:t>Organizational Background and </a:t>
            </a:r>
            <a:r>
              <a:rPr lang="en-US" sz="4000" b="1" u="sng" dirty="0" smtClean="0"/>
              <a:t>Staffing (25 points)</a:t>
            </a:r>
            <a:endParaRPr lang="en-US" sz="4000" b="1" u="sng" dirty="0"/>
          </a:p>
        </p:txBody>
      </p:sp>
      <p:sp>
        <p:nvSpPr>
          <p:cNvPr id="9" name="TextBox 8"/>
          <p:cNvSpPr txBox="1"/>
          <p:nvPr/>
        </p:nvSpPr>
        <p:spPr>
          <a:xfrm>
            <a:off x="381000" y="3478034"/>
            <a:ext cx="10134600"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
            </a:pPr>
            <a:r>
              <a:rPr lang="en-US" sz="3200" dirty="0" smtClean="0"/>
              <a:t>Organization has the experience, staffing, and management structure to plan </a:t>
            </a:r>
            <a:r>
              <a:rPr lang="en-US" sz="3200" dirty="0" smtClean="0"/>
              <a:t>the </a:t>
            </a:r>
            <a:r>
              <a:rPr lang="en-US" sz="3200" dirty="0" smtClean="0"/>
              <a:t>proposed program</a:t>
            </a:r>
            <a:r>
              <a:rPr lang="en-US" sz="3200" dirty="0" smtClean="0"/>
              <a:t>.</a:t>
            </a:r>
          </a:p>
          <a:p>
            <a:pPr marL="457200" indent="-457200">
              <a:buClr>
                <a:srgbClr val="FF0000"/>
              </a:buClr>
              <a:buFont typeface="Wingdings" panose="05000000000000000000" pitchFamily="2" charset="2"/>
              <a:buChar char="§"/>
            </a:pPr>
            <a:r>
              <a:rPr lang="en-US" sz="3200" dirty="0" smtClean="0"/>
              <a:t>Prior experience in the proposed area of programming</a:t>
            </a:r>
          </a:p>
          <a:p>
            <a:pPr marL="457200" indent="-457200">
              <a:buClr>
                <a:srgbClr val="FF0000"/>
              </a:buClr>
              <a:buFont typeface="Wingdings" panose="05000000000000000000" pitchFamily="2" charset="2"/>
              <a:buChar char="§"/>
            </a:pPr>
            <a:r>
              <a:rPr lang="en-US" sz="3200" dirty="0" smtClean="0"/>
              <a:t>Conducted high-quality process and outcome evaluations and used evaluation results for organizational learning and continuous improvement</a:t>
            </a:r>
            <a:endParaRPr lang="en-US" sz="3200" dirty="0"/>
          </a:p>
        </p:txBody>
      </p:sp>
    </p:spTree>
    <p:extLst>
      <p:ext uri="{BB962C8B-B14F-4D97-AF65-F5344CB8AC3E}">
        <p14:creationId xmlns:p14="http://schemas.microsoft.com/office/powerpoint/2010/main" val="30640204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Past Observations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7" name="TextBox 6"/>
          <p:cNvSpPr txBox="1"/>
          <p:nvPr/>
        </p:nvSpPr>
        <p:spPr>
          <a:xfrm>
            <a:off x="120602" y="1676400"/>
            <a:ext cx="11734800" cy="5016758"/>
          </a:xfrm>
          <a:prstGeom prst="rect">
            <a:avLst/>
          </a:prstGeom>
          <a:noFill/>
        </p:spPr>
        <p:txBody>
          <a:bodyPr wrap="square" rtlCol="0">
            <a:spAutoFit/>
          </a:bodyPr>
          <a:lstStyle/>
          <a:p>
            <a:pPr marL="457200" indent="-457200">
              <a:buClr>
                <a:srgbClr val="FF0000"/>
              </a:buClr>
              <a:buFont typeface="+mj-lt"/>
              <a:buAutoNum type="arabicPeriod"/>
            </a:pPr>
            <a:r>
              <a:rPr lang="en-US" sz="3200" dirty="0" smtClean="0"/>
              <a:t>Parroting – simply stating in your application that you will do the criteria and not providing details</a:t>
            </a:r>
          </a:p>
          <a:p>
            <a:pPr marL="457200" indent="-457200">
              <a:buClr>
                <a:srgbClr val="FF0000"/>
              </a:buClr>
              <a:buFont typeface="+mj-lt"/>
              <a:buAutoNum type="arabicPeriod"/>
            </a:pPr>
            <a:r>
              <a:rPr lang="en-US" sz="3200" dirty="0" smtClean="0"/>
              <a:t>Clear and Accurate Area and Section </a:t>
            </a:r>
            <a:r>
              <a:rPr lang="en-US" sz="3200" dirty="0" smtClean="0"/>
              <a:t>Headings</a:t>
            </a:r>
          </a:p>
          <a:p>
            <a:pPr marL="457200" indent="-457200">
              <a:buClr>
                <a:srgbClr val="FF0000"/>
              </a:buClr>
              <a:buFont typeface="+mj-lt"/>
              <a:buAutoNum type="arabicPeriod"/>
            </a:pPr>
            <a:r>
              <a:rPr lang="en-US" sz="3200" dirty="0" smtClean="0"/>
              <a:t>Spelling </a:t>
            </a:r>
          </a:p>
          <a:p>
            <a:pPr marL="457200" indent="-457200">
              <a:buClr>
                <a:srgbClr val="FF0000"/>
              </a:buClr>
              <a:buFont typeface="+mj-lt"/>
              <a:buAutoNum type="arabicPeriod"/>
            </a:pPr>
            <a:r>
              <a:rPr lang="en-US" sz="3200" dirty="0" smtClean="0"/>
              <a:t>AmeriCorps </a:t>
            </a:r>
            <a:r>
              <a:rPr lang="en-US" sz="3200" dirty="0" smtClean="0"/>
              <a:t>– make sure you spell AmeriCorps correctly. </a:t>
            </a:r>
          </a:p>
          <a:p>
            <a:pPr marL="457200" indent="-457200">
              <a:buClr>
                <a:srgbClr val="FF0000"/>
              </a:buClr>
              <a:buFont typeface="+mj-lt"/>
              <a:buAutoNum type="arabicPeriod"/>
            </a:pPr>
            <a:r>
              <a:rPr lang="en-US" sz="3200" dirty="0" smtClean="0"/>
              <a:t>Active versus passive </a:t>
            </a:r>
            <a:r>
              <a:rPr lang="en-US" sz="3200" dirty="0" smtClean="0"/>
              <a:t>tense</a:t>
            </a:r>
            <a:endParaRPr lang="en-US" sz="3200" dirty="0" smtClean="0"/>
          </a:p>
          <a:p>
            <a:pPr marL="457200" indent="-457200">
              <a:buClr>
                <a:srgbClr val="FF0000"/>
              </a:buClr>
              <a:buFont typeface="+mj-lt"/>
              <a:buAutoNum type="arabicPeriod"/>
            </a:pPr>
            <a:r>
              <a:rPr lang="en-US" sz="3200" dirty="0" smtClean="0"/>
              <a:t>Eliminate exclamation points and overly enthusiastic language</a:t>
            </a:r>
          </a:p>
          <a:p>
            <a:pPr marL="457200" indent="-457200">
              <a:buClr>
                <a:srgbClr val="FF0000"/>
              </a:buClr>
              <a:buFont typeface="+mj-lt"/>
              <a:buAutoNum type="arabicPeriod"/>
            </a:pPr>
            <a:r>
              <a:rPr lang="en-US" sz="3200" dirty="0" smtClean="0"/>
              <a:t>Writing things that sound more like they are just inserted to serve as a check off of one of the CNCS priorities versus being integral to program design and outcomes</a:t>
            </a:r>
            <a:endParaRPr lang="en-US" sz="3200" dirty="0"/>
          </a:p>
        </p:txBody>
      </p:sp>
    </p:spTree>
    <p:extLst>
      <p:ext uri="{BB962C8B-B14F-4D97-AF65-F5344CB8AC3E}">
        <p14:creationId xmlns:p14="http://schemas.microsoft.com/office/powerpoint/2010/main" val="3722776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8991599" cy="1143000"/>
          </a:xfrm>
        </p:spPr>
        <p:txBody>
          <a:bodyPr>
            <a:noAutofit/>
          </a:bodyPr>
          <a:lstStyle/>
          <a:p>
            <a:r>
              <a:rPr lang="en-US" sz="6000" b="1" dirty="0" smtClean="0">
                <a:solidFill>
                  <a:schemeClr val="accent1">
                    <a:lumMod val="20000"/>
                    <a:lumOff val="80000"/>
                  </a:schemeClr>
                </a:solidFill>
                <a:latin typeface="Arial Narrow" pitchFamily="34" charset="0"/>
              </a:rPr>
              <a:t>High Quality Program Design</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graphicFrame>
        <p:nvGraphicFramePr>
          <p:cNvPr id="3" name="Diagram 2"/>
          <p:cNvGraphicFramePr/>
          <p:nvPr>
            <p:extLst>
              <p:ext uri="{D42A27DB-BD31-4B8C-83A1-F6EECF244321}">
                <p14:modId xmlns:p14="http://schemas.microsoft.com/office/powerpoint/2010/main" val="978354688"/>
              </p:ext>
            </p:extLst>
          </p:nvPr>
        </p:nvGraphicFramePr>
        <p:xfrm>
          <a:off x="0" y="1524001"/>
          <a:ext cx="12192000" cy="533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989537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8991599" cy="1143000"/>
          </a:xfrm>
        </p:spPr>
        <p:txBody>
          <a:bodyPr>
            <a:noAutofit/>
          </a:bodyPr>
          <a:lstStyle/>
          <a:p>
            <a:r>
              <a:rPr lang="en-US" sz="6000" b="1" dirty="0" smtClean="0">
                <a:solidFill>
                  <a:schemeClr val="accent1">
                    <a:lumMod val="20000"/>
                    <a:lumOff val="80000"/>
                  </a:schemeClr>
                </a:solidFill>
                <a:latin typeface="Arial Narrow" pitchFamily="34" charset="0"/>
              </a:rPr>
              <a:t>High Quality Program Design</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TextBox 2"/>
          <p:cNvSpPr txBox="1"/>
          <p:nvPr/>
        </p:nvSpPr>
        <p:spPr>
          <a:xfrm>
            <a:off x="1524001" y="1752600"/>
            <a:ext cx="9143998" cy="5016758"/>
          </a:xfrm>
          <a:prstGeom prst="rect">
            <a:avLst/>
          </a:prstGeom>
          <a:noFill/>
        </p:spPr>
        <p:txBody>
          <a:bodyPr wrap="square" rtlCol="0">
            <a:spAutoFit/>
          </a:bodyPr>
          <a:lstStyle/>
          <a:p>
            <a:pPr marL="690563" indent="-690563">
              <a:buClr>
                <a:srgbClr val="FF0000"/>
              </a:buClr>
              <a:buFont typeface="Wingdings" panose="05000000000000000000" pitchFamily="2" charset="2"/>
              <a:buChar char="ü"/>
            </a:pPr>
            <a:r>
              <a:rPr lang="en-US" sz="3200" b="1" dirty="0"/>
              <a:t>Lead from your program strengths and be </a:t>
            </a:r>
            <a:r>
              <a:rPr lang="en-US" sz="3200" b="1" dirty="0" smtClean="0"/>
              <a:t>explicit</a:t>
            </a:r>
          </a:p>
          <a:p>
            <a:pPr marL="690563" indent="-690563">
              <a:buClr>
                <a:srgbClr val="FF0000"/>
              </a:buClr>
              <a:buFont typeface="Wingdings" panose="05000000000000000000" pitchFamily="2" charset="2"/>
              <a:buChar char="ü"/>
            </a:pPr>
            <a:r>
              <a:rPr lang="en-US" sz="3200" b="1" dirty="0" smtClean="0"/>
              <a:t>Be </a:t>
            </a:r>
            <a:r>
              <a:rPr lang="en-US" sz="3200" b="1" dirty="0"/>
              <a:t>clear and </a:t>
            </a:r>
            <a:r>
              <a:rPr lang="en-US" sz="3200" b="1" dirty="0" smtClean="0"/>
              <a:t>succinct</a:t>
            </a:r>
          </a:p>
          <a:p>
            <a:pPr marL="690563" indent="-690563">
              <a:buClr>
                <a:srgbClr val="FF0000"/>
              </a:buClr>
              <a:buFont typeface="Wingdings" panose="05000000000000000000" pitchFamily="2" charset="2"/>
              <a:buChar char="ü"/>
            </a:pPr>
            <a:r>
              <a:rPr lang="en-US" sz="3200" b="1" dirty="0" smtClean="0"/>
              <a:t>Avoid </a:t>
            </a:r>
            <a:r>
              <a:rPr lang="en-US" sz="3200" b="1" dirty="0"/>
              <a:t>circular reasoning</a:t>
            </a:r>
            <a:r>
              <a:rPr lang="en-US" sz="3200" dirty="0"/>
              <a:t> </a:t>
            </a:r>
            <a:endParaRPr lang="en-US" sz="3200" b="1" dirty="0" smtClean="0"/>
          </a:p>
          <a:p>
            <a:pPr marL="690563" indent="-690563">
              <a:buClr>
                <a:srgbClr val="FF0000"/>
              </a:buClr>
              <a:buFont typeface="Wingdings" panose="05000000000000000000" pitchFamily="2" charset="2"/>
              <a:buChar char="ü"/>
            </a:pPr>
            <a:r>
              <a:rPr lang="en-US" sz="3200" b="1" dirty="0" smtClean="0"/>
              <a:t>Explain how</a:t>
            </a:r>
            <a:r>
              <a:rPr lang="en-US" sz="3200" dirty="0" smtClean="0"/>
              <a:t> </a:t>
            </a:r>
            <a:endParaRPr lang="en-US" sz="3200" dirty="0"/>
          </a:p>
          <a:p>
            <a:pPr marL="690563" indent="-690563">
              <a:buClr>
                <a:srgbClr val="FF0000"/>
              </a:buClr>
              <a:buFont typeface="Wingdings" panose="05000000000000000000" pitchFamily="2" charset="2"/>
              <a:buChar char="ü"/>
            </a:pPr>
            <a:r>
              <a:rPr lang="en-US" sz="3200" b="1" dirty="0"/>
              <a:t>Don’t make </a:t>
            </a:r>
            <a:r>
              <a:rPr lang="en-US" sz="3200" b="1" dirty="0" smtClean="0"/>
              <a:t>assumptions</a:t>
            </a:r>
          </a:p>
          <a:p>
            <a:pPr marL="690563" indent="-690563">
              <a:buClr>
                <a:srgbClr val="FF0000"/>
              </a:buClr>
              <a:buFont typeface="Wingdings" panose="05000000000000000000" pitchFamily="2" charset="2"/>
              <a:buChar char="ü"/>
            </a:pPr>
            <a:r>
              <a:rPr lang="en-US" sz="3200" b="1" dirty="0" smtClean="0"/>
              <a:t>Use </a:t>
            </a:r>
            <a:r>
              <a:rPr lang="en-US" sz="3200" b="1" dirty="0"/>
              <a:t>an impartial </a:t>
            </a:r>
            <a:r>
              <a:rPr lang="en-US" sz="3200" b="1" dirty="0" smtClean="0"/>
              <a:t>proofreader</a:t>
            </a:r>
            <a:r>
              <a:rPr lang="en-US" sz="3200" dirty="0" smtClean="0"/>
              <a:t> </a:t>
            </a:r>
            <a:endParaRPr lang="en-US" sz="3200" dirty="0"/>
          </a:p>
          <a:p>
            <a:pPr marL="690563" indent="-690563">
              <a:buClr>
                <a:srgbClr val="FF0000"/>
              </a:buClr>
              <a:buFont typeface="Wingdings" panose="05000000000000000000" pitchFamily="2" charset="2"/>
              <a:buChar char="ü"/>
            </a:pPr>
            <a:r>
              <a:rPr lang="en-US" sz="3200" b="1" dirty="0"/>
              <a:t>Follow the instructions and discuss each criterion in the order they are presented in the </a:t>
            </a:r>
            <a:r>
              <a:rPr lang="en-US" sz="3200" b="1" dirty="0" smtClean="0"/>
              <a:t>instructions</a:t>
            </a:r>
            <a:endParaRPr lang="en-US" sz="3200" dirty="0"/>
          </a:p>
        </p:txBody>
      </p:sp>
    </p:spTree>
    <p:extLst>
      <p:ext uri="{BB962C8B-B14F-4D97-AF65-F5344CB8AC3E}">
        <p14:creationId xmlns:p14="http://schemas.microsoft.com/office/powerpoint/2010/main" val="28374524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1" y="274638"/>
            <a:ext cx="9296399" cy="1143000"/>
          </a:xfrm>
        </p:spPr>
        <p:txBody>
          <a:bodyPr>
            <a:noAutofit/>
          </a:bodyPr>
          <a:lstStyle/>
          <a:p>
            <a:r>
              <a:rPr lang="en-US" sz="6600" b="1" dirty="0" smtClean="0">
                <a:solidFill>
                  <a:schemeClr val="accent1">
                    <a:lumMod val="20000"/>
                    <a:lumOff val="80000"/>
                  </a:schemeClr>
                </a:solidFill>
                <a:latin typeface="Arial Narrow" pitchFamily="34" charset="0"/>
              </a:rPr>
              <a:t>Nevada Volunteers Tools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7549" y="3581400"/>
            <a:ext cx="4362450" cy="2887819"/>
          </a:xfrm>
          <a:prstGeom prst="rect">
            <a:avLst/>
          </a:prstGeom>
        </p:spPr>
      </p:pic>
      <p:sp>
        <p:nvSpPr>
          <p:cNvPr id="10" name="TextBox 9"/>
          <p:cNvSpPr txBox="1"/>
          <p:nvPr/>
        </p:nvSpPr>
        <p:spPr>
          <a:xfrm>
            <a:off x="148164" y="1646337"/>
            <a:ext cx="10138836" cy="5262979"/>
          </a:xfrm>
          <a:prstGeom prst="rect">
            <a:avLst/>
          </a:prstGeom>
          <a:noFill/>
        </p:spPr>
        <p:txBody>
          <a:bodyPr wrap="square" rtlCol="0">
            <a:spAutoFit/>
          </a:bodyPr>
          <a:lstStyle/>
          <a:p>
            <a:r>
              <a:rPr lang="en-US" sz="3200" dirty="0" smtClean="0">
                <a:hlinkClick r:id="rId6"/>
              </a:rPr>
              <a:t>www.nevadavolunteers.org</a:t>
            </a:r>
            <a:endParaRPr lang="en-US" sz="3200" dirty="0" smtClean="0"/>
          </a:p>
          <a:p>
            <a:endParaRPr lang="en-US" sz="2400" dirty="0"/>
          </a:p>
          <a:p>
            <a:pPr marL="466725" indent="-466725">
              <a:buClr>
                <a:srgbClr val="FF0000"/>
              </a:buClr>
              <a:buFont typeface="Wingdings" panose="05000000000000000000" pitchFamily="2" charset="2"/>
              <a:buChar char="§"/>
            </a:pPr>
            <a:r>
              <a:rPr lang="en-US" sz="2800" dirty="0" smtClean="0"/>
              <a:t>Notice of Funding </a:t>
            </a:r>
            <a:r>
              <a:rPr lang="en-US" sz="2800" dirty="0" smtClean="0"/>
              <a:t>Opportunity</a:t>
            </a:r>
          </a:p>
          <a:p>
            <a:pPr marL="466725" indent="-466725">
              <a:buClr>
                <a:srgbClr val="FF0000"/>
              </a:buClr>
              <a:buFont typeface="Wingdings" panose="05000000000000000000" pitchFamily="2" charset="2"/>
              <a:buChar char="§"/>
            </a:pPr>
            <a:r>
              <a:rPr lang="en-US" sz="2800" dirty="0" smtClean="0"/>
              <a:t>Comprehensive Nevada Volunteers NOFO Timeline</a:t>
            </a:r>
          </a:p>
          <a:p>
            <a:pPr marL="466725" indent="-466725">
              <a:buClr>
                <a:srgbClr val="FF0000"/>
              </a:buClr>
              <a:buFont typeface="Wingdings" panose="05000000000000000000" pitchFamily="2" charset="2"/>
              <a:buChar char="§"/>
            </a:pPr>
            <a:r>
              <a:rPr lang="en-US" sz="2800" dirty="0" smtClean="0"/>
              <a:t>National Performance Measure Instructions</a:t>
            </a:r>
            <a:endParaRPr lang="en-US" sz="2800" dirty="0" smtClean="0"/>
          </a:p>
          <a:p>
            <a:pPr marL="466725" indent="-466725">
              <a:buClr>
                <a:srgbClr val="FF0000"/>
              </a:buClr>
              <a:buFont typeface="Wingdings" panose="05000000000000000000" pitchFamily="2" charset="2"/>
              <a:buChar char="§"/>
            </a:pPr>
            <a:r>
              <a:rPr lang="en-US" sz="2800" dirty="0" smtClean="0"/>
              <a:t>Mandatory Supplemental </a:t>
            </a:r>
            <a:r>
              <a:rPr lang="en-US" sz="2800" dirty="0" smtClean="0"/>
              <a:t>Guidance</a:t>
            </a:r>
          </a:p>
          <a:p>
            <a:pPr marL="466725" indent="-466725">
              <a:buClr>
                <a:srgbClr val="FF0000"/>
              </a:buClr>
              <a:buFont typeface="Wingdings" panose="05000000000000000000" pitchFamily="2" charset="2"/>
              <a:buChar char="§"/>
            </a:pPr>
            <a:r>
              <a:rPr lang="en-US" sz="2800" dirty="0" smtClean="0"/>
              <a:t>Organizational Readiness Assessment</a:t>
            </a:r>
            <a:endParaRPr lang="en-US" sz="2800" dirty="0" smtClean="0"/>
          </a:p>
          <a:p>
            <a:pPr marL="466725" indent="-466725">
              <a:buClr>
                <a:srgbClr val="FF0000"/>
              </a:buClr>
              <a:buFont typeface="Wingdings" panose="05000000000000000000" pitchFamily="2" charset="2"/>
              <a:buChar char="§"/>
            </a:pPr>
            <a:r>
              <a:rPr lang="en-US" sz="2800" dirty="0" smtClean="0"/>
              <a:t>Budget </a:t>
            </a:r>
            <a:r>
              <a:rPr lang="en-US" sz="2800" dirty="0" smtClean="0"/>
              <a:t>Worksheet</a:t>
            </a:r>
          </a:p>
          <a:p>
            <a:pPr marL="466725" indent="-466725">
              <a:buClr>
                <a:srgbClr val="FF0000"/>
              </a:buClr>
              <a:buFont typeface="Wingdings" panose="05000000000000000000" pitchFamily="2" charset="2"/>
              <a:buChar char="§"/>
            </a:pPr>
            <a:r>
              <a:rPr lang="en-US" sz="2800" dirty="0" smtClean="0"/>
              <a:t>Logic Model </a:t>
            </a:r>
            <a:r>
              <a:rPr lang="en-US" sz="2800" dirty="0" smtClean="0"/>
              <a:t>Template</a:t>
            </a:r>
          </a:p>
          <a:p>
            <a:pPr marL="466725" indent="-466725">
              <a:buClr>
                <a:srgbClr val="FF0000"/>
              </a:buClr>
              <a:buFont typeface="Wingdings" panose="05000000000000000000" pitchFamily="2" charset="2"/>
              <a:buChar char="§"/>
            </a:pPr>
            <a:r>
              <a:rPr lang="en-US" sz="2800" dirty="0" smtClean="0"/>
              <a:t>Performance Measure Template</a:t>
            </a:r>
          </a:p>
          <a:p>
            <a:pPr marL="466725" indent="-466725">
              <a:buClr>
                <a:srgbClr val="FF0000"/>
              </a:buClr>
              <a:buFont typeface="Wingdings" panose="05000000000000000000" pitchFamily="2" charset="2"/>
              <a:buChar char="§"/>
            </a:pPr>
            <a:r>
              <a:rPr lang="en-US" sz="2800" dirty="0" smtClean="0"/>
              <a:t>Planning Grant Deliverables Outline</a:t>
            </a:r>
          </a:p>
          <a:p>
            <a:pPr marL="466725" indent="-466725">
              <a:buClr>
                <a:srgbClr val="FF0000"/>
              </a:buClr>
              <a:buFont typeface="Wingdings" panose="05000000000000000000" pitchFamily="2" charset="2"/>
              <a:buChar char="§"/>
            </a:pPr>
            <a:r>
              <a:rPr lang="en-US" sz="2800" dirty="0" smtClean="0"/>
              <a:t>Pre-Application Requirements</a:t>
            </a:r>
            <a:endParaRPr lang="en-US" sz="2800" dirty="0"/>
          </a:p>
        </p:txBody>
      </p:sp>
    </p:spTree>
    <p:extLst>
      <p:ext uri="{BB962C8B-B14F-4D97-AF65-F5344CB8AC3E}">
        <p14:creationId xmlns:p14="http://schemas.microsoft.com/office/powerpoint/2010/main" val="21352164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CNCS Resources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TextBox 2"/>
          <p:cNvSpPr txBox="1"/>
          <p:nvPr/>
        </p:nvSpPr>
        <p:spPr>
          <a:xfrm>
            <a:off x="120602" y="1676400"/>
            <a:ext cx="12071398" cy="5016758"/>
          </a:xfrm>
          <a:prstGeom prst="rect">
            <a:avLst/>
          </a:prstGeom>
          <a:noFill/>
        </p:spPr>
        <p:txBody>
          <a:bodyPr wrap="square" rtlCol="0">
            <a:spAutoFit/>
          </a:bodyPr>
          <a:lstStyle/>
          <a:p>
            <a:r>
              <a:rPr lang="en-US" sz="4000" u="sng" dirty="0" smtClean="0"/>
              <a:t>Performance Management:</a:t>
            </a:r>
          </a:p>
          <a:p>
            <a:pPr marL="466725" indent="-466725">
              <a:buClr>
                <a:srgbClr val="FF0000"/>
              </a:buClr>
              <a:buFont typeface="Wingdings" panose="05000000000000000000" pitchFamily="2" charset="2"/>
              <a:buChar char="§"/>
            </a:pPr>
            <a:r>
              <a:rPr lang="en-US" sz="4000" dirty="0" smtClean="0">
                <a:hlinkClick r:id="rId5"/>
              </a:rPr>
              <a:t>2018 </a:t>
            </a:r>
            <a:r>
              <a:rPr lang="en-US" sz="4000" dirty="0" smtClean="0">
                <a:hlinkClick r:id="rId5"/>
              </a:rPr>
              <a:t>Performance Measure Instructions</a:t>
            </a:r>
            <a:endParaRPr lang="en-US" sz="4000" dirty="0" smtClean="0"/>
          </a:p>
          <a:p>
            <a:pPr marL="466725" indent="-466725">
              <a:buClr>
                <a:srgbClr val="FF0000"/>
              </a:buClr>
              <a:buFont typeface="Wingdings" panose="05000000000000000000" pitchFamily="2" charset="2"/>
              <a:buChar char="§"/>
            </a:pPr>
            <a:r>
              <a:rPr lang="en-US" sz="4000" dirty="0" smtClean="0">
                <a:hlinkClick r:id="rId6"/>
              </a:rPr>
              <a:t>Tutorial - completing the Performance Measures screens in eGrants</a:t>
            </a:r>
            <a:endParaRPr lang="en-US" sz="4000" dirty="0" smtClean="0"/>
          </a:p>
          <a:p>
            <a:pPr marL="466725" indent="-466725">
              <a:buClr>
                <a:srgbClr val="FF0000"/>
              </a:buClr>
              <a:buFont typeface="Wingdings" panose="05000000000000000000" pitchFamily="2" charset="2"/>
              <a:buChar char="§"/>
            </a:pPr>
            <a:r>
              <a:rPr lang="en-US" sz="4000" dirty="0" smtClean="0">
                <a:hlinkClick r:id="rId7"/>
              </a:rPr>
              <a:t>AmeriCorps Performance Measure Resources</a:t>
            </a:r>
            <a:endParaRPr lang="en-US" sz="4000" dirty="0" smtClean="0"/>
          </a:p>
          <a:p>
            <a:pPr marL="466725" indent="-466725">
              <a:buClr>
                <a:srgbClr val="FF0000"/>
              </a:buClr>
              <a:buFont typeface="Wingdings" panose="05000000000000000000" pitchFamily="2" charset="2"/>
              <a:buChar char="§"/>
            </a:pPr>
            <a:r>
              <a:rPr lang="en-US" sz="4000" dirty="0" smtClean="0">
                <a:hlinkClick r:id="rId8"/>
              </a:rPr>
              <a:t>Other AmeriCorps Performance Measure Resources (including logic models and evaluation)</a:t>
            </a:r>
            <a:endParaRPr lang="en-US" sz="4000" dirty="0" smtClean="0"/>
          </a:p>
          <a:p>
            <a:pPr marL="466725" indent="-466725">
              <a:buClr>
                <a:srgbClr val="FF0000"/>
              </a:buClr>
              <a:buFont typeface="Wingdings" panose="05000000000000000000" pitchFamily="2" charset="2"/>
              <a:buChar char="§"/>
            </a:pPr>
            <a:r>
              <a:rPr lang="en-US" sz="4000" dirty="0" smtClean="0">
                <a:hlinkClick r:id="rId9"/>
              </a:rPr>
              <a:t>Evaluation Resources</a:t>
            </a:r>
            <a:endParaRPr lang="en-US" sz="4000" dirty="0"/>
          </a:p>
        </p:txBody>
      </p:sp>
    </p:spTree>
    <p:extLst>
      <p:ext uri="{BB962C8B-B14F-4D97-AF65-F5344CB8AC3E}">
        <p14:creationId xmlns:p14="http://schemas.microsoft.com/office/powerpoint/2010/main" val="386396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CNCS Resources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TextBox 2"/>
          <p:cNvSpPr txBox="1"/>
          <p:nvPr/>
        </p:nvSpPr>
        <p:spPr>
          <a:xfrm>
            <a:off x="120602" y="1524000"/>
            <a:ext cx="12071398" cy="5416868"/>
          </a:xfrm>
          <a:prstGeom prst="rect">
            <a:avLst/>
          </a:prstGeom>
          <a:noFill/>
        </p:spPr>
        <p:txBody>
          <a:bodyPr wrap="square" rtlCol="0">
            <a:spAutoFit/>
          </a:bodyPr>
          <a:lstStyle/>
          <a:p>
            <a:r>
              <a:rPr lang="en-US" sz="4000" u="sng" dirty="0" smtClean="0"/>
              <a:t>Other Technical Assistance Documents (all PDF):</a:t>
            </a:r>
          </a:p>
          <a:p>
            <a:pPr marL="466725" indent="-466725" fontAlgn="base">
              <a:buClr>
                <a:srgbClr val="FF0000"/>
              </a:buClr>
              <a:buFont typeface="Wingdings" panose="05000000000000000000" pitchFamily="2" charset="2"/>
              <a:buChar char="§"/>
            </a:pPr>
            <a:r>
              <a:rPr lang="en-US" sz="3400" u="sng" dirty="0">
                <a:hlinkClick r:id="rId5"/>
              </a:rPr>
              <a:t>Intro to AmeriCorps Members</a:t>
            </a:r>
            <a:r>
              <a:rPr lang="en-US" sz="3400" dirty="0"/>
              <a:t> </a:t>
            </a:r>
            <a:endParaRPr lang="en-US" sz="3400" dirty="0" smtClean="0"/>
          </a:p>
          <a:p>
            <a:pPr marL="466725" indent="-466725" fontAlgn="base">
              <a:buClr>
                <a:srgbClr val="FF0000"/>
              </a:buClr>
              <a:buFont typeface="Wingdings" panose="05000000000000000000" pitchFamily="2" charset="2"/>
              <a:buChar char="§"/>
            </a:pPr>
            <a:r>
              <a:rPr lang="en-US" sz="3400" u="sng" dirty="0" smtClean="0">
                <a:hlinkClick r:id="rId6"/>
              </a:rPr>
              <a:t>AmeriCorps </a:t>
            </a:r>
            <a:r>
              <a:rPr lang="en-US" sz="3400" u="sng" dirty="0">
                <a:hlinkClick r:id="rId6"/>
              </a:rPr>
              <a:t>Key </a:t>
            </a:r>
            <a:r>
              <a:rPr lang="en-US" sz="3400" u="sng" dirty="0" smtClean="0">
                <a:hlinkClick r:id="rId6"/>
              </a:rPr>
              <a:t>Terms</a:t>
            </a:r>
            <a:endParaRPr lang="en-US" sz="3400" u="sng" dirty="0" smtClean="0"/>
          </a:p>
          <a:p>
            <a:pPr marL="466725" indent="-466725" fontAlgn="base">
              <a:buClr>
                <a:srgbClr val="FF0000"/>
              </a:buClr>
              <a:buFont typeface="Wingdings" panose="05000000000000000000" pitchFamily="2" charset="2"/>
              <a:buChar char="§"/>
            </a:pPr>
            <a:r>
              <a:rPr lang="en-US" sz="3400" u="sng" dirty="0" smtClean="0">
                <a:hlinkClick r:id="rId7"/>
              </a:rPr>
              <a:t>Intro </a:t>
            </a:r>
            <a:r>
              <a:rPr lang="en-US" sz="3400" u="sng" dirty="0">
                <a:hlinkClick r:id="rId7"/>
              </a:rPr>
              <a:t>to AmeriCorps State and </a:t>
            </a:r>
            <a:r>
              <a:rPr lang="en-US" sz="3400" u="sng" dirty="0" smtClean="0">
                <a:hlinkClick r:id="rId7"/>
              </a:rPr>
              <a:t>National</a:t>
            </a:r>
            <a:endParaRPr lang="en-US" sz="3400" u="sng" dirty="0" smtClean="0"/>
          </a:p>
          <a:p>
            <a:pPr marL="466725" indent="-466725" fontAlgn="base">
              <a:buClr>
                <a:srgbClr val="FF0000"/>
              </a:buClr>
              <a:buFont typeface="Wingdings" panose="05000000000000000000" pitchFamily="2" charset="2"/>
              <a:buChar char="§"/>
            </a:pPr>
            <a:r>
              <a:rPr lang="en-US" sz="3400" u="sng" dirty="0" smtClean="0">
                <a:hlinkClick r:id="rId8"/>
              </a:rPr>
              <a:t>Categories </a:t>
            </a:r>
            <a:r>
              <a:rPr lang="en-US" sz="3400" u="sng" dirty="0">
                <a:hlinkClick r:id="rId8"/>
              </a:rPr>
              <a:t>of AmeriCorps </a:t>
            </a:r>
            <a:r>
              <a:rPr lang="en-US" sz="3400" u="sng" dirty="0" smtClean="0">
                <a:hlinkClick r:id="rId8"/>
              </a:rPr>
              <a:t>Grants</a:t>
            </a:r>
            <a:endParaRPr lang="en-US" sz="3400" u="sng" dirty="0" smtClean="0"/>
          </a:p>
          <a:p>
            <a:pPr marL="466725" indent="-466725" fontAlgn="base">
              <a:buClr>
                <a:srgbClr val="FF0000"/>
              </a:buClr>
              <a:buFont typeface="Wingdings" panose="05000000000000000000" pitchFamily="2" charset="2"/>
              <a:buChar char="§"/>
            </a:pPr>
            <a:r>
              <a:rPr lang="en-US" sz="3400" u="sng" dirty="0" smtClean="0">
                <a:hlinkClick r:id="rId9"/>
              </a:rPr>
              <a:t>AmeriCorps </a:t>
            </a:r>
            <a:r>
              <a:rPr lang="en-US" sz="3400" u="sng" dirty="0">
                <a:hlinkClick r:id="rId9"/>
              </a:rPr>
              <a:t>Program Management and </a:t>
            </a:r>
            <a:r>
              <a:rPr lang="en-US" sz="3400" u="sng" dirty="0" smtClean="0">
                <a:hlinkClick r:id="rId9"/>
              </a:rPr>
              <a:t>Design</a:t>
            </a:r>
            <a:endParaRPr lang="en-US" sz="3400" u="sng" dirty="0" smtClean="0"/>
          </a:p>
          <a:p>
            <a:pPr marL="466725" indent="-466725" fontAlgn="base">
              <a:buClr>
                <a:srgbClr val="FF0000"/>
              </a:buClr>
              <a:buFont typeface="Wingdings" panose="05000000000000000000" pitchFamily="2" charset="2"/>
              <a:buChar char="§"/>
            </a:pPr>
            <a:r>
              <a:rPr lang="en-US" sz="3400" u="sng" dirty="0" smtClean="0">
                <a:hlinkClick r:id="rId10"/>
              </a:rPr>
              <a:t>AmeriCorps </a:t>
            </a:r>
            <a:r>
              <a:rPr lang="en-US" sz="3400" u="sng" dirty="0">
                <a:hlinkClick r:id="rId10"/>
              </a:rPr>
              <a:t>Regulations 45 CFR Sections </a:t>
            </a:r>
            <a:r>
              <a:rPr lang="en-US" sz="3400" u="sng" dirty="0" smtClean="0">
                <a:hlinkClick r:id="rId10"/>
              </a:rPr>
              <a:t>2520-2550</a:t>
            </a:r>
            <a:endParaRPr lang="en-US" sz="3400" u="sng" dirty="0" smtClean="0"/>
          </a:p>
          <a:p>
            <a:pPr marL="466725" indent="-466725" fontAlgn="base">
              <a:buClr>
                <a:srgbClr val="FF0000"/>
              </a:buClr>
              <a:buFont typeface="Wingdings" panose="05000000000000000000" pitchFamily="2" charset="2"/>
              <a:buChar char="§"/>
            </a:pPr>
            <a:r>
              <a:rPr lang="en-US" sz="3400" u="sng" dirty="0" smtClean="0">
                <a:hlinkClick r:id="rId11"/>
              </a:rPr>
              <a:t>Evidence Checklist</a:t>
            </a:r>
            <a:endParaRPr lang="en-US" sz="3400" u="sng" dirty="0" smtClean="0"/>
          </a:p>
          <a:p>
            <a:pPr marL="466725" indent="-466725" fontAlgn="base">
              <a:buClr>
                <a:srgbClr val="FF0000"/>
              </a:buClr>
              <a:buFont typeface="Wingdings" panose="05000000000000000000" pitchFamily="2" charset="2"/>
              <a:buChar char="§"/>
            </a:pPr>
            <a:r>
              <a:rPr lang="en-US" sz="3400" u="sng" dirty="0" smtClean="0">
                <a:hlinkClick r:id="rId12"/>
              </a:rPr>
              <a:t>Uniform </a:t>
            </a:r>
            <a:r>
              <a:rPr lang="en-US" sz="3400" u="sng" dirty="0">
                <a:hlinkClick r:id="rId12"/>
              </a:rPr>
              <a:t>Guidance </a:t>
            </a:r>
            <a:r>
              <a:rPr lang="en-US" sz="3400" u="sng" dirty="0" smtClean="0">
                <a:hlinkClick r:id="rId12"/>
              </a:rPr>
              <a:t>Resources</a:t>
            </a:r>
            <a:endParaRPr lang="en-US" sz="3400" u="sng" dirty="0" smtClean="0"/>
          </a:p>
          <a:p>
            <a:pPr marL="466725" indent="-466725" fontAlgn="base">
              <a:buClr>
                <a:srgbClr val="FF0000"/>
              </a:buClr>
              <a:buFont typeface="Wingdings" panose="05000000000000000000" pitchFamily="2" charset="2"/>
              <a:buChar char="§"/>
            </a:pPr>
            <a:r>
              <a:rPr lang="en-US" sz="3400" u="sng" dirty="0" smtClean="0">
                <a:hlinkClick r:id="rId13"/>
              </a:rPr>
              <a:t>How </a:t>
            </a:r>
            <a:r>
              <a:rPr lang="en-US" sz="3400" u="sng" dirty="0">
                <a:hlinkClick r:id="rId13"/>
              </a:rPr>
              <a:t>to Develop a Logic </a:t>
            </a:r>
            <a:r>
              <a:rPr lang="en-US" sz="3400" u="sng" dirty="0" smtClean="0">
                <a:hlinkClick r:id="rId13"/>
              </a:rPr>
              <a:t>Model</a:t>
            </a:r>
            <a:endParaRPr lang="en-US" sz="3400" dirty="0"/>
          </a:p>
        </p:txBody>
      </p:sp>
    </p:spTree>
    <p:extLst>
      <p:ext uri="{BB962C8B-B14F-4D97-AF65-F5344CB8AC3E}">
        <p14:creationId xmlns:p14="http://schemas.microsoft.com/office/powerpoint/2010/main" val="24224316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000" b="1" dirty="0" smtClean="0">
                <a:solidFill>
                  <a:schemeClr val="accent1">
                    <a:lumMod val="20000"/>
                    <a:lumOff val="80000"/>
                  </a:schemeClr>
                </a:solidFill>
                <a:latin typeface="Arial Narrow" pitchFamily="34" charset="0"/>
              </a:rPr>
              <a:t>CNCS Technical Calls</a:t>
            </a:r>
            <a:endParaRPr lang="en-US" sz="60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TextBox 2"/>
          <p:cNvSpPr txBox="1"/>
          <p:nvPr/>
        </p:nvSpPr>
        <p:spPr>
          <a:xfrm>
            <a:off x="1981200" y="1595021"/>
            <a:ext cx="10210800" cy="5262979"/>
          </a:xfrm>
          <a:prstGeom prst="rect">
            <a:avLst/>
          </a:prstGeom>
          <a:noFill/>
        </p:spPr>
        <p:txBody>
          <a:bodyPr wrap="square" rtlCol="0">
            <a:spAutoFit/>
          </a:bodyPr>
          <a:lstStyle/>
          <a:p>
            <a:pPr marL="466725" indent="-466725">
              <a:buClr>
                <a:srgbClr val="FF0000"/>
              </a:buClr>
              <a:buFont typeface="Wingdings" panose="05000000000000000000" pitchFamily="2" charset="2"/>
              <a:buChar char="§"/>
            </a:pPr>
            <a:r>
              <a:rPr lang="en-US" sz="2800" dirty="0" smtClean="0"/>
              <a:t>2018 </a:t>
            </a:r>
            <a:r>
              <a:rPr lang="en-US" sz="2800" dirty="0" smtClean="0"/>
              <a:t>AmeriCorps State and National Grant Competition Overview</a:t>
            </a:r>
          </a:p>
          <a:p>
            <a:pPr marL="466725" indent="-466725">
              <a:buClr>
                <a:srgbClr val="FF0000"/>
              </a:buClr>
              <a:buFont typeface="Wingdings" panose="05000000000000000000" pitchFamily="2" charset="2"/>
              <a:buChar char="§"/>
            </a:pPr>
            <a:r>
              <a:rPr lang="en-US" sz="2800" dirty="0" smtClean="0"/>
              <a:t>AmeriCorps Program Management and Design</a:t>
            </a:r>
          </a:p>
          <a:p>
            <a:pPr marL="466725" indent="-466725">
              <a:buClr>
                <a:srgbClr val="FF0000"/>
              </a:buClr>
              <a:buFont typeface="Wingdings" panose="05000000000000000000" pitchFamily="2" charset="2"/>
              <a:buChar char="§"/>
            </a:pPr>
            <a:r>
              <a:rPr lang="en-US" sz="2800" dirty="0" smtClean="0"/>
              <a:t>2018 </a:t>
            </a:r>
            <a:r>
              <a:rPr lang="en-US" sz="2800" dirty="0" smtClean="0"/>
              <a:t>AmeriCorps State and National Grant Competition Selection </a:t>
            </a:r>
            <a:r>
              <a:rPr lang="en-US" sz="2800" dirty="0" smtClean="0"/>
              <a:t>Criteria</a:t>
            </a:r>
          </a:p>
          <a:p>
            <a:pPr marL="466725" indent="-466725">
              <a:buClr>
                <a:srgbClr val="FF0000"/>
              </a:buClr>
              <a:buFont typeface="Wingdings" panose="05000000000000000000" pitchFamily="2" charset="2"/>
              <a:buChar char="§"/>
            </a:pPr>
            <a:r>
              <a:rPr lang="en-US" sz="2800" dirty="0" smtClean="0"/>
              <a:t>Best Practices in Budget Development, Developing Performance Measures and Demonstrating Evidence</a:t>
            </a:r>
          </a:p>
          <a:p>
            <a:pPr marL="466725" indent="-466725">
              <a:buClr>
                <a:srgbClr val="FF0000"/>
              </a:buClr>
              <a:buFont typeface="Wingdings" panose="05000000000000000000" pitchFamily="2" charset="2"/>
              <a:buChar char="§"/>
            </a:pPr>
            <a:r>
              <a:rPr lang="en-US" sz="2800" dirty="0" smtClean="0"/>
              <a:t>Elements of a Successful AmeriCorps State and National Application</a:t>
            </a:r>
            <a:endParaRPr lang="en-US" sz="2800" dirty="0" smtClean="0"/>
          </a:p>
          <a:p>
            <a:pPr marL="466725" indent="-466725">
              <a:buClr>
                <a:srgbClr val="FF0000"/>
              </a:buClr>
              <a:buFont typeface="Wingdings" panose="05000000000000000000" pitchFamily="2" charset="2"/>
              <a:buChar char="§"/>
            </a:pPr>
            <a:r>
              <a:rPr lang="en-US" sz="2800" dirty="0" smtClean="0"/>
              <a:t>NOFO </a:t>
            </a:r>
            <a:r>
              <a:rPr lang="en-US" sz="2800" dirty="0" smtClean="0"/>
              <a:t>Priorities:  Disaster </a:t>
            </a:r>
            <a:r>
              <a:rPr lang="en-US" sz="2800" dirty="0" smtClean="0"/>
              <a:t>Services Focus </a:t>
            </a:r>
            <a:r>
              <a:rPr lang="en-US" sz="2800" dirty="0" smtClean="0"/>
              <a:t>Area, Reducing </a:t>
            </a:r>
            <a:r>
              <a:rPr lang="en-US" sz="2800" dirty="0" smtClean="0"/>
              <a:t>and/or Preventing Prescription Drug and Opioid </a:t>
            </a:r>
            <a:r>
              <a:rPr lang="en-US" sz="2800" dirty="0" smtClean="0"/>
              <a:t>Abuse, and Rural Intermediaries</a:t>
            </a:r>
            <a:endParaRPr lang="en-US" sz="2800" dirty="0" smtClean="0"/>
          </a:p>
          <a:p>
            <a:pPr marL="466725" indent="-466725">
              <a:buClr>
                <a:srgbClr val="FF0000"/>
              </a:buClr>
              <a:buFont typeface="Wingdings" panose="05000000000000000000" pitchFamily="2" charset="2"/>
              <a:buChar char="§"/>
            </a:pPr>
            <a:r>
              <a:rPr lang="en-US" sz="2800" dirty="0" smtClean="0"/>
              <a:t>Evidence-Based Interventions Planning Grants</a:t>
            </a:r>
            <a:endParaRPr lang="en-US" sz="2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117" y="1630364"/>
            <a:ext cx="1818693" cy="2027236"/>
          </a:xfrm>
          <a:prstGeom prst="rect">
            <a:avLst/>
          </a:prstGeom>
        </p:spPr>
      </p:pic>
    </p:spTree>
    <p:extLst>
      <p:ext uri="{BB962C8B-B14F-4D97-AF65-F5344CB8AC3E}">
        <p14:creationId xmlns:p14="http://schemas.microsoft.com/office/powerpoint/2010/main" val="76339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b="1" dirty="0" smtClean="0">
                <a:solidFill>
                  <a:schemeClr val="accent1">
                    <a:lumMod val="20000"/>
                    <a:lumOff val="80000"/>
                  </a:schemeClr>
                </a:solidFill>
                <a:latin typeface="Arial Narrow" pitchFamily="34" charset="0"/>
              </a:rPr>
              <a:t>What is Performance Measurement?</a:t>
            </a:r>
            <a:endParaRPr lang="en-US" sz="48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7" name="Content Placeholder 2"/>
          <p:cNvSpPr>
            <a:spLocks noGrp="1"/>
          </p:cNvSpPr>
          <p:nvPr>
            <p:ph idx="1"/>
          </p:nvPr>
        </p:nvSpPr>
        <p:spPr>
          <a:xfrm>
            <a:off x="381000" y="2514600"/>
            <a:ext cx="6172200" cy="2971799"/>
          </a:xfrm>
        </p:spPr>
        <p:txBody>
          <a:bodyPr>
            <a:normAutofit/>
          </a:bodyPr>
          <a:lstStyle/>
          <a:p>
            <a:pPr marL="0" indent="0" algn="ctr">
              <a:buNone/>
            </a:pPr>
            <a:r>
              <a:rPr lang="en-US" sz="4000" kern="1200" dirty="0" smtClean="0">
                <a:latin typeface="Arial" charset="0"/>
              </a:rPr>
              <a:t>Ongoing</a:t>
            </a:r>
            <a:r>
              <a:rPr lang="en-US" sz="4000" kern="1200" dirty="0">
                <a:latin typeface="Arial" charset="0"/>
              </a:rPr>
              <a:t>, </a:t>
            </a:r>
            <a:r>
              <a:rPr lang="en-US" sz="4000" kern="1200" dirty="0" smtClean="0">
                <a:latin typeface="Arial" charset="0"/>
              </a:rPr>
              <a:t>Systematic Process </a:t>
            </a:r>
            <a:r>
              <a:rPr lang="en-US" sz="4000" kern="1200" dirty="0">
                <a:latin typeface="Arial" charset="0"/>
              </a:rPr>
              <a:t>of tracking your </a:t>
            </a:r>
            <a:r>
              <a:rPr lang="en-US" sz="4000" kern="1200" dirty="0" smtClean="0">
                <a:latin typeface="Arial" charset="0"/>
              </a:rPr>
              <a:t>program’s outputs </a:t>
            </a:r>
            <a:r>
              <a:rPr lang="en-US" sz="4000" kern="1200" dirty="0">
                <a:latin typeface="Arial" charset="0"/>
              </a:rPr>
              <a:t>and outcomes</a:t>
            </a:r>
          </a:p>
        </p:txBody>
      </p:sp>
      <p:pic>
        <p:nvPicPr>
          <p:cNvPr id="9" name="Picture 2" descr="Image result for performance measuremen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438" y="1967576"/>
            <a:ext cx="4770780" cy="443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781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8686800" cy="1143000"/>
          </a:xfrm>
        </p:spPr>
        <p:txBody>
          <a:bodyPr>
            <a:noAutofit/>
          </a:bodyPr>
          <a:lstStyle/>
          <a:p>
            <a:r>
              <a:rPr lang="en-US" sz="6600" b="1" dirty="0" smtClean="0">
                <a:solidFill>
                  <a:schemeClr val="accent1">
                    <a:lumMod val="20000"/>
                    <a:lumOff val="80000"/>
                  </a:schemeClr>
                </a:solidFill>
                <a:latin typeface="Arial Narrow" pitchFamily="34" charset="0"/>
              </a:rPr>
              <a:t>CNCS NOFO Resources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12060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sp>
        <p:nvSpPr>
          <p:cNvPr id="3" name="TextBox 2"/>
          <p:cNvSpPr txBox="1"/>
          <p:nvPr/>
        </p:nvSpPr>
        <p:spPr>
          <a:xfrm>
            <a:off x="120602" y="1798638"/>
            <a:ext cx="11277600" cy="1754326"/>
          </a:xfrm>
          <a:prstGeom prst="rect">
            <a:avLst/>
          </a:prstGeom>
          <a:noFill/>
        </p:spPr>
        <p:txBody>
          <a:bodyPr wrap="square" rtlCol="0">
            <a:spAutoFit/>
          </a:bodyPr>
          <a:lstStyle/>
          <a:p>
            <a:pPr algn="ctr"/>
            <a:r>
              <a:rPr lang="en-US" sz="3600" u="sng" dirty="0">
                <a:hlinkClick r:id="rId5"/>
              </a:rPr>
              <a:t>https://</a:t>
            </a:r>
            <a:r>
              <a:rPr lang="en-US" sz="3600" u="sng" dirty="0" smtClean="0">
                <a:hlinkClick r:id="rId5"/>
              </a:rPr>
              <a:t>www.nationalservice.gov/build-your-capacity/grants/funding-opportunities/2018/americorps-state-and-national-grants-fy-2018</a:t>
            </a:r>
            <a:r>
              <a:rPr lang="en-US" sz="3600" u="sng" dirty="0" smtClean="0"/>
              <a:t> </a:t>
            </a:r>
            <a:endParaRPr lang="en-US" sz="36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662" y="3552964"/>
            <a:ext cx="2962275" cy="3048000"/>
          </a:xfrm>
          <a:prstGeom prst="rect">
            <a:avLst/>
          </a:prstGeom>
        </p:spPr>
      </p:pic>
      <p:sp>
        <p:nvSpPr>
          <p:cNvPr id="8" name="TextBox 7"/>
          <p:cNvSpPr txBox="1"/>
          <p:nvPr/>
        </p:nvSpPr>
        <p:spPr>
          <a:xfrm>
            <a:off x="3886200" y="4107468"/>
            <a:ext cx="7239000" cy="1938992"/>
          </a:xfrm>
          <a:prstGeom prst="rect">
            <a:avLst/>
          </a:prstGeom>
          <a:noFill/>
        </p:spPr>
        <p:txBody>
          <a:bodyPr wrap="square" rtlCol="0">
            <a:spAutoFit/>
          </a:bodyPr>
          <a:lstStyle/>
          <a:p>
            <a:pPr algn="ctr"/>
            <a:r>
              <a:rPr lang="en-US" sz="4000" dirty="0" smtClean="0"/>
              <a:t>** CNCS resources should only serve as supplements to what Nevada Volunteers provides. **</a:t>
            </a:r>
            <a:endParaRPr lang="en-US" sz="4000" dirty="0"/>
          </a:p>
        </p:txBody>
      </p:sp>
    </p:spTree>
    <p:extLst>
      <p:ext uri="{BB962C8B-B14F-4D97-AF65-F5344CB8AC3E}">
        <p14:creationId xmlns:p14="http://schemas.microsoft.com/office/powerpoint/2010/main" val="2557926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_block_logo.png"/>
          <p:cNvPicPr>
            <a:picLocks noChangeAspect="1"/>
          </p:cNvPicPr>
          <p:nvPr/>
        </p:nvPicPr>
        <p:blipFill>
          <a:blip r:embed="rId3" cstate="print"/>
          <a:stretch>
            <a:fillRect/>
          </a:stretch>
        </p:blipFill>
        <p:spPr>
          <a:xfrm>
            <a:off x="0"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1"/>
            <a:ext cx="1524001" cy="1524001"/>
          </a:xfrm>
          <a:prstGeom prst="rect">
            <a:avLst/>
          </a:prstGeom>
        </p:spPr>
      </p:pic>
      <p:pic>
        <p:nvPicPr>
          <p:cNvPr id="7" name="Picture 4" descr="http://pictures.dealer.com/u/us1southtradeincentertramway/1769/df6c8248f1d353e4a475133e45ab703d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0"/>
            <a:ext cx="6804659" cy="68046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248400"/>
            <a:ext cx="3609834" cy="461665"/>
          </a:xfrm>
          <a:prstGeom prst="rect">
            <a:avLst/>
          </a:prstGeom>
        </p:spPr>
        <p:txBody>
          <a:bodyPr wrap="none">
            <a:spAutoFit/>
          </a:bodyPr>
          <a:lstStyle/>
          <a:p>
            <a:r>
              <a:rPr lang="en-US" sz="2400" dirty="0">
                <a:hlinkClick r:id="rId6"/>
              </a:rPr>
              <a:t>www.nevadavolunteers.org</a:t>
            </a:r>
            <a:endParaRPr lang="en-US" sz="2400" dirty="0"/>
          </a:p>
        </p:txBody>
      </p:sp>
    </p:spTree>
    <p:extLst>
      <p:ext uri="{BB962C8B-B14F-4D97-AF65-F5344CB8AC3E}">
        <p14:creationId xmlns:p14="http://schemas.microsoft.com/office/powerpoint/2010/main" val="32059010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a:solidFill>
                  <a:schemeClr val="accent1">
                    <a:lumMod val="20000"/>
                    <a:lumOff val="80000"/>
                  </a:schemeClr>
                </a:solidFill>
                <a:latin typeface="Arial Narrow" pitchFamily="34" charset="0"/>
              </a:rPr>
              <a:t>Webinars</a:t>
            </a:r>
          </a:p>
        </p:txBody>
      </p:sp>
      <p:pic>
        <p:nvPicPr>
          <p:cNvPr id="4" name="Picture 3" descr="new_block_logo.png"/>
          <p:cNvPicPr>
            <a:picLocks noChangeAspect="1"/>
          </p:cNvPicPr>
          <p:nvPr/>
        </p:nvPicPr>
        <p:blipFill>
          <a:blip r:embed="rId3" cstate="print"/>
          <a:stretch>
            <a:fillRect/>
          </a:stretch>
        </p:blipFill>
        <p:spPr>
          <a:xfrm>
            <a:off x="152400"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0"/>
            <a:ext cx="1524001" cy="15240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856" y="2048202"/>
            <a:ext cx="3055171" cy="2295197"/>
          </a:xfrm>
          <a:prstGeom prst="rect">
            <a:avLst/>
          </a:prstGeom>
        </p:spPr>
      </p:pic>
      <p:sp>
        <p:nvSpPr>
          <p:cNvPr id="10" name="TextBox 9"/>
          <p:cNvSpPr txBox="1"/>
          <p:nvPr/>
        </p:nvSpPr>
        <p:spPr>
          <a:xfrm>
            <a:off x="4038600" y="1752600"/>
            <a:ext cx="8153400" cy="4801314"/>
          </a:xfrm>
          <a:prstGeom prst="rect">
            <a:avLst/>
          </a:prstGeom>
          <a:noFill/>
        </p:spPr>
        <p:txBody>
          <a:bodyPr wrap="square" rtlCol="0">
            <a:spAutoFit/>
          </a:bodyPr>
          <a:lstStyle/>
          <a:p>
            <a:pPr marL="571500" indent="-571500">
              <a:buClr>
                <a:srgbClr val="FF0000"/>
              </a:buClr>
              <a:buFont typeface="Wingdings" panose="05000000000000000000" pitchFamily="2" charset="2"/>
              <a:buChar char="ü"/>
            </a:pPr>
            <a:r>
              <a:rPr lang="en-US" sz="3400" dirty="0"/>
              <a:t>October </a:t>
            </a:r>
            <a:r>
              <a:rPr lang="en-US" sz="3400" dirty="0" smtClean="0"/>
              <a:t>10 </a:t>
            </a:r>
            <a:r>
              <a:rPr lang="en-US" sz="3400" dirty="0"/>
              <a:t>– Understanding AmeriCorps and Determining </a:t>
            </a:r>
            <a:r>
              <a:rPr lang="en-US" sz="3400" dirty="0" smtClean="0"/>
              <a:t>Organization Fit</a:t>
            </a:r>
            <a:endParaRPr lang="en-US" sz="3400" dirty="0"/>
          </a:p>
          <a:p>
            <a:pPr marL="457200" indent="-457200">
              <a:buClr>
                <a:srgbClr val="FF0000"/>
              </a:buClr>
              <a:buFont typeface="Wingdings" panose="05000000000000000000" pitchFamily="2" charset="2"/>
              <a:buChar char="ü"/>
            </a:pPr>
            <a:r>
              <a:rPr lang="en-US" sz="3400" dirty="0"/>
              <a:t>October </a:t>
            </a:r>
            <a:r>
              <a:rPr lang="en-US" sz="3400" dirty="0" smtClean="0"/>
              <a:t>17 </a:t>
            </a:r>
            <a:r>
              <a:rPr lang="en-US" sz="3400" dirty="0"/>
              <a:t>– </a:t>
            </a:r>
            <a:r>
              <a:rPr lang="en-US" sz="3400" dirty="0" smtClean="0"/>
              <a:t>Developing Your Program Design and Logic Model – The Pre-Application Phase</a:t>
            </a:r>
            <a:endParaRPr lang="en-US" sz="3400" dirty="0"/>
          </a:p>
          <a:p>
            <a:pPr marL="457200" indent="-457200">
              <a:buClr>
                <a:srgbClr val="FF0000"/>
              </a:buClr>
              <a:buFont typeface="Wingdings" panose="05000000000000000000" pitchFamily="2" charset="2"/>
              <a:buChar char="ü"/>
            </a:pPr>
            <a:r>
              <a:rPr lang="en-US" sz="3400" dirty="0"/>
              <a:t>October </a:t>
            </a:r>
            <a:r>
              <a:rPr lang="en-US" sz="3400" dirty="0" smtClean="0"/>
              <a:t>24 </a:t>
            </a:r>
            <a:r>
              <a:rPr lang="en-US" sz="3400" dirty="0"/>
              <a:t>– Understanding the </a:t>
            </a:r>
            <a:r>
              <a:rPr lang="en-US" sz="3400" dirty="0" smtClean="0"/>
              <a:t>AmeriCorps Budget &amp; Budget Narrative</a:t>
            </a:r>
            <a:endParaRPr lang="en-US" sz="3400" dirty="0"/>
          </a:p>
          <a:p>
            <a:pPr marL="457200" indent="-457200">
              <a:buClr>
                <a:srgbClr val="FF0000"/>
              </a:buClr>
              <a:buFont typeface="Wingdings" panose="05000000000000000000" pitchFamily="2" charset="2"/>
              <a:buChar char="§"/>
            </a:pPr>
            <a:r>
              <a:rPr lang="en-US" sz="3400" dirty="0"/>
              <a:t>October </a:t>
            </a:r>
            <a:r>
              <a:rPr lang="en-US" sz="3400" dirty="0" smtClean="0"/>
              <a:t>31 </a:t>
            </a:r>
            <a:r>
              <a:rPr lang="en-US" sz="3400" dirty="0"/>
              <a:t>– Understanding the </a:t>
            </a:r>
            <a:r>
              <a:rPr lang="en-US" sz="3400" dirty="0" smtClean="0"/>
              <a:t>NOFO Narrative and Performance Measures</a:t>
            </a:r>
            <a:endParaRPr lang="en-US" sz="3400" dirty="0"/>
          </a:p>
        </p:txBody>
      </p:sp>
      <p:sp>
        <p:nvSpPr>
          <p:cNvPr id="11" name="TextBox 10"/>
          <p:cNvSpPr txBox="1"/>
          <p:nvPr/>
        </p:nvSpPr>
        <p:spPr>
          <a:xfrm>
            <a:off x="457200" y="4724400"/>
            <a:ext cx="3183804" cy="1384995"/>
          </a:xfrm>
          <a:prstGeom prst="rect">
            <a:avLst/>
          </a:prstGeom>
          <a:noFill/>
        </p:spPr>
        <p:txBody>
          <a:bodyPr wrap="square" rtlCol="0">
            <a:spAutoFit/>
          </a:bodyPr>
          <a:lstStyle/>
          <a:p>
            <a:pPr algn="ctr"/>
            <a:r>
              <a:rPr lang="en-US" sz="2800" dirty="0" smtClean="0"/>
              <a:t>ALL webinars are </a:t>
            </a:r>
            <a:r>
              <a:rPr lang="en-US" sz="2800" dirty="0"/>
              <a:t>from 10:00 a.m. – 11:30 a.m.</a:t>
            </a:r>
          </a:p>
        </p:txBody>
      </p:sp>
    </p:spTree>
    <p:extLst>
      <p:ext uri="{BB962C8B-B14F-4D97-AF65-F5344CB8AC3E}">
        <p14:creationId xmlns:p14="http://schemas.microsoft.com/office/powerpoint/2010/main" val="55141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Requirements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12" name="TextBox 11"/>
          <p:cNvSpPr txBox="1"/>
          <p:nvPr/>
        </p:nvSpPr>
        <p:spPr>
          <a:xfrm>
            <a:off x="192792" y="1752600"/>
            <a:ext cx="11846808" cy="5016758"/>
          </a:xfrm>
          <a:prstGeom prst="rect">
            <a:avLst/>
          </a:prstGeom>
          <a:noFill/>
        </p:spPr>
        <p:txBody>
          <a:bodyPr wrap="square" rtlCol="0">
            <a:spAutoFit/>
          </a:bodyPr>
          <a:lstStyle/>
          <a:p>
            <a:r>
              <a:rPr lang="en-US" sz="3200" u="sng" dirty="0" smtClean="0">
                <a:latin typeface="Arial" panose="020B0604020202020204" pitchFamily="34" charset="0"/>
                <a:cs typeface="Arial" panose="020B0604020202020204" pitchFamily="34" charset="0"/>
              </a:rPr>
              <a:t>From 2018 NOFO:</a:t>
            </a:r>
          </a:p>
          <a:p>
            <a:r>
              <a:rPr lang="en-US" sz="3200" dirty="0" smtClean="0">
                <a:latin typeface="Arial" panose="020B0604020202020204" pitchFamily="34" charset="0"/>
                <a:cs typeface="Arial" panose="020B0604020202020204" pitchFamily="34" charset="0"/>
              </a:rPr>
              <a:t>All applications must include at least ONE ALIGNED PERFORMANCE MEASURE (OUTPUT AND OUTCOME) that corresponds to the PROPOSED PRIMARY INTERVENTION . . . As described in the Application Instructions, applicants must include all information about their proposed performance measures in the Performance Measures section . . . All definitions and data collection requirements described in the National Performance Measure instructions must be included in the text of the performance measures themselves . . .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06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solidFill>
                  <a:schemeClr val="accent1">
                    <a:lumMod val="20000"/>
                    <a:lumOff val="80000"/>
                  </a:schemeClr>
                </a:solidFill>
                <a:latin typeface="Arial Narrow" pitchFamily="34" charset="0"/>
              </a:rPr>
              <a:t>Requirements</a:t>
            </a:r>
            <a:endParaRPr lang="en-US" sz="6600" b="1" dirty="0">
              <a:solidFill>
                <a:schemeClr val="accent1">
                  <a:lumMod val="20000"/>
                  <a:lumOff val="80000"/>
                </a:schemeClr>
              </a:solidFill>
              <a:latin typeface="Arial Narrow" pitchFamily="34" charset="0"/>
            </a:endParaRPr>
          </a:p>
        </p:txBody>
      </p:sp>
      <p:pic>
        <p:nvPicPr>
          <p:cNvPr id="4" name="Picture 3" descr="new_block_logo.png"/>
          <p:cNvPicPr>
            <a:picLocks noChangeAspect="1"/>
          </p:cNvPicPr>
          <p:nvPr/>
        </p:nvPicPr>
        <p:blipFill>
          <a:blip r:embed="rId3" cstate="print"/>
          <a:stretch>
            <a:fillRect/>
          </a:stretch>
        </p:blipFill>
        <p:spPr>
          <a:xfrm>
            <a:off x="40392" y="0"/>
            <a:ext cx="1250998" cy="152400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0"/>
            <a:ext cx="1524001" cy="1524001"/>
          </a:xfrm>
          <a:prstGeom prst="rect">
            <a:avLst/>
          </a:prstGeom>
        </p:spPr>
      </p:pic>
      <p:sp>
        <p:nvSpPr>
          <p:cNvPr id="8" name="TextBox 7"/>
          <p:cNvSpPr txBox="1"/>
          <p:nvPr/>
        </p:nvSpPr>
        <p:spPr>
          <a:xfrm>
            <a:off x="192792" y="1752600"/>
            <a:ext cx="11846808" cy="4524315"/>
          </a:xfrm>
          <a:prstGeom prst="rect">
            <a:avLst/>
          </a:prstGeom>
          <a:noFill/>
        </p:spPr>
        <p:txBody>
          <a:bodyPr wrap="square" rtlCol="0">
            <a:spAutoFit/>
          </a:bodyPr>
          <a:lstStyle/>
          <a:p>
            <a:pPr marL="457200" indent="-457200">
              <a:buClr>
                <a:srgbClr val="FF0000"/>
              </a:buClr>
              <a:buFont typeface="Wingdings" panose="05000000000000000000" pitchFamily="2" charset="2"/>
              <a:buChar char="§"/>
            </a:pPr>
            <a:r>
              <a:rPr lang="en-US" sz="3600" dirty="0" smtClean="0">
                <a:latin typeface="Arial" panose="020B0604020202020204" pitchFamily="34" charset="0"/>
                <a:cs typeface="Arial" panose="020B0604020202020204" pitchFamily="34" charset="0"/>
              </a:rPr>
              <a:t>Full application</a:t>
            </a:r>
          </a:p>
          <a:p>
            <a:pPr marL="914400" lvl="1" indent="-457200">
              <a:buClr>
                <a:srgbClr val="FF0000"/>
              </a:buClr>
              <a:buFont typeface="Arial" panose="020B0604020202020204" pitchFamily="34" charset="0"/>
              <a:buChar char="•"/>
            </a:pPr>
            <a:r>
              <a:rPr lang="en-US" sz="3600" dirty="0" smtClean="0">
                <a:latin typeface="Arial" panose="020B0604020202020204" pitchFamily="34" charset="0"/>
                <a:cs typeface="Arial" panose="020B0604020202020204" pitchFamily="34" charset="0"/>
              </a:rPr>
              <a:t>Logic model document</a:t>
            </a:r>
          </a:p>
          <a:p>
            <a:pPr marL="914400" lvl="1" indent="-457200">
              <a:buClr>
                <a:srgbClr val="FF0000"/>
              </a:buClr>
              <a:buFont typeface="Arial" panose="020B0604020202020204" pitchFamily="34" charset="0"/>
              <a:buChar char="•"/>
            </a:pPr>
            <a:r>
              <a:rPr lang="en-US" sz="3600" dirty="0" smtClean="0">
                <a:latin typeface="Arial" panose="020B0604020202020204" pitchFamily="34" charset="0"/>
                <a:cs typeface="Arial" panose="020B0604020202020204" pitchFamily="34" charset="0"/>
              </a:rPr>
              <a:t>Program design narrative</a:t>
            </a:r>
          </a:p>
          <a:p>
            <a:pPr marL="914400" lvl="1" indent="-457200">
              <a:buClr>
                <a:srgbClr val="FF0000"/>
              </a:buClr>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eGrants</a:t>
            </a:r>
            <a:r>
              <a:rPr lang="en-US" sz="3600" dirty="0" smtClean="0">
                <a:latin typeface="Arial" panose="020B0604020202020204" pitchFamily="34" charset="0"/>
                <a:cs typeface="Arial" panose="020B0604020202020204" pitchFamily="34" charset="0"/>
              </a:rPr>
              <a:t> module</a:t>
            </a:r>
          </a:p>
          <a:p>
            <a:pPr marL="457200" indent="-457200">
              <a:buClr>
                <a:srgbClr val="FF0000"/>
              </a:buClr>
              <a:buFont typeface="Wingdings" panose="05000000000000000000" pitchFamily="2" charset="2"/>
              <a:buChar char="§"/>
            </a:pPr>
            <a:r>
              <a:rPr lang="en-US" sz="3600" dirty="0" smtClean="0">
                <a:latin typeface="Arial" panose="020B0604020202020204" pitchFamily="34" charset="0"/>
                <a:cs typeface="Arial" panose="020B0604020202020204" pitchFamily="34" charset="0"/>
              </a:rPr>
              <a:t>Declare and submit performance measures – at least one aligned set of performance measures (output and outcome) that corresponds to the proposed primary intervention.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95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12947</TotalTime>
  <Words>8914</Words>
  <Application>Microsoft Office PowerPoint</Application>
  <PresentationFormat>Widescreen</PresentationFormat>
  <Paragraphs>1017</Paragraphs>
  <Slides>72</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ＭＳ Ｐゴシック</vt:lpstr>
      <vt:lpstr>Arial</vt:lpstr>
      <vt:lpstr>Arial Narrow</vt:lpstr>
      <vt:lpstr>Calibri</vt:lpstr>
      <vt:lpstr>Symbol</vt:lpstr>
      <vt:lpstr>Wingdings</vt:lpstr>
      <vt:lpstr>Office Theme</vt:lpstr>
      <vt:lpstr>PowerPoint Presentation</vt:lpstr>
      <vt:lpstr>Tips for Participating</vt:lpstr>
      <vt:lpstr>Guest Speakers</vt:lpstr>
      <vt:lpstr>Webinars</vt:lpstr>
      <vt:lpstr>Our Purpose</vt:lpstr>
      <vt:lpstr>Session Topics</vt:lpstr>
      <vt:lpstr>What is Performance Measurement?</vt:lpstr>
      <vt:lpstr>Requirements</vt:lpstr>
      <vt:lpstr>Requirements</vt:lpstr>
      <vt:lpstr>CNCS National Performance Measures</vt:lpstr>
      <vt:lpstr>Performance Measurements</vt:lpstr>
      <vt:lpstr>Outputs</vt:lpstr>
      <vt:lpstr>Outputs</vt:lpstr>
      <vt:lpstr>Outcomes</vt:lpstr>
      <vt:lpstr>Outcome Types</vt:lpstr>
      <vt:lpstr>Outcomes</vt:lpstr>
      <vt:lpstr>Alignment</vt:lpstr>
      <vt:lpstr>Performance Measurements</vt:lpstr>
      <vt:lpstr>Instructions</vt:lpstr>
      <vt:lpstr>Performance Measurements</vt:lpstr>
      <vt:lpstr>Performance Measurements</vt:lpstr>
      <vt:lpstr>Performance Measurements</vt:lpstr>
      <vt:lpstr>Few Hints</vt:lpstr>
      <vt:lpstr>Performance Measurements</vt:lpstr>
      <vt:lpstr>Question Break</vt:lpstr>
      <vt:lpstr>AmeriCorps Funds</vt:lpstr>
      <vt:lpstr>2018-2019 2-Stage Process</vt:lpstr>
      <vt:lpstr>2018 – 2019 Grant Process</vt:lpstr>
      <vt:lpstr>2017 – 2018 Grant Process</vt:lpstr>
      <vt:lpstr>eGrants</vt:lpstr>
      <vt:lpstr>Application Types</vt:lpstr>
      <vt:lpstr>Program Types</vt:lpstr>
      <vt:lpstr>Current Landscape</vt:lpstr>
      <vt:lpstr>2018-2019 2-Stage Process</vt:lpstr>
      <vt:lpstr>Full Application Narrative</vt:lpstr>
      <vt:lpstr>Full Application Narrative</vt:lpstr>
      <vt:lpstr>Full Application Narrative</vt:lpstr>
      <vt:lpstr>Full Application Narrative</vt:lpstr>
      <vt:lpstr>Full Application Narrative</vt:lpstr>
      <vt:lpstr>Full Application Narrative</vt:lpstr>
      <vt:lpstr>Full Application Narrative</vt:lpstr>
      <vt:lpstr>Full Application Narrative</vt:lpstr>
      <vt:lpstr>Full Application Narrative</vt:lpstr>
      <vt:lpstr>Full Application Narrative</vt:lpstr>
      <vt:lpstr>Full Application Narrative</vt:lpstr>
      <vt:lpstr>Evidence</vt:lpstr>
      <vt:lpstr>PowerPoint Presentation</vt:lpstr>
      <vt:lpstr>Full Application Narrative</vt:lpstr>
      <vt:lpstr>Full Narrative Application</vt:lpstr>
      <vt:lpstr>Full Narrative Application</vt:lpstr>
      <vt:lpstr>Full Narrative Application</vt:lpstr>
      <vt:lpstr>Full Narrative Application</vt:lpstr>
      <vt:lpstr>Full Narrative Application</vt:lpstr>
      <vt:lpstr>eGrants</vt:lpstr>
      <vt:lpstr>Question Break</vt:lpstr>
      <vt:lpstr>Planning Grant Narrative</vt:lpstr>
      <vt:lpstr>Planning Grant Narrative</vt:lpstr>
      <vt:lpstr>Planning Grant Narrative</vt:lpstr>
      <vt:lpstr>Planning Grant Narrative</vt:lpstr>
      <vt:lpstr>Planning Grant Narrative</vt:lpstr>
      <vt:lpstr>Planning Grant Narrative</vt:lpstr>
      <vt:lpstr>Planning Grant Application</vt:lpstr>
      <vt:lpstr>Past Observations</vt:lpstr>
      <vt:lpstr>High Quality Program Design</vt:lpstr>
      <vt:lpstr>High Quality Program Design</vt:lpstr>
      <vt:lpstr>Nevada Volunteers Tools</vt:lpstr>
      <vt:lpstr>CNCS Resources</vt:lpstr>
      <vt:lpstr>CNCS Resources</vt:lpstr>
      <vt:lpstr>CNCS Technical Calls</vt:lpstr>
      <vt:lpstr>CNCS NOFO Resources</vt:lpstr>
      <vt:lpstr>PowerPoint Presentation</vt:lpstr>
      <vt:lpstr>Webinars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Johnson</dc:creator>
  <cp:lastModifiedBy>Jennifer</cp:lastModifiedBy>
  <cp:revision>292</cp:revision>
  <cp:lastPrinted>2016-07-17T23:03:10Z</cp:lastPrinted>
  <dcterms:created xsi:type="dcterms:W3CDTF">2013-11-21T17:47:34Z</dcterms:created>
  <dcterms:modified xsi:type="dcterms:W3CDTF">2017-10-31T16:40:25Z</dcterms:modified>
</cp:coreProperties>
</file>